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Lst>
  <p:notesMasterIdLst>
    <p:notesMasterId r:id="rId47"/>
  </p:notesMasterIdLst>
  <p:sldIdLst>
    <p:sldId id="386" r:id="rId2"/>
    <p:sldId id="387" r:id="rId3"/>
    <p:sldId id="530" r:id="rId4"/>
    <p:sldId id="532" r:id="rId5"/>
    <p:sldId id="295" r:id="rId6"/>
    <p:sldId id="260" r:id="rId7"/>
    <p:sldId id="259" r:id="rId8"/>
    <p:sldId id="393" r:id="rId9"/>
    <p:sldId id="395" r:id="rId10"/>
    <p:sldId id="539" r:id="rId11"/>
    <p:sldId id="555" r:id="rId12"/>
    <p:sldId id="389" r:id="rId13"/>
    <p:sldId id="1026" r:id="rId14"/>
    <p:sldId id="1023" r:id="rId15"/>
    <p:sldId id="1025" r:id="rId16"/>
    <p:sldId id="390" r:id="rId17"/>
    <p:sldId id="396" r:id="rId18"/>
    <p:sldId id="397" r:id="rId19"/>
    <p:sldId id="486" r:id="rId20"/>
    <p:sldId id="293" r:id="rId21"/>
    <p:sldId id="294" r:id="rId22"/>
    <p:sldId id="304" r:id="rId23"/>
    <p:sldId id="1010" r:id="rId24"/>
    <p:sldId id="1013" r:id="rId25"/>
    <p:sldId id="1007" r:id="rId26"/>
    <p:sldId id="307" r:id="rId27"/>
    <p:sldId id="1021" r:id="rId28"/>
    <p:sldId id="319" r:id="rId29"/>
    <p:sldId id="316" r:id="rId30"/>
    <p:sldId id="326" r:id="rId31"/>
    <p:sldId id="540" r:id="rId32"/>
    <p:sldId id="327" r:id="rId33"/>
    <p:sldId id="487" r:id="rId34"/>
    <p:sldId id="347" r:id="rId35"/>
    <p:sldId id="488" r:id="rId36"/>
    <p:sldId id="490" r:id="rId37"/>
    <p:sldId id="491" r:id="rId38"/>
    <p:sldId id="1024" r:id="rId39"/>
    <p:sldId id="1022" r:id="rId40"/>
    <p:sldId id="531" r:id="rId41"/>
    <p:sldId id="709" r:id="rId42"/>
    <p:sldId id="708" r:id="rId43"/>
    <p:sldId id="274" r:id="rId44"/>
    <p:sldId id="529" r:id="rId45"/>
    <p:sldId id="392" r:id="rId46"/>
  </p:sldIdLst>
  <p:sldSz cx="9144000" cy="6858000" type="screen4x3"/>
  <p:notesSz cx="7023100" cy="93091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1831D"/>
    <a:srgbClr val="E21CA9"/>
    <a:srgbClr val="FD0BE0"/>
    <a:srgbClr val="5DA6B1"/>
    <a:srgbClr val="CFD7E7"/>
    <a:srgbClr val="026DBC"/>
    <a:srgbClr val="192857"/>
    <a:srgbClr val="1E5094"/>
    <a:srgbClr val="557BA8"/>
    <a:srgbClr val="FE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9525" cap="flat">
              <a:solidFill>
                <a:srgbClr val="98B955"/>
              </a:solidFill>
              <a:prstDash val="solid"/>
              <a:round/>
            </a:ln>
          </a:left>
          <a:right>
            <a:ln w="9525" cap="flat">
              <a:solidFill>
                <a:srgbClr val="98B955"/>
              </a:solidFill>
              <a:prstDash val="solid"/>
              <a:round/>
            </a:ln>
          </a:right>
          <a:top>
            <a:ln w="9525" cap="flat">
              <a:solidFill>
                <a:srgbClr val="98B955"/>
              </a:solidFill>
              <a:prstDash val="solid"/>
              <a:round/>
            </a:ln>
          </a:top>
          <a:bottom>
            <a:ln w="9525" cap="flat">
              <a:solidFill>
                <a:srgbClr val="98B955"/>
              </a:solidFill>
              <a:prstDash val="solid"/>
              <a:round/>
            </a:ln>
          </a:bottom>
          <a:insideH>
            <a:ln w="9525" cap="flat">
              <a:solidFill>
                <a:srgbClr val="98B955"/>
              </a:solidFill>
              <a:prstDash val="solid"/>
              <a:round/>
            </a:ln>
          </a:insideH>
          <a:insideV>
            <a:ln w="9525" cap="flat">
              <a:solidFill>
                <a:srgbClr val="98B955"/>
              </a:solidFill>
              <a:prstDash val="solid"/>
              <a:round/>
            </a:ln>
          </a:insideV>
        </a:tcBdr>
        <a:fill>
          <a:solidFill>
            <a:schemeClr val="accent3">
              <a:alpha val="40000"/>
            </a:schemeClr>
          </a:solidFill>
        </a:fill>
      </a:tcStyle>
    </a:wholeTbl>
    <a:band2H>
      <a:tcTxStyle/>
      <a:tcStyle>
        <a:tcBdr/>
        <a:fill>
          <a:solidFill>
            <a:srgbClr val="FFFFFF"/>
          </a:solidFill>
        </a:fill>
      </a:tcStyle>
    </a:band2H>
    <a:firstCol>
      <a:tcTxStyle b="on" i="off">
        <a:fontRef idx="major">
          <a:srgbClr val="000000"/>
        </a:fontRef>
        <a:srgbClr val="000000"/>
      </a:tcTxStyle>
      <a:tcStyle>
        <a:tcBdr>
          <a:left>
            <a:ln w="9525" cap="flat">
              <a:solidFill>
                <a:srgbClr val="98B955"/>
              </a:solidFill>
              <a:prstDash val="solid"/>
              <a:round/>
            </a:ln>
          </a:left>
          <a:right>
            <a:ln w="25400" cap="flat">
              <a:solidFill>
                <a:schemeClr val="accent3"/>
              </a:solidFill>
              <a:prstDash val="solid"/>
              <a:round/>
            </a:ln>
          </a:right>
          <a:top>
            <a:ln w="9525" cap="flat">
              <a:solidFill>
                <a:srgbClr val="98B955"/>
              </a:solidFill>
              <a:prstDash val="solid"/>
              <a:round/>
            </a:ln>
          </a:top>
          <a:bottom>
            <a:ln w="9525" cap="flat">
              <a:solidFill>
                <a:srgbClr val="98B955"/>
              </a:solidFill>
              <a:prstDash val="solid"/>
              <a:round/>
            </a:ln>
          </a:bottom>
          <a:insideH>
            <a:ln w="9525" cap="flat">
              <a:solidFill>
                <a:srgbClr val="98B955"/>
              </a:solidFill>
              <a:prstDash val="solid"/>
              <a:round/>
            </a:ln>
          </a:insideH>
          <a:insideV>
            <a:ln w="9525" cap="flat">
              <a:solidFill>
                <a:srgbClr val="98B955"/>
              </a:solidFill>
              <a:prstDash val="solid"/>
              <a:round/>
            </a:ln>
          </a:insideV>
        </a:tcBdr>
        <a:fill>
          <a:solidFill>
            <a:schemeClr val="accent3">
              <a:alpha val="40000"/>
            </a:schemeClr>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25400" cap="flat">
              <a:solidFill>
                <a:schemeClr val="accent3"/>
              </a:solidFill>
              <a:prstDash val="solid"/>
              <a:round/>
            </a:ln>
          </a:top>
          <a:bottom>
            <a:ln w="25400" cap="flat">
              <a:solidFill>
                <a:schemeClr val="accent3"/>
              </a:solidFill>
              <a:prstDash val="solid"/>
              <a:round/>
            </a:ln>
          </a:bottom>
          <a:insideH>
            <a:ln w="12700" cap="flat">
              <a:noFill/>
              <a:miter lim="400000"/>
            </a:ln>
          </a:insideH>
          <a:insideV>
            <a:ln w="12700" cap="flat">
              <a:noFill/>
              <a:miter lim="400000"/>
            </a:ln>
          </a:insideV>
        </a:tcBdr>
        <a:fill>
          <a:no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9525" cap="flat">
              <a:solidFill>
                <a:srgbClr val="98B955"/>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chemeClr val="accent3"/>
          </a:solidFill>
        </a:fill>
      </a:tcStyle>
    </a:firstRow>
  </a:tblStyle>
  <a:tblStyle styleId="{C7B018BB-80A7-4F77-B60F-C8B233D01FF8}"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solidFill>
                <a:schemeClr val="accent3"/>
              </a:solidFill>
              <a:prstDash val="solid"/>
              <a:round/>
            </a:ln>
          </a:top>
          <a:bottom>
            <a:ln w="12700" cap="flat">
              <a:solidFill>
                <a:schemeClr val="accent3"/>
              </a:solidFill>
              <a:prstDash val="solid"/>
              <a:round/>
            </a:ln>
          </a:bottom>
          <a:insideH>
            <a:ln w="12700" cap="flat">
              <a:solidFill>
                <a:schemeClr val="accent3"/>
              </a:solidFill>
              <a:prstDash val="solid"/>
              <a:round/>
            </a:ln>
          </a:insideH>
          <a:insideV>
            <a:ln w="12700" cap="flat">
              <a:noFill/>
              <a:miter lim="400000"/>
            </a:ln>
          </a:insideV>
        </a:tcBdr>
        <a:fill>
          <a:solidFill>
            <a:srgbClr val="EFF3E9"/>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chemeClr val="accent3"/>
              </a:solidFill>
              <a:prstDash val="solid"/>
              <a:round/>
            </a:ln>
          </a:left>
          <a:right>
            <a:ln w="12700" cap="flat">
              <a:noFill/>
              <a:miter lim="400000"/>
            </a:ln>
          </a:right>
          <a:top>
            <a:ln w="12700" cap="flat">
              <a:solidFill>
                <a:schemeClr val="accent3"/>
              </a:solidFill>
              <a:prstDash val="solid"/>
              <a:round/>
            </a:ln>
          </a:top>
          <a:bottom>
            <a:ln w="12700" cap="flat">
              <a:solidFill>
                <a:schemeClr val="accent3"/>
              </a:solidFill>
              <a:prstDash val="solid"/>
              <a:round/>
            </a:ln>
          </a:bottom>
          <a:insideH>
            <a:ln w="12700" cap="flat">
              <a:solidFill>
                <a:schemeClr val="accent3"/>
              </a:solidFill>
              <a:prstDash val="solid"/>
              <a:round/>
            </a:ln>
          </a:insideH>
          <a:insideV>
            <a:ln w="12700" cap="flat">
              <a:solidFill>
                <a:schemeClr val="accent3"/>
              </a:solidFill>
              <a:prstDash val="solid"/>
              <a:round/>
            </a:ln>
          </a:insideV>
        </a:tcBdr>
        <a:fill>
          <a:solidFill>
            <a:srgbClr val="EFF3E9"/>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chemeClr val="accent3"/>
              </a:solidFill>
              <a:prstDash val="solid"/>
              <a:round/>
            </a:ln>
          </a:top>
          <a:bottom>
            <a:ln w="12700" cap="flat">
              <a:solidFill>
                <a:schemeClr val="accent3"/>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12700" cap="flat">
              <a:solidFill>
                <a:schemeClr val="accent3"/>
              </a:solidFill>
              <a:prstDash val="solid"/>
              <a:round/>
            </a:ln>
          </a:top>
          <a:bottom>
            <a:ln w="12700" cap="flat">
              <a:solidFill>
                <a:schemeClr val="accent3"/>
              </a:solidFill>
              <a:prstDash val="solid"/>
              <a:round/>
            </a:ln>
          </a:bottom>
          <a:insideH>
            <a:ln w="12700" cap="flat">
              <a:noFill/>
              <a:miter lim="400000"/>
            </a:ln>
          </a:insideH>
          <a:insideV>
            <a:ln w="12700" cap="flat">
              <a:noFill/>
              <a:miter lim="400000"/>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a:tcStyle>
        <a:tcBdr/>
        <a:fill>
          <a:solidFill>
            <a:srgbClr val="E8ECF4"/>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F821DB8-F4EB-4A41-A1BA-3FCAFE7338EE}"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2708684C-4D16-4618-839F-0558EEFCDFE6}"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20" autoAdjust="0"/>
    <p:restoredTop sz="93920" autoAdjust="0"/>
  </p:normalViewPr>
  <p:slideViewPr>
    <p:cSldViewPr snapToGrid="0">
      <p:cViewPr varScale="1">
        <p:scale>
          <a:sx n="107" d="100"/>
          <a:sy n="107" d="100"/>
        </p:scale>
        <p:origin x="1590"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8" name="Shape 118"/>
          <p:cNvSpPr>
            <a:spLocks noGrp="1" noRot="1" noChangeAspect="1"/>
          </p:cNvSpPr>
          <p:nvPr>
            <p:ph type="sldImg"/>
          </p:nvPr>
        </p:nvSpPr>
        <p:spPr>
          <a:xfrm>
            <a:off x="1184275" y="698500"/>
            <a:ext cx="4654550" cy="3490913"/>
          </a:xfrm>
          <a:prstGeom prst="rect">
            <a:avLst/>
          </a:prstGeom>
        </p:spPr>
        <p:txBody>
          <a:bodyPr lIns="93317" tIns="46659" rIns="93317" bIns="46659"/>
          <a:lstStyle/>
          <a:p>
            <a:endParaRPr dirty="0"/>
          </a:p>
        </p:txBody>
      </p:sp>
      <p:sp>
        <p:nvSpPr>
          <p:cNvPr id="119" name="Shape 119"/>
          <p:cNvSpPr>
            <a:spLocks noGrp="1"/>
          </p:cNvSpPr>
          <p:nvPr>
            <p:ph type="body" sz="quarter" idx="1"/>
          </p:nvPr>
        </p:nvSpPr>
        <p:spPr>
          <a:xfrm>
            <a:off x="936414" y="4421824"/>
            <a:ext cx="5150273" cy="4189095"/>
          </a:xfrm>
          <a:prstGeom prst="rect">
            <a:avLst/>
          </a:prstGeom>
        </p:spPr>
        <p:txBody>
          <a:bodyPr lIns="93317" tIns="46659" rIns="93317" bIns="46659"/>
          <a:lstStyle/>
          <a:p>
            <a:endParaRPr/>
          </a:p>
        </p:txBody>
      </p:sp>
    </p:spTree>
    <p:extLst>
      <p:ext uri="{BB962C8B-B14F-4D97-AF65-F5344CB8AC3E}">
        <p14:creationId xmlns:p14="http://schemas.microsoft.com/office/powerpoint/2010/main" val="904325622"/>
      </p:ext>
    </p:extLst>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itunes.apple.com/us/app/unitedhealthcare/id1348316600?mt=8" TargetMode="External"/><Relationship Id="rId2" Type="http://schemas.openxmlformats.org/officeDocument/2006/relationships/slide" Target="../slides/slide23.xml"/><Relationship Id="rId1" Type="http://schemas.openxmlformats.org/officeDocument/2006/relationships/notesMaster" Target="../notesMasters/notesMaster1.xml"/><Relationship Id="rId4" Type="http://schemas.openxmlformats.org/officeDocument/2006/relationships/hyperlink" Target="https://play.google.com/store/apps/details?id=com.mobile.uhc" TargetMode="Externa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558051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1768653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222982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1466462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762307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2688317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829712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1471090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197054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34302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n-US" dirty="0"/>
              <a:t>Both the Health Savings Acct and Flexible spending accts are administered by Health Equity.</a:t>
            </a:r>
          </a:p>
          <a:p>
            <a:endParaRPr lang="en-US" dirty="0"/>
          </a:p>
        </p:txBody>
      </p:sp>
      <p:sp>
        <p:nvSpPr>
          <p:cNvPr id="4" name="Slide Number Placeholder 3"/>
          <p:cNvSpPr>
            <a:spLocks noGrp="1"/>
          </p:cNvSpPr>
          <p:nvPr>
            <p:ph type="sldNum" sz="quarter" idx="5"/>
          </p:nvPr>
        </p:nvSpPr>
        <p:spPr/>
        <p:txBody>
          <a:bodyPr/>
          <a:lstStyle/>
          <a:p>
            <a:fld id="{99849BCC-1440-4C1E-A77B-DC8B7A5FB27C}" type="slidenum">
              <a:rPr lang="en-US" smtClean="0"/>
              <a:pPr/>
              <a:t>11</a:t>
            </a:fld>
            <a:endParaRPr lang="en-US" dirty="0"/>
          </a:p>
        </p:txBody>
      </p:sp>
    </p:spTree>
    <p:extLst>
      <p:ext uri="{BB962C8B-B14F-4D97-AF65-F5344CB8AC3E}">
        <p14:creationId xmlns:p14="http://schemas.microsoft.com/office/powerpoint/2010/main" val="3808556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6210924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1624400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8211747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6118655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215825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defRPr/>
            </a:pPr>
            <a:r>
              <a:rPr lang="en-US" sz="1000" b="1" dirty="0">
                <a:solidFill>
                  <a:srgbClr val="000000"/>
                </a:solidFill>
                <a:latin typeface="Arial" charset="0"/>
                <a:ea typeface="Arial" charset="0"/>
                <a:cs typeface="Arial" charset="0"/>
              </a:rPr>
              <a:t>Manage your health</a:t>
            </a:r>
            <a:r>
              <a:rPr lang="en-US" sz="1000" b="1" baseline="0" dirty="0">
                <a:solidFill>
                  <a:srgbClr val="000000"/>
                </a:solidFill>
                <a:latin typeface="Arial" charset="0"/>
                <a:ea typeface="Arial" charset="0"/>
                <a:cs typeface="Arial" charset="0"/>
              </a:rPr>
              <a:t> online and on the go</a:t>
            </a:r>
            <a:endParaRPr lang="en-US" sz="1000" dirty="0">
              <a:solidFill>
                <a:srgbClr val="000000"/>
              </a:solidFill>
              <a:latin typeface="Arial" charset="0"/>
              <a:ea typeface="Arial" charset="0"/>
              <a:cs typeface="Arial" charset="0"/>
            </a:endParaRPr>
          </a:p>
          <a:p>
            <a:pPr eaLnBrk="1" hangingPunct="1">
              <a:spcBef>
                <a:spcPct val="0"/>
              </a:spcBef>
            </a:pPr>
            <a:r>
              <a:rPr lang="en-US" sz="1000" dirty="0">
                <a:solidFill>
                  <a:srgbClr val="000000"/>
                </a:solidFill>
                <a:latin typeface="Arial" charset="0"/>
                <a:ea typeface="Arial" charset="0"/>
                <a:cs typeface="Arial" charset="0"/>
              </a:rPr>
              <a:t>As a member, you have access to tools designed</a:t>
            </a:r>
            <a:r>
              <a:rPr lang="en-US" sz="1000" baseline="0" dirty="0">
                <a:solidFill>
                  <a:srgbClr val="000000"/>
                </a:solidFill>
                <a:latin typeface="Arial" charset="0"/>
                <a:ea typeface="Arial" charset="0"/>
                <a:cs typeface="Arial" charset="0"/>
              </a:rPr>
              <a:t> to</a:t>
            </a:r>
            <a:r>
              <a:rPr lang="en-US" sz="1000" dirty="0">
                <a:solidFill>
                  <a:srgbClr val="000000"/>
                </a:solidFill>
                <a:latin typeface="Arial" charset="0"/>
                <a:ea typeface="Arial" charset="0"/>
                <a:cs typeface="Arial" charset="0"/>
              </a:rPr>
              <a:t> help you stay healthier and manage your plan—both online and on the go. </a:t>
            </a:r>
          </a:p>
          <a:p>
            <a:pPr eaLnBrk="1" hangingPunct="1">
              <a:spcBef>
                <a:spcPct val="0"/>
              </a:spcBef>
            </a:pPr>
            <a:endParaRPr lang="en-US" sz="1000" dirty="0">
              <a:solidFill>
                <a:srgbClr val="000000"/>
              </a:solidFill>
              <a:latin typeface="Arial" charset="0"/>
              <a:ea typeface="Arial" charset="0"/>
              <a:cs typeface="Arial" charset="0"/>
            </a:endParaRPr>
          </a:p>
          <a:p>
            <a:pPr eaLnBrk="1" hangingPunct="1">
              <a:spcBef>
                <a:spcPct val="0"/>
              </a:spcBef>
              <a:buFontTx/>
              <a:buNone/>
            </a:pPr>
            <a:r>
              <a:rPr lang="en-US" sz="1000" dirty="0">
                <a:solidFill>
                  <a:srgbClr val="000000"/>
                </a:solidFill>
                <a:latin typeface="Arial" charset="0"/>
                <a:ea typeface="Arial" charset="0"/>
                <a:cs typeface="Arial" charset="0"/>
              </a:rPr>
              <a:t>As soon as your coverage begins, you can register at </a:t>
            </a:r>
            <a:r>
              <a:rPr lang="en-US" sz="1000" b="1" dirty="0">
                <a:solidFill>
                  <a:srgbClr val="000000"/>
                </a:solidFill>
                <a:latin typeface="Arial" charset="0"/>
                <a:ea typeface="Arial" charset="0"/>
                <a:cs typeface="Arial" charset="0"/>
              </a:rPr>
              <a:t>myuhc.com</a:t>
            </a:r>
            <a:r>
              <a:rPr lang="en-US" sz="1000" b="0" dirty="0">
                <a:solidFill>
                  <a:srgbClr val="000000"/>
                </a:solidFill>
                <a:latin typeface="Arial" charset="0"/>
                <a:ea typeface="Arial" charset="0"/>
                <a:cs typeface="Arial" charset="0"/>
              </a:rPr>
              <a:t>,</a:t>
            </a:r>
            <a:r>
              <a:rPr lang="en-US" sz="1000" dirty="0">
                <a:solidFill>
                  <a:srgbClr val="000000"/>
                </a:solidFill>
                <a:latin typeface="Arial" charset="0"/>
                <a:ea typeface="Arial" charset="0"/>
                <a:cs typeface="Arial" charset="0"/>
              </a:rPr>
              <a:t> where you’ll have access to all of your health plan information in 1 easy-to-find place. Use the site to:</a:t>
            </a:r>
          </a:p>
          <a:p>
            <a:pPr marL="171450" indent="-171450" eaLnBrk="1" hangingPunct="1">
              <a:spcBef>
                <a:spcPct val="0"/>
              </a:spcBef>
              <a:buFont typeface="Arial" charset="0"/>
              <a:buChar char="•"/>
            </a:pPr>
            <a:r>
              <a:rPr lang="en-US" sz="1000" dirty="0">
                <a:solidFill>
                  <a:srgbClr val="000000"/>
                </a:solidFill>
                <a:latin typeface="Arial" charset="0"/>
                <a:ea typeface="Arial" charset="0"/>
                <a:cs typeface="Arial" charset="0"/>
              </a:rPr>
              <a:t>Track claims.</a:t>
            </a:r>
          </a:p>
          <a:p>
            <a:pPr marL="171450" indent="-171450" eaLnBrk="1" hangingPunct="1">
              <a:spcBef>
                <a:spcPct val="0"/>
              </a:spcBef>
              <a:buFont typeface="Arial" charset="0"/>
              <a:buChar char="•"/>
            </a:pPr>
            <a:r>
              <a:rPr lang="en-US" sz="1000" dirty="0">
                <a:solidFill>
                  <a:srgbClr val="000000"/>
                </a:solidFill>
                <a:latin typeface="Arial" charset="0"/>
                <a:ea typeface="Arial" charset="0"/>
                <a:cs typeface="Arial" charset="0"/>
              </a:rPr>
              <a:t>Refill prescriptions.</a:t>
            </a:r>
          </a:p>
          <a:p>
            <a:pPr marL="171450" lvl="0" indent="-171450">
              <a:buFont typeface="Arial" panose="020B0604020202020204" pitchFamily="34" charset="0"/>
              <a:buChar char="•"/>
            </a:pPr>
            <a:r>
              <a:rPr lang="en-US" sz="1000" kern="1200" dirty="0">
                <a:solidFill>
                  <a:srgbClr val="4D4D4D"/>
                </a:solidFill>
                <a:effectLst/>
                <a:latin typeface="+mn-lt"/>
                <a:ea typeface="+mn-ea"/>
                <a:cs typeface="+mn-cs"/>
              </a:rPr>
              <a:t>Check deductible accumulations, including when the deductible has/has not been met.</a:t>
            </a: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kern="1200" dirty="0">
                <a:solidFill>
                  <a:srgbClr val="4D4D4D"/>
                </a:solidFill>
                <a:effectLst/>
                <a:latin typeface="+mn-lt"/>
                <a:ea typeface="+mn-ea"/>
                <a:cs typeface="+mn-cs"/>
              </a:rPr>
              <a:t>Search for network providers – Remember, </a:t>
            </a:r>
            <a:r>
              <a:rPr lang="en-US" sz="1000" dirty="0">
                <a:latin typeface="Arial" charset="0"/>
                <a:ea typeface="Arial" charset="0"/>
                <a:cs typeface="Arial" charset="0"/>
              </a:rPr>
              <a:t>when</a:t>
            </a:r>
            <a:r>
              <a:rPr lang="en-US" sz="1000" baseline="0" dirty="0">
                <a:latin typeface="Arial" charset="0"/>
                <a:ea typeface="Arial" charset="0"/>
                <a:cs typeface="Arial" charset="0"/>
              </a:rPr>
              <a:t> </a:t>
            </a:r>
            <a:r>
              <a:rPr lang="en-US" sz="1000" dirty="0">
                <a:latin typeface="Arial" charset="0"/>
                <a:ea typeface="Arial" charset="0"/>
                <a:cs typeface="Arial" charset="0"/>
              </a:rPr>
              <a:t>you receive covered services from providers in the network, you save money because these providers have agreed to provide services at a discounted rate.</a:t>
            </a:r>
            <a:endParaRPr lang="en-US" sz="1000" kern="1200" dirty="0">
              <a:solidFill>
                <a:srgbClr val="4D4D4D"/>
              </a:solidFill>
              <a:effectLst/>
              <a:latin typeface="+mn-lt"/>
              <a:ea typeface="+mn-ea"/>
              <a:cs typeface="+mn-cs"/>
            </a:endParaRPr>
          </a:p>
          <a:p>
            <a:pPr marL="171450" lvl="0" indent="-171450">
              <a:buFont typeface="Arial" panose="020B0604020202020204" pitchFamily="34" charset="0"/>
              <a:buChar char="•"/>
            </a:pPr>
            <a:r>
              <a:rPr lang="en-US" sz="1000" kern="1200" dirty="0">
                <a:solidFill>
                  <a:srgbClr val="4D4D4D"/>
                </a:solidFill>
                <a:effectLst/>
                <a:latin typeface="+mn-lt"/>
                <a:ea typeface="+mn-ea"/>
                <a:cs typeface="+mn-cs"/>
              </a:rPr>
              <a:t>Engage or schedule a Virtual Visit… more on that in a few slides. </a:t>
            </a:r>
          </a:p>
          <a:p>
            <a:pPr eaLnBrk="1" hangingPunct="1">
              <a:spcBef>
                <a:spcPct val="0"/>
              </a:spcBef>
              <a:buFontTx/>
              <a:buNone/>
            </a:pPr>
            <a:endParaRPr lang="en-US" sz="1000" dirty="0">
              <a:solidFill>
                <a:srgbClr val="000000"/>
              </a:solidFill>
              <a:latin typeface="Arial" charset="0"/>
              <a:ea typeface="Arial" charset="0"/>
              <a:cs typeface="Arial" charset="0"/>
            </a:endParaRPr>
          </a:p>
          <a:p>
            <a:pPr eaLnBrk="1" hangingPunct="1">
              <a:spcBef>
                <a:spcPct val="0"/>
              </a:spcBef>
              <a:buFontTx/>
              <a:buNone/>
            </a:pPr>
            <a:endParaRPr lang="en-US" sz="1000" dirty="0">
              <a:solidFill>
                <a:srgbClr val="000000"/>
              </a:solidFill>
              <a:latin typeface="Arial" charset="0"/>
              <a:ea typeface="Arial" charset="0"/>
              <a:cs typeface="Arial" charset="0"/>
            </a:endParaRPr>
          </a:p>
        </p:txBody>
      </p:sp>
      <p:sp>
        <p:nvSpPr>
          <p:cNvPr id="4" name="Slide Number Placeholder 3"/>
          <p:cNvSpPr>
            <a:spLocks noGrp="1"/>
          </p:cNvSpPr>
          <p:nvPr>
            <p:ph type="sldNum" sz="quarter" idx="10"/>
          </p:nvPr>
        </p:nvSpPr>
        <p:spPr/>
        <p:txBody>
          <a:bodyPr/>
          <a:lstStyle/>
          <a:p>
            <a:fld id="{870E55F5-A112-44F2-A2CB-8DD5E26A17D7}" type="slidenum">
              <a:rPr lang="en-US" smtClean="0"/>
              <a:t>22</a:t>
            </a:fld>
            <a:endParaRPr lang="en-US" dirty="0"/>
          </a:p>
        </p:txBody>
      </p:sp>
    </p:spTree>
    <p:extLst>
      <p:ext uri="{BB962C8B-B14F-4D97-AF65-F5344CB8AC3E}">
        <p14:creationId xmlns:p14="http://schemas.microsoft.com/office/powerpoint/2010/main" val="30862625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defRPr/>
            </a:pPr>
            <a:r>
              <a:rPr lang="en-US" sz="1000" b="1" dirty="0">
                <a:solidFill>
                  <a:srgbClr val="000000"/>
                </a:solidFill>
                <a:latin typeface="Arial" charset="0"/>
                <a:ea typeface="Arial" charset="0"/>
                <a:cs typeface="Arial" charset="0"/>
              </a:rPr>
              <a:t>Manage your health</a:t>
            </a:r>
            <a:r>
              <a:rPr lang="en-US" sz="1000" b="1" baseline="0" dirty="0">
                <a:solidFill>
                  <a:srgbClr val="000000"/>
                </a:solidFill>
                <a:latin typeface="Arial" charset="0"/>
                <a:ea typeface="Arial" charset="0"/>
                <a:cs typeface="Arial" charset="0"/>
              </a:rPr>
              <a:t> on the go</a:t>
            </a:r>
            <a:endParaRPr lang="en-US" sz="1000" dirty="0">
              <a:solidFill>
                <a:srgbClr val="000000"/>
              </a:solidFill>
              <a:latin typeface="Arial" charset="0"/>
              <a:ea typeface="Arial" charset="0"/>
              <a:cs typeface="Arial" charset="0"/>
            </a:endParaRPr>
          </a:p>
          <a:p>
            <a:pPr eaLnBrk="1" hangingPunct="1">
              <a:spcBef>
                <a:spcPct val="0"/>
              </a:spcBef>
              <a:buFontTx/>
              <a:buNone/>
            </a:pPr>
            <a:endParaRPr lang="en-US" sz="1000" dirty="0">
              <a:solidFill>
                <a:srgbClr val="000000"/>
              </a:solidFill>
              <a:latin typeface="Arial" charset="0"/>
              <a:ea typeface="Arial" charset="0"/>
              <a:cs typeface="Arial" charset="0"/>
            </a:endParaRPr>
          </a:p>
          <a:p>
            <a:pPr eaLnBrk="1" hangingPunct="1">
              <a:spcBef>
                <a:spcPct val="0"/>
              </a:spcBef>
              <a:buFontTx/>
              <a:buNone/>
            </a:pPr>
            <a:r>
              <a:rPr lang="en-US" sz="1000" dirty="0">
                <a:solidFill>
                  <a:srgbClr val="000000"/>
                </a:solidFill>
                <a:latin typeface="Arial" charset="0"/>
                <a:ea typeface="Arial" charset="0"/>
                <a:cs typeface="Arial" charset="0"/>
              </a:rPr>
              <a:t>And, </a:t>
            </a:r>
            <a:r>
              <a:rPr lang="en-US" sz="1000" b="0" dirty="0">
                <a:solidFill>
                  <a:srgbClr val="000000"/>
                </a:solidFill>
                <a:latin typeface="Arial" charset="0"/>
                <a:ea typeface="Arial" charset="0"/>
                <a:cs typeface="Arial" charset="0"/>
              </a:rPr>
              <a:t>get easier access to your health plan with the UnitedHealthcare</a:t>
            </a:r>
            <a:r>
              <a:rPr lang="en-US" sz="1000" b="0" baseline="30000" dirty="0">
                <a:solidFill>
                  <a:srgbClr val="000000"/>
                </a:solidFill>
                <a:latin typeface="Arial" charset="0"/>
                <a:ea typeface="Arial" charset="0"/>
                <a:cs typeface="Arial" charset="0"/>
              </a:rPr>
              <a:t>®</a:t>
            </a:r>
            <a:r>
              <a:rPr lang="en-US" sz="1000" b="0" dirty="0">
                <a:solidFill>
                  <a:srgbClr val="000000"/>
                </a:solidFill>
                <a:latin typeface="Arial" charset="0"/>
                <a:ea typeface="Arial" charset="0"/>
                <a:cs typeface="Arial" charset="0"/>
              </a:rPr>
              <a:t> app.</a:t>
            </a:r>
          </a:p>
          <a:p>
            <a:pPr eaLnBrk="1" hangingPunct="1">
              <a:spcBef>
                <a:spcPct val="0"/>
              </a:spcBef>
              <a:buFontTx/>
              <a:buNone/>
            </a:pPr>
            <a:r>
              <a:rPr lang="en-US" sz="1000" b="0" dirty="0">
                <a:solidFill>
                  <a:srgbClr val="000000"/>
                </a:solidFill>
                <a:latin typeface="Arial" charset="0"/>
                <a:ea typeface="Arial" charset="0"/>
                <a:cs typeface="Arial" charset="0"/>
              </a:rPr>
              <a:t>• Find nearby care options in your network – the app is gps enabled to help you search for your doctors.</a:t>
            </a:r>
          </a:p>
          <a:p>
            <a:pPr eaLnBrk="1" hangingPunct="1">
              <a:spcBef>
                <a:spcPct val="0"/>
              </a:spcBef>
              <a:buFontTx/>
              <a:buNone/>
            </a:pPr>
            <a:r>
              <a:rPr lang="en-US" sz="1000" b="0" dirty="0">
                <a:solidFill>
                  <a:srgbClr val="000000"/>
                </a:solidFill>
                <a:latin typeface="Arial" charset="0"/>
                <a:ea typeface="Arial" charset="0"/>
                <a:cs typeface="Arial" charset="0"/>
              </a:rPr>
              <a:t>• Video chat with a doctor 24/7 — without leaving the app.</a:t>
            </a:r>
          </a:p>
          <a:p>
            <a:pPr eaLnBrk="1" hangingPunct="1">
              <a:spcBef>
                <a:spcPct val="0"/>
              </a:spcBef>
              <a:buFontTx/>
              <a:buNone/>
            </a:pPr>
            <a:r>
              <a:rPr lang="en-US" sz="1000" b="0" dirty="0">
                <a:solidFill>
                  <a:srgbClr val="000000"/>
                </a:solidFill>
                <a:latin typeface="Arial" charset="0"/>
                <a:ea typeface="Arial" charset="0"/>
                <a:cs typeface="Arial" charset="0"/>
              </a:rPr>
              <a:t>• See your claim details and view progress toward your deductible.</a:t>
            </a:r>
          </a:p>
          <a:p>
            <a:pPr eaLnBrk="1" hangingPunct="1">
              <a:spcBef>
                <a:spcPct val="0"/>
              </a:spcBef>
              <a:buFontTx/>
              <a:buNone/>
            </a:pPr>
            <a:r>
              <a:rPr lang="en-US" sz="1000" b="0" dirty="0">
                <a:solidFill>
                  <a:srgbClr val="000000"/>
                </a:solidFill>
                <a:latin typeface="Arial" charset="0"/>
                <a:ea typeface="Arial" charset="0"/>
                <a:cs typeface="Arial" charset="0"/>
              </a:rPr>
              <a:t>• View and share your health plan ID card. </a:t>
            </a:r>
          </a:p>
          <a:p>
            <a:pPr eaLnBrk="1" hangingPunct="1">
              <a:spcBef>
                <a:spcPct val="0"/>
              </a:spcBef>
              <a:buFontTx/>
              <a:buNone/>
            </a:pPr>
            <a:r>
              <a:rPr lang="en-US" sz="1000" b="0" dirty="0">
                <a:solidFill>
                  <a:srgbClr val="000000"/>
                </a:solidFill>
                <a:latin typeface="Arial" charset="0"/>
                <a:ea typeface="Arial" charset="0"/>
                <a:cs typeface="Arial" charset="0"/>
              </a:rPr>
              <a:t>• Log on easily with Touch ID</a:t>
            </a:r>
            <a:r>
              <a:rPr lang="en-US" sz="1000" b="0" baseline="30000" dirty="0">
                <a:solidFill>
                  <a:srgbClr val="000000"/>
                </a:solidFill>
                <a:latin typeface="Arial" charset="0"/>
                <a:ea typeface="Arial" charset="0"/>
                <a:cs typeface="Arial" charset="0"/>
              </a:rPr>
              <a:t>®</a:t>
            </a:r>
            <a:r>
              <a:rPr lang="en-US" sz="1000" b="0" dirty="0">
                <a:solidFill>
                  <a:srgbClr val="000000"/>
                </a:solidFill>
                <a:latin typeface="Arial" charset="0"/>
                <a:ea typeface="Arial" charset="0"/>
                <a:cs typeface="Arial" charset="0"/>
              </a:rPr>
              <a:t>.</a:t>
            </a:r>
          </a:p>
          <a:p>
            <a:pPr eaLnBrk="1" hangingPunct="1">
              <a:spcBef>
                <a:spcPct val="0"/>
              </a:spcBef>
              <a:buFontTx/>
              <a:buNone/>
            </a:pPr>
            <a:endParaRPr lang="en-US" sz="1000" b="0" dirty="0">
              <a:solidFill>
                <a:srgbClr val="000000"/>
              </a:solidFill>
              <a:latin typeface="Arial" charset="0"/>
              <a:ea typeface="Arial" charset="0"/>
              <a:cs typeface="Arial" charset="0"/>
            </a:endParaRPr>
          </a:p>
          <a:p>
            <a:pPr eaLnBrk="1" hangingPunct="1">
              <a:spcBef>
                <a:spcPct val="0"/>
              </a:spcBef>
              <a:buFontTx/>
              <a:buNone/>
            </a:pPr>
            <a:r>
              <a:rPr lang="en-US" sz="900" b="0" i="0" kern="1200" dirty="0">
                <a:solidFill>
                  <a:schemeClr val="tx1"/>
                </a:solidFill>
                <a:effectLst/>
                <a:latin typeface="+mn-lt"/>
                <a:ea typeface="+mn-ea"/>
                <a:cs typeface="+mn-cs"/>
              </a:rPr>
              <a:t>Download the UnitedHealthcare app for free on the </a:t>
            </a:r>
            <a:r>
              <a:rPr lang="en-US" sz="900" b="1" i="0" u="none" strike="noStrike" kern="1200" dirty="0">
                <a:solidFill>
                  <a:schemeClr val="tx1"/>
                </a:solidFill>
                <a:effectLst/>
                <a:latin typeface="+mn-lt"/>
                <a:ea typeface="+mn-ea"/>
                <a:cs typeface="+mn-cs"/>
                <a:hlinkClick r:id="rId3"/>
              </a:rPr>
              <a:t>App Store®</a:t>
            </a:r>
            <a:r>
              <a:rPr lang="en-US" sz="900" b="0" i="0" kern="1200" dirty="0">
                <a:solidFill>
                  <a:schemeClr val="tx1"/>
                </a:solidFill>
                <a:effectLst/>
                <a:latin typeface="+mn-lt"/>
                <a:ea typeface="+mn-ea"/>
                <a:cs typeface="+mn-cs"/>
              </a:rPr>
              <a:t> and </a:t>
            </a:r>
            <a:r>
              <a:rPr lang="en-US" sz="900" b="1" i="0" u="none" strike="noStrike" kern="1200" dirty="0">
                <a:solidFill>
                  <a:schemeClr val="tx1"/>
                </a:solidFill>
                <a:effectLst/>
                <a:latin typeface="+mn-lt"/>
                <a:ea typeface="+mn-ea"/>
                <a:cs typeface="+mn-cs"/>
                <a:hlinkClick r:id="rId4"/>
              </a:rPr>
              <a:t>Google Play®</a:t>
            </a:r>
            <a:r>
              <a:rPr lang="en-US" sz="900" b="0" i="0" kern="1200" dirty="0">
                <a:solidFill>
                  <a:schemeClr val="tx1"/>
                </a:solidFill>
                <a:effectLst/>
                <a:latin typeface="+mn-lt"/>
                <a:ea typeface="+mn-ea"/>
                <a:cs typeface="+mn-cs"/>
              </a:rPr>
              <a:t>.</a:t>
            </a:r>
            <a:endParaRPr lang="en-US" sz="1000" dirty="0">
              <a:solidFill>
                <a:srgbClr val="000000"/>
              </a:solidFill>
              <a:latin typeface="Arial" charset="0"/>
              <a:ea typeface="Arial" charset="0"/>
              <a:cs typeface="Arial" charset="0"/>
            </a:endParaRPr>
          </a:p>
          <a:p>
            <a:pPr eaLnBrk="1" hangingPunct="1">
              <a:spcBef>
                <a:spcPct val="0"/>
              </a:spcBef>
              <a:buFontTx/>
              <a:buNone/>
            </a:pPr>
            <a:endParaRPr lang="en-US" sz="1000" dirty="0">
              <a:solidFill>
                <a:srgbClr val="000000"/>
              </a:solidFill>
              <a:latin typeface="Arial" charset="0"/>
              <a:ea typeface="Arial" charset="0"/>
              <a:cs typeface="Arial" charset="0"/>
            </a:endParaRPr>
          </a:p>
          <a:p>
            <a:pPr eaLnBrk="1" hangingPunct="1">
              <a:spcBef>
                <a:spcPct val="0"/>
              </a:spcBef>
              <a:buFontTx/>
              <a:buNone/>
            </a:pPr>
            <a:r>
              <a:rPr lang="en-US" sz="1000" dirty="0">
                <a:solidFill>
                  <a:srgbClr val="000000"/>
                </a:solidFill>
                <a:latin typeface="Arial" charset="0"/>
                <a:ea typeface="Arial" charset="0"/>
                <a:cs typeface="Arial" charset="0"/>
              </a:rPr>
              <a:t>Touch ID and iPhone are a registered trademark of Apple, Inc.</a:t>
            </a:r>
          </a:p>
          <a:p>
            <a:pPr eaLnBrk="1" hangingPunct="1">
              <a:spcBef>
                <a:spcPct val="0"/>
              </a:spcBef>
              <a:buFontTx/>
              <a:buNone/>
            </a:pPr>
            <a:r>
              <a:rPr lang="en-US" sz="1000" dirty="0">
                <a:solidFill>
                  <a:srgbClr val="000000"/>
                </a:solidFill>
                <a:latin typeface="Arial" charset="0"/>
                <a:ea typeface="Arial" charset="0"/>
                <a:cs typeface="Arial" charset="0"/>
              </a:rPr>
              <a:t>          Android is a trademark of Google LLC.</a:t>
            </a:r>
          </a:p>
        </p:txBody>
      </p:sp>
      <p:sp>
        <p:nvSpPr>
          <p:cNvPr id="4" name="Slide Number Placeholder 3"/>
          <p:cNvSpPr>
            <a:spLocks noGrp="1"/>
          </p:cNvSpPr>
          <p:nvPr>
            <p:ph type="sldNum" sz="quarter" idx="10"/>
          </p:nvPr>
        </p:nvSpPr>
        <p:spPr/>
        <p:txBody>
          <a:bodyPr/>
          <a:lstStyle/>
          <a:p>
            <a:fld id="{870E55F5-A112-44F2-A2CB-8DD5E26A17D7}" type="slidenum">
              <a:rPr lang="en-US" smtClean="0"/>
              <a:t>23</a:t>
            </a:fld>
            <a:endParaRPr lang="en-US" dirty="0"/>
          </a:p>
        </p:txBody>
      </p:sp>
    </p:spTree>
    <p:extLst>
      <p:ext uri="{BB962C8B-B14F-4D97-AF65-F5344CB8AC3E}">
        <p14:creationId xmlns:p14="http://schemas.microsoft.com/office/powerpoint/2010/main" val="2150470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altLang="en-US" sz="900" dirty="0">
                <a:solidFill>
                  <a:srgbClr val="000000"/>
                </a:solidFill>
                <a:latin typeface="+mn-lt"/>
                <a:ea typeface="ＭＳ Ｐゴシック" pitchFamily="34" charset="-128"/>
                <a:cs typeface="+mn-cs"/>
              </a:rPr>
              <a:t>Virtual Visits provide fast, convenient, on-demand access to care—without people leaving their home or workplace. </a:t>
            </a:r>
            <a:endParaRPr lang="en-US" altLang="en-US" sz="900" baseline="30000" dirty="0">
              <a:solidFill>
                <a:srgbClr val="000000"/>
              </a:solidFill>
              <a:latin typeface="+mn-lt"/>
              <a:ea typeface="ＭＳ Ｐゴシック" pitchFamily="34" charset="-128"/>
              <a:cs typeface="+mn-cs"/>
            </a:endParaRPr>
          </a:p>
          <a:p>
            <a:endParaRPr lang="en-US" dirty="0"/>
          </a:p>
        </p:txBody>
      </p:sp>
      <p:sp>
        <p:nvSpPr>
          <p:cNvPr id="4" name="Slide Number Placeholder 3"/>
          <p:cNvSpPr>
            <a:spLocks noGrp="1"/>
          </p:cNvSpPr>
          <p:nvPr>
            <p:ph type="sldNum" sz="quarter" idx="5"/>
          </p:nvPr>
        </p:nvSpPr>
        <p:spPr/>
        <p:txBody>
          <a:bodyPr/>
          <a:lstStyle/>
          <a:p>
            <a:fld id="{DF0177F8-3717-E441-ABD5-E9CC1E0ED10B}" type="slidenum">
              <a:rPr lang="en-US" smtClean="0"/>
              <a:t>24</a:t>
            </a:fld>
            <a:endParaRPr lang="en-US" dirty="0"/>
          </a:p>
        </p:txBody>
      </p:sp>
    </p:spTree>
    <p:extLst>
      <p:ext uri="{BB962C8B-B14F-4D97-AF65-F5344CB8AC3E}">
        <p14:creationId xmlns:p14="http://schemas.microsoft.com/office/powerpoint/2010/main" val="36673772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799" y="4343400"/>
            <a:ext cx="5924702" cy="4114800"/>
          </a:xfrm>
        </p:spPr>
        <p:txBody>
          <a:bodyPr/>
          <a:lstStyle/>
          <a:p>
            <a:pPr marL="0" marR="0" lvl="0" indent="0" algn="l" defTabSz="457200" rtl="0" eaLnBrk="1" fontAlgn="auto" latinLnBrk="0" hangingPunct="1">
              <a:lnSpc>
                <a:spcPct val="100000"/>
              </a:lnSpc>
              <a:spcBef>
                <a:spcPts val="0"/>
              </a:spcBef>
              <a:spcAft>
                <a:spcPts val="0"/>
              </a:spcAft>
              <a:buClrTx/>
              <a:buSzTx/>
              <a:buFont typeface="Arial" charset="0"/>
              <a:buNone/>
              <a:tabLst/>
              <a:defRPr/>
            </a:pPr>
            <a:endParaRPr lang="en-US" sz="1000" b="1" dirty="0">
              <a:solidFill>
                <a:srgbClr val="000000"/>
              </a:solidFill>
              <a:latin typeface="Arial" charset="0"/>
              <a:ea typeface="Arial" charset="0"/>
              <a:cs typeface="Arial" charset="0"/>
            </a:endParaRPr>
          </a:p>
          <a:p>
            <a:pPr marL="0" marR="0" lvl="0" indent="0" algn="l" defTabSz="457200" rtl="0" eaLnBrk="1" fontAlgn="auto" latinLnBrk="0" hangingPunct="1">
              <a:lnSpc>
                <a:spcPct val="100000"/>
              </a:lnSpc>
              <a:spcBef>
                <a:spcPts val="0"/>
              </a:spcBef>
              <a:spcAft>
                <a:spcPts val="0"/>
              </a:spcAft>
              <a:buClrTx/>
              <a:buSzTx/>
              <a:buFont typeface="Arial" charset="0"/>
              <a:buNone/>
              <a:tabLst/>
              <a:defRPr/>
            </a:pPr>
            <a:r>
              <a:rPr lang="en-US" sz="1000" b="1" i="1" dirty="0">
                <a:solidFill>
                  <a:srgbClr val="000000"/>
                </a:solidFill>
                <a:latin typeface="Arial" charset="0"/>
                <a:ea typeface="Arial" charset="0"/>
                <a:cs typeface="Arial" charset="0"/>
              </a:rPr>
              <a:t>Script/Voiceover:</a:t>
            </a:r>
          </a:p>
          <a:p>
            <a:pPr>
              <a:buFont typeface="Arial" charset="0"/>
              <a:buNone/>
            </a:pPr>
            <a:endParaRPr lang="en-US" sz="1000" b="1" dirty="0">
              <a:solidFill>
                <a:srgbClr val="000000"/>
              </a:solidFill>
              <a:latin typeface="Arial" charset="0"/>
              <a:ea typeface="Arial" charset="0"/>
              <a:cs typeface="Arial" charset="0"/>
            </a:endParaRPr>
          </a:p>
          <a:p>
            <a:pPr>
              <a:buFont typeface="Arial" charset="0"/>
              <a:buNone/>
            </a:pPr>
            <a:r>
              <a:rPr lang="en-US" sz="1000" b="1" dirty="0">
                <a:solidFill>
                  <a:srgbClr val="000000"/>
                </a:solidFill>
                <a:latin typeface="Arial" charset="0"/>
                <a:ea typeface="Arial" charset="0"/>
                <a:cs typeface="Arial" charset="0"/>
              </a:rPr>
              <a:t>Virtual Visits. </a:t>
            </a:r>
            <a:r>
              <a:rPr lang="en-US" sz="1000" dirty="0">
                <a:solidFill>
                  <a:srgbClr val="000000"/>
                </a:solidFill>
                <a:latin typeface="Arial" charset="0"/>
                <a:ea typeface="Arial" charset="0"/>
                <a:cs typeface="Arial" charset="0"/>
              </a:rPr>
              <a:t>Get access to care online, at any time.</a:t>
            </a:r>
          </a:p>
          <a:p>
            <a:pPr>
              <a:buFont typeface="Arial" charset="0"/>
              <a:buNone/>
            </a:pPr>
            <a:endParaRPr lang="en-US" sz="1000" dirty="0">
              <a:solidFill>
                <a:srgbClr val="000000"/>
              </a:solidFill>
              <a:latin typeface="Arial" charset="0"/>
              <a:ea typeface="Arial" charset="0"/>
              <a:cs typeface="Arial" charset="0"/>
            </a:endParaRPr>
          </a:p>
          <a:p>
            <a:pPr marL="0" marR="0" indent="0" algn="l" defTabSz="914400" rtl="0" eaLnBrk="1" fontAlgn="auto" latinLnBrk="0" hangingPunct="1">
              <a:lnSpc>
                <a:spcPct val="100000"/>
              </a:lnSpc>
              <a:buClrTx/>
              <a:buSzTx/>
              <a:buFont typeface="Arial" charset="0"/>
              <a:buNone/>
              <a:tabLst/>
              <a:defRPr/>
            </a:pPr>
            <a:r>
              <a:rPr lang="en-US" sz="1000" dirty="0">
                <a:solidFill>
                  <a:srgbClr val="000000"/>
                </a:solidFill>
                <a:latin typeface="Arial" charset="0"/>
                <a:ea typeface="Arial" charset="0"/>
                <a:cs typeface="Arial" charset="0"/>
              </a:rPr>
              <a:t>When you need care - anytime, day or night - Virtual Visits can be a convenient option.  From treating flu and fevers to caring for migraines and allergies, you can talk to a doctor by video or phone 24/7.</a:t>
            </a:r>
          </a:p>
          <a:p>
            <a:pPr marL="0" marR="0" indent="0" algn="l" defTabSz="914400" rtl="0" eaLnBrk="1" fontAlgn="auto" latinLnBrk="0" hangingPunct="1">
              <a:lnSpc>
                <a:spcPct val="100000"/>
              </a:lnSpc>
              <a:buClrTx/>
              <a:buSzTx/>
              <a:buFont typeface="Arial" charset="0"/>
              <a:buNone/>
              <a:tabLst/>
              <a:defRPr/>
            </a:pPr>
            <a:endParaRPr lang="en-US" sz="1000" dirty="0">
              <a:solidFill>
                <a:srgbClr val="000000"/>
              </a:solidFill>
              <a:latin typeface="Arial" charset="0"/>
              <a:ea typeface="Arial" charset="0"/>
              <a:cs typeface="Arial" charset="0"/>
            </a:endParaRPr>
          </a:p>
          <a:p>
            <a:pPr marL="0" marR="0" lvl="0" indent="0" algn="l" defTabSz="914400" rtl="0" eaLnBrk="1" fontAlgn="auto" latinLnBrk="0" hangingPunct="1">
              <a:lnSpc>
                <a:spcPct val="100000"/>
              </a:lnSpc>
              <a:spcBef>
                <a:spcPts val="0"/>
              </a:spcBef>
              <a:spcAft>
                <a:spcPts val="0"/>
              </a:spcAft>
              <a:buClrTx/>
              <a:buSzTx/>
              <a:buFont typeface="Arial" charset="0"/>
              <a:buNone/>
              <a:tabLst/>
              <a:defRPr/>
            </a:pPr>
            <a:r>
              <a:rPr lang="en-US" altLang="en-US" sz="1000" dirty="0">
                <a:solidFill>
                  <a:srgbClr val="000000"/>
                </a:solidFill>
                <a:latin typeface="+mn-lt"/>
                <a:ea typeface="ＭＳ Ｐゴシック" pitchFamily="34" charset="-128"/>
                <a:cs typeface="+mn-cs"/>
              </a:rPr>
              <a:t>Employees and their covered family members can see and speak to a doctor anywhere, anytime on a mobile device or computer. No appointment is necessary, and a visit usually takes less than 20 minutes. Doctors are able to diagnose a wide range of nonemergency medical conditions and prescribe medication that can be sent to their local pharmacy, if needed. </a:t>
            </a:r>
          </a:p>
          <a:p>
            <a:pPr marL="0" marR="0" indent="0" algn="l" defTabSz="914400" rtl="0" eaLnBrk="1" fontAlgn="auto" latinLnBrk="0" hangingPunct="1">
              <a:lnSpc>
                <a:spcPct val="100000"/>
              </a:lnSpc>
              <a:buClrTx/>
              <a:buSzTx/>
              <a:buFont typeface="Arial" charset="0"/>
              <a:buNone/>
              <a:tabLst/>
              <a:defRPr/>
            </a:pPr>
            <a:endParaRPr lang="en-US" sz="1000" dirty="0">
              <a:solidFill>
                <a:srgbClr val="000000"/>
              </a:solidFill>
              <a:latin typeface="Arial" charset="0"/>
              <a:ea typeface="Arial" charset="0"/>
              <a:cs typeface="Arial" charset="0"/>
            </a:endParaRPr>
          </a:p>
          <a:p>
            <a:pPr marL="0" marR="0" indent="0" algn="l" defTabSz="914400" rtl="0" eaLnBrk="1" fontAlgn="auto" latinLnBrk="0" hangingPunct="1">
              <a:lnSpc>
                <a:spcPct val="100000"/>
              </a:lnSpc>
              <a:buClrTx/>
              <a:buSzTx/>
              <a:buFont typeface="Arial" charset="0"/>
              <a:buNone/>
              <a:tabLst/>
              <a:defRPr/>
            </a:pPr>
            <a:endParaRPr lang="en-US" sz="1000" dirty="0">
              <a:solidFill>
                <a:srgbClr val="000000"/>
              </a:solidFill>
              <a:latin typeface="Arial" charset="0"/>
              <a:ea typeface="Arial" charset="0"/>
              <a:cs typeface="Arial" charset="0"/>
            </a:endParaRPr>
          </a:p>
          <a:p>
            <a:pPr marL="0" marR="0" indent="0" algn="l" defTabSz="914400" rtl="0" eaLnBrk="1" fontAlgn="auto" latinLnBrk="0" hangingPunct="1">
              <a:lnSpc>
                <a:spcPct val="100000"/>
              </a:lnSpc>
              <a:buClrTx/>
              <a:buSzTx/>
              <a:buFont typeface="Arial" charset="0"/>
              <a:buNone/>
              <a:tabLst/>
              <a:defRPr/>
            </a:pPr>
            <a:r>
              <a:rPr lang="en-US" sz="1000" b="1" dirty="0">
                <a:solidFill>
                  <a:srgbClr val="000000"/>
                </a:solidFill>
                <a:latin typeface="Arial" charset="0"/>
                <a:ea typeface="Arial" charset="0"/>
                <a:cs typeface="Arial" charset="0"/>
              </a:rPr>
              <a:t>Please note: </a:t>
            </a:r>
            <a:r>
              <a:rPr lang="en-US" sz="1000" dirty="0">
                <a:solidFill>
                  <a:srgbClr val="000000"/>
                </a:solidFill>
                <a:latin typeface="Arial" charset="0"/>
                <a:ea typeface="Arial" charset="0"/>
                <a:cs typeface="Arial" charset="0"/>
              </a:rPr>
              <a:t>There is a cost for Virtual Visits. See your health plan documents for coverage details.</a:t>
            </a:r>
          </a:p>
          <a:p>
            <a:pPr>
              <a:buFont typeface="Arial" charset="0"/>
              <a:buNone/>
            </a:pPr>
            <a:endParaRPr lang="en-US" sz="1200" dirty="0">
              <a:solidFill>
                <a:srgbClr val="000000"/>
              </a:solidFill>
              <a:latin typeface="+mn-lt"/>
              <a:cs typeface="UHC Sans Regular" charset="0"/>
            </a:endParaRPr>
          </a:p>
        </p:txBody>
      </p:sp>
      <p:sp>
        <p:nvSpPr>
          <p:cNvPr id="4" name="Slide Number Placeholder 3"/>
          <p:cNvSpPr>
            <a:spLocks noGrp="1"/>
          </p:cNvSpPr>
          <p:nvPr>
            <p:ph type="sldNum" sz="quarter" idx="10"/>
          </p:nvPr>
        </p:nvSpPr>
        <p:spPr/>
        <p:txBody>
          <a:bodyPr/>
          <a:lstStyle/>
          <a:p>
            <a:fld id="{514E68D1-DA12-4974-AE3B-7607461C04F0}" type="slidenum">
              <a:rPr lang="en-US" smtClean="0"/>
              <a:t>25</a:t>
            </a:fld>
            <a:endParaRPr lang="en-US" dirty="0"/>
          </a:p>
        </p:txBody>
      </p:sp>
    </p:spTree>
    <p:extLst>
      <p:ext uri="{BB962C8B-B14F-4D97-AF65-F5344CB8AC3E}">
        <p14:creationId xmlns:p14="http://schemas.microsoft.com/office/powerpoint/2010/main" val="23147633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defTabSz="467487">
              <a:spcAft>
                <a:spcPts val="627"/>
              </a:spcAft>
              <a:buClrTx/>
              <a:buNone/>
              <a:defRPr/>
            </a:pPr>
            <a:r>
              <a:rPr lang="en-US" sz="1000" dirty="0"/>
              <a:t>UnitedHealthcare digital experiences inspire and guide members to make informed choices and manage benefits. The experiences are delivered through an inviting, intuitive, digital front door to connect members to the right health benefit, care and management resources right when they need them. </a:t>
            </a:r>
          </a:p>
          <a:p>
            <a:pPr marL="0" indent="0" defTabSz="467487">
              <a:spcAft>
                <a:spcPts val="627"/>
              </a:spcAft>
              <a:buClrTx/>
              <a:buNone/>
              <a:defRPr/>
            </a:pPr>
            <a:r>
              <a:rPr lang="en-US" sz="1000" dirty="0"/>
              <a:t>Members access this digital front door online through </a:t>
            </a:r>
            <a:r>
              <a:rPr lang="en-US" sz="1000" b="1" dirty="0"/>
              <a:t>myuhc.com</a:t>
            </a:r>
            <a:r>
              <a:rPr lang="en-US" sz="1000" b="1" baseline="30000" dirty="0"/>
              <a:t>®</a:t>
            </a:r>
            <a:r>
              <a:rPr lang="en-US" sz="1000" dirty="0"/>
              <a:t> and the UnitedHealthcare</a:t>
            </a:r>
            <a:r>
              <a:rPr lang="en-US" sz="1000" baseline="30000" dirty="0"/>
              <a:t>®</a:t>
            </a:r>
            <a:r>
              <a:rPr lang="en-US" sz="1000" dirty="0"/>
              <a:t> app, providing a consistent experience whether at work, home or on the go. </a:t>
            </a:r>
          </a:p>
          <a:p>
            <a:pPr marL="0" indent="0">
              <a:spcAft>
                <a:spcPts val="627"/>
              </a:spcAft>
              <a:buNone/>
            </a:pPr>
            <a:r>
              <a:rPr lang="en-US" sz="1000" dirty="0"/>
              <a:t>We design each digital experience to be:</a:t>
            </a:r>
          </a:p>
          <a:p>
            <a:pPr marL="171450" indent="-171450">
              <a:spcAft>
                <a:spcPts val="627"/>
              </a:spcAft>
            </a:pPr>
            <a:r>
              <a:rPr lang="en-US" sz="1000" dirty="0"/>
              <a:t>Highly relevant: </a:t>
            </a:r>
            <a:r>
              <a:rPr lang="en-US" sz="1000" baseline="0" dirty="0"/>
              <a:t>personal, relevant and meaningful.</a:t>
            </a:r>
            <a:endParaRPr lang="en-US" sz="1000" dirty="0"/>
          </a:p>
          <a:p>
            <a:pPr marL="171450" indent="-171450">
              <a:spcAft>
                <a:spcPts val="627"/>
              </a:spcAft>
            </a:pPr>
            <a:r>
              <a:rPr lang="en-US" sz="1000" dirty="0"/>
              <a:t>Simply connected:</a:t>
            </a:r>
            <a:r>
              <a:rPr lang="en-US" sz="1000" baseline="0" dirty="0"/>
              <a:t> The tools are intuitive, organized and streamlined, making them simple to use </a:t>
            </a:r>
          </a:p>
          <a:p>
            <a:pPr marL="171450" indent="-171450">
              <a:spcAft>
                <a:spcPts val="627"/>
              </a:spcAft>
            </a:pPr>
            <a:r>
              <a:rPr lang="en-US" sz="1000" dirty="0"/>
              <a:t>Individually and together, they help instill confidence in health care decisions, remove roadblocks to care and help control costs. </a:t>
            </a:r>
          </a:p>
          <a:p>
            <a:endParaRPr lang="en-US" dirty="0"/>
          </a:p>
        </p:txBody>
      </p:sp>
      <p:sp>
        <p:nvSpPr>
          <p:cNvPr id="4" name="Slide Number Placeholder 3"/>
          <p:cNvSpPr>
            <a:spLocks noGrp="1"/>
          </p:cNvSpPr>
          <p:nvPr>
            <p:ph type="sldNum" sz="quarter" idx="10"/>
          </p:nvPr>
        </p:nvSpPr>
        <p:spPr/>
        <p:txBody>
          <a:bodyPr/>
          <a:lstStyle/>
          <a:p>
            <a:fld id="{870E55F5-A112-44F2-A2CB-8DD5E26A17D7}" type="slidenum">
              <a:rPr lang="en-US" smtClean="0"/>
              <a:t>26</a:t>
            </a:fld>
            <a:endParaRPr lang="en-US" dirty="0"/>
          </a:p>
        </p:txBody>
      </p:sp>
    </p:spTree>
    <p:extLst>
      <p:ext uri="{BB962C8B-B14F-4D97-AF65-F5344CB8AC3E}">
        <p14:creationId xmlns:p14="http://schemas.microsoft.com/office/powerpoint/2010/main" val="30862625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F0177F8-3717-E441-ABD5-E9CC1E0ED10B}" type="slidenum">
              <a:rPr lang="en-US" smtClean="0"/>
              <a:t>27</a:t>
            </a:fld>
            <a:endParaRPr lang="en-US" dirty="0"/>
          </a:p>
        </p:txBody>
      </p:sp>
    </p:spTree>
    <p:extLst>
      <p:ext uri="{BB962C8B-B14F-4D97-AF65-F5344CB8AC3E}">
        <p14:creationId xmlns:p14="http://schemas.microsoft.com/office/powerpoint/2010/main" val="19453700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799" y="4343400"/>
            <a:ext cx="5924702" cy="4114800"/>
          </a:xfrm>
        </p:spPr>
        <p:txBody>
          <a:bodyPr/>
          <a:lstStyle/>
          <a:p>
            <a:pPr>
              <a:buFont typeface="Arial" charset="0"/>
              <a:buNone/>
            </a:pPr>
            <a:r>
              <a:rPr lang="en-US" sz="1000" b="0" dirty="0">
                <a:solidFill>
                  <a:srgbClr val="000000"/>
                </a:solidFill>
                <a:latin typeface="Arial" charset="0"/>
                <a:ea typeface="Arial" charset="0"/>
                <a:cs typeface="Arial" charset="0"/>
              </a:rPr>
              <a:t>Behavioral health virtual visits provide quick and easy access to behavioral health professionals from your mobile device*, tablet or computer.</a:t>
            </a:r>
          </a:p>
          <a:p>
            <a:pPr>
              <a:buFont typeface="Arial" charset="0"/>
              <a:buNone/>
            </a:pPr>
            <a:endParaRPr lang="en-US" sz="1000" b="0" dirty="0">
              <a:solidFill>
                <a:srgbClr val="000000"/>
              </a:solidFill>
              <a:latin typeface="Arial" charset="0"/>
              <a:ea typeface="Arial" charset="0"/>
              <a:cs typeface="Arial" charset="0"/>
            </a:endParaRPr>
          </a:p>
          <a:p>
            <a:pPr>
              <a:buFont typeface="Arial" charset="0"/>
              <a:buNone/>
            </a:pPr>
            <a:r>
              <a:rPr lang="en-US" sz="1000" b="0" dirty="0">
                <a:solidFill>
                  <a:srgbClr val="000000"/>
                </a:solidFill>
                <a:latin typeface="Arial" charset="0"/>
                <a:ea typeface="Arial" charset="0"/>
                <a:cs typeface="Arial" charset="0"/>
              </a:rPr>
              <a:t>Use a behavioral health virtual visit for needs such as:</a:t>
            </a:r>
          </a:p>
          <a:p>
            <a:pPr>
              <a:buFont typeface="Arial" charset="0"/>
              <a:buNone/>
            </a:pPr>
            <a:r>
              <a:rPr lang="en-US" sz="1000" b="0" dirty="0">
                <a:solidFill>
                  <a:srgbClr val="000000"/>
                </a:solidFill>
                <a:latin typeface="Arial" charset="0"/>
                <a:ea typeface="Arial" charset="0"/>
                <a:cs typeface="Arial" charset="0"/>
              </a:rPr>
              <a:t>• Depression</a:t>
            </a:r>
          </a:p>
          <a:p>
            <a:pPr>
              <a:buFont typeface="Arial" charset="0"/>
              <a:buNone/>
            </a:pPr>
            <a:r>
              <a:rPr lang="en-US" sz="1000" b="0" dirty="0">
                <a:solidFill>
                  <a:srgbClr val="000000"/>
                </a:solidFill>
                <a:latin typeface="Arial" charset="0"/>
                <a:ea typeface="Arial" charset="0"/>
                <a:cs typeface="Arial" charset="0"/>
              </a:rPr>
              <a:t>• Anxiety</a:t>
            </a:r>
          </a:p>
          <a:p>
            <a:pPr>
              <a:buFont typeface="Arial" charset="0"/>
              <a:buNone/>
            </a:pPr>
            <a:r>
              <a:rPr lang="en-US" sz="1000" b="0" dirty="0">
                <a:solidFill>
                  <a:srgbClr val="000000"/>
                </a:solidFill>
                <a:latin typeface="Arial" charset="0"/>
                <a:ea typeface="Arial" charset="0"/>
                <a:cs typeface="Arial" charset="0"/>
              </a:rPr>
              <a:t>• ADD/ADHD</a:t>
            </a:r>
          </a:p>
          <a:p>
            <a:pPr>
              <a:buFont typeface="Arial" charset="0"/>
              <a:buNone/>
            </a:pPr>
            <a:r>
              <a:rPr lang="en-US" sz="1000" b="0" dirty="0">
                <a:solidFill>
                  <a:srgbClr val="000000"/>
                </a:solidFill>
                <a:latin typeface="Arial" charset="0"/>
                <a:ea typeface="Arial" charset="0"/>
                <a:cs typeface="Arial" charset="0"/>
              </a:rPr>
              <a:t>• Addiction</a:t>
            </a:r>
          </a:p>
          <a:p>
            <a:pPr>
              <a:buFont typeface="Arial" charset="0"/>
              <a:buNone/>
            </a:pPr>
            <a:r>
              <a:rPr lang="en-US" sz="1000" b="0" dirty="0">
                <a:solidFill>
                  <a:srgbClr val="000000"/>
                </a:solidFill>
                <a:latin typeface="Arial" charset="0"/>
                <a:ea typeface="Arial" charset="0"/>
                <a:cs typeface="Arial" charset="0"/>
              </a:rPr>
              <a:t>• Mental Health Disorders and Counseling</a:t>
            </a:r>
          </a:p>
          <a:p>
            <a:pPr>
              <a:buFont typeface="Arial" charset="0"/>
              <a:buNone/>
            </a:pPr>
            <a:endParaRPr lang="en-US" sz="1000" b="0" dirty="0">
              <a:solidFill>
                <a:srgbClr val="000000"/>
              </a:solidFill>
              <a:latin typeface="Arial" charset="0"/>
              <a:ea typeface="Arial" charset="0"/>
              <a:cs typeface="Arial" charset="0"/>
            </a:endParaRPr>
          </a:p>
          <a:p>
            <a:pPr>
              <a:buFont typeface="Arial" charset="0"/>
              <a:buNone/>
            </a:pPr>
            <a:r>
              <a:rPr lang="en-US" sz="1000" b="0" dirty="0">
                <a:solidFill>
                  <a:srgbClr val="000000"/>
                </a:solidFill>
                <a:latin typeface="Arial" charset="0"/>
                <a:ea typeface="Arial" charset="0"/>
                <a:cs typeface="Arial" charset="0"/>
              </a:rPr>
              <a:t>Connect with a provider from your mobile device, tablet or computer from the comfort of home. Costs and coverage may vary—please check your benefits for details. </a:t>
            </a:r>
          </a:p>
          <a:p>
            <a:pPr>
              <a:buFont typeface="Arial" charset="0"/>
              <a:buNone/>
            </a:pPr>
            <a:endParaRPr lang="en-US" sz="1200" dirty="0">
              <a:solidFill>
                <a:srgbClr val="000000"/>
              </a:solidFill>
              <a:latin typeface="+mn-lt"/>
              <a:cs typeface="UHC Sans Regular" charset="0"/>
            </a:endParaRPr>
          </a:p>
        </p:txBody>
      </p:sp>
      <p:sp>
        <p:nvSpPr>
          <p:cNvPr id="4" name="Slide Number Placeholder 3"/>
          <p:cNvSpPr>
            <a:spLocks noGrp="1"/>
          </p:cNvSpPr>
          <p:nvPr>
            <p:ph type="sldNum" sz="quarter" idx="10"/>
          </p:nvPr>
        </p:nvSpPr>
        <p:spPr/>
        <p:txBody>
          <a:bodyPr/>
          <a:lstStyle/>
          <a:p>
            <a:fld id="{514E68D1-DA12-4974-AE3B-7607461C04F0}" type="slidenum">
              <a:rPr lang="en-US" smtClean="0"/>
              <a:t>28</a:t>
            </a:fld>
            <a:endParaRPr lang="en-US" dirty="0"/>
          </a:p>
        </p:txBody>
      </p:sp>
    </p:spTree>
    <p:extLst>
      <p:ext uri="{BB962C8B-B14F-4D97-AF65-F5344CB8AC3E}">
        <p14:creationId xmlns:p14="http://schemas.microsoft.com/office/powerpoint/2010/main" val="3580587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If you’re having</a:t>
            </a:r>
            <a:r>
              <a:rPr lang="en-US" sz="1200" b="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concerns related to work or your personal life, the Employee Assistance Program can help. This program gives you confidential support to help with:</a:t>
            </a:r>
          </a:p>
          <a:p>
            <a:pPr lvl="0"/>
            <a:r>
              <a:rPr lang="en-US" sz="1200" kern="1200" dirty="0">
                <a:solidFill>
                  <a:schemeClr val="tx1"/>
                </a:solidFill>
                <a:effectLst/>
                <a:latin typeface="+mn-lt"/>
                <a:ea typeface="+mn-ea"/>
                <a:cs typeface="+mn-cs"/>
              </a:rPr>
              <a:t>Depression, stress and anxiety.</a:t>
            </a:r>
          </a:p>
          <a:p>
            <a:pPr lvl="0"/>
            <a:r>
              <a:rPr lang="en-US" sz="1200" kern="1200" dirty="0">
                <a:solidFill>
                  <a:schemeClr val="tx1"/>
                </a:solidFill>
                <a:effectLst/>
                <a:latin typeface="+mn-lt"/>
                <a:ea typeface="+mn-ea"/>
                <a:cs typeface="+mn-cs"/>
              </a:rPr>
              <a:t>Relationship difficulties.</a:t>
            </a:r>
          </a:p>
          <a:p>
            <a:pPr lvl="0"/>
            <a:r>
              <a:rPr lang="en-US" sz="1200" kern="1200" dirty="0">
                <a:solidFill>
                  <a:schemeClr val="tx1"/>
                </a:solidFill>
                <a:effectLst/>
                <a:latin typeface="+mn-lt"/>
                <a:ea typeface="+mn-ea"/>
                <a:cs typeface="+mn-cs"/>
              </a:rPr>
              <a:t>Financial and legal resources.</a:t>
            </a:r>
          </a:p>
          <a:p>
            <a:pPr lvl="0"/>
            <a:r>
              <a:rPr lang="en-US" sz="1200" kern="1200" dirty="0">
                <a:solidFill>
                  <a:schemeClr val="tx1"/>
                </a:solidFill>
                <a:effectLst/>
                <a:latin typeface="+mn-lt"/>
                <a:ea typeface="+mn-ea"/>
                <a:cs typeface="+mn-cs"/>
              </a:rPr>
              <a:t>Child and elder care support.</a:t>
            </a:r>
          </a:p>
          <a:p>
            <a:pPr lvl="0"/>
            <a:r>
              <a:rPr lang="en-US" sz="1200" kern="1200" dirty="0">
                <a:solidFill>
                  <a:schemeClr val="tx1"/>
                </a:solidFill>
                <a:effectLst/>
                <a:latin typeface="+mn-lt"/>
                <a:ea typeface="+mn-ea"/>
                <a:cs typeface="+mn-cs"/>
              </a:rPr>
              <a:t>Substance use and recovery.</a:t>
            </a:r>
          </a:p>
          <a:p>
            <a:pPr lvl="0"/>
            <a:r>
              <a:rPr lang="en-US" sz="1200" kern="1200" dirty="0">
                <a:solidFill>
                  <a:schemeClr val="tx1"/>
                </a:solidFill>
                <a:effectLst/>
                <a:latin typeface="+mn-lt"/>
                <a:ea typeface="+mn-ea"/>
                <a:cs typeface="+mn-cs"/>
              </a:rPr>
              <a:t>And more.</a:t>
            </a:r>
          </a:p>
        </p:txBody>
      </p:sp>
      <p:sp>
        <p:nvSpPr>
          <p:cNvPr id="4" name="Slide Number Placeholder 3"/>
          <p:cNvSpPr>
            <a:spLocks noGrp="1"/>
          </p:cNvSpPr>
          <p:nvPr>
            <p:ph type="sldNum" sz="quarter" idx="10"/>
          </p:nvPr>
        </p:nvSpPr>
        <p:spPr/>
        <p:txBody>
          <a:bodyPr/>
          <a:lstStyle/>
          <a:p>
            <a:fld id="{514E68D1-DA12-4974-AE3B-7607461C04F0}" type="slidenum">
              <a:rPr lang="en-US" smtClean="0"/>
              <a:t>29</a:t>
            </a:fld>
            <a:endParaRPr lang="en-US" dirty="0"/>
          </a:p>
        </p:txBody>
      </p:sp>
    </p:spTree>
    <p:extLst>
      <p:ext uri="{BB962C8B-B14F-4D97-AF65-F5344CB8AC3E}">
        <p14:creationId xmlns:p14="http://schemas.microsoft.com/office/powerpoint/2010/main" val="3580587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4493454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4" name="Date Placeholder 3"/>
          <p:cNvSpPr>
            <a:spLocks noGrp="1"/>
          </p:cNvSpPr>
          <p:nvPr>
            <p:ph type="dt" idx="1"/>
          </p:nvPr>
        </p:nvSpPr>
        <p:spPr/>
        <p:txBody>
          <a:bodyPr/>
          <a:lstStyle/>
          <a:p>
            <a:pPr>
              <a:defRPr/>
            </a:pPr>
            <a:r>
              <a:rPr lang="en-US" dirty="0"/>
              <a:t>2/9/2016</a:t>
            </a:r>
          </a:p>
        </p:txBody>
      </p:sp>
      <p:sp>
        <p:nvSpPr>
          <p:cNvPr id="5" name="Slide Number Placeholder 4"/>
          <p:cNvSpPr>
            <a:spLocks noGrp="1"/>
          </p:cNvSpPr>
          <p:nvPr>
            <p:ph type="sldNum" sz="quarter" idx="5"/>
          </p:nvPr>
        </p:nvSpPr>
        <p:spPr/>
        <p:txBody>
          <a:bodyPr/>
          <a:lstStyle/>
          <a:p>
            <a:pPr>
              <a:defRPr/>
            </a:pPr>
            <a:fld id="{94228AB9-9B89-4876-849B-77CEC0A44651}" type="slidenum">
              <a:rPr lang="en-US" altLang="en-US" smtClean="0"/>
              <a:pPr>
                <a:defRPr/>
              </a:pPr>
              <a:t>31</a:t>
            </a:fld>
            <a:endParaRPr lang="en-US" altLang="en-US" dirty="0"/>
          </a:p>
        </p:txBody>
      </p:sp>
    </p:spTree>
    <p:extLst>
      <p:ext uri="{BB962C8B-B14F-4D97-AF65-F5344CB8AC3E}">
        <p14:creationId xmlns:p14="http://schemas.microsoft.com/office/powerpoint/2010/main" val="39792627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Tree>
    <p:extLst>
      <p:ext uri="{BB962C8B-B14F-4D97-AF65-F5344CB8AC3E}">
        <p14:creationId xmlns:p14="http://schemas.microsoft.com/office/powerpoint/2010/main" val="4863084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4" name="Date Placeholder 3"/>
          <p:cNvSpPr>
            <a:spLocks noGrp="1"/>
          </p:cNvSpPr>
          <p:nvPr>
            <p:ph type="dt" idx="1"/>
          </p:nvPr>
        </p:nvSpPr>
        <p:spPr/>
        <p:txBody>
          <a:bodyPr/>
          <a:lstStyle/>
          <a:p>
            <a:pPr>
              <a:defRPr/>
            </a:pPr>
            <a:r>
              <a:rPr lang="en-US" dirty="0"/>
              <a:t>2/9/2016</a:t>
            </a:r>
          </a:p>
        </p:txBody>
      </p:sp>
      <p:sp>
        <p:nvSpPr>
          <p:cNvPr id="5" name="Slide Number Placeholder 4"/>
          <p:cNvSpPr>
            <a:spLocks noGrp="1"/>
          </p:cNvSpPr>
          <p:nvPr>
            <p:ph type="sldNum" sz="quarter" idx="5"/>
          </p:nvPr>
        </p:nvSpPr>
        <p:spPr/>
        <p:txBody>
          <a:bodyPr/>
          <a:lstStyle/>
          <a:p>
            <a:pPr>
              <a:defRPr/>
            </a:pPr>
            <a:fld id="{94228AB9-9B89-4876-849B-77CEC0A44651}" type="slidenum">
              <a:rPr lang="en-US" altLang="en-US" smtClean="0"/>
              <a:pPr>
                <a:defRPr/>
              </a:pPr>
              <a:t>33</a:t>
            </a:fld>
            <a:endParaRPr lang="en-US" altLang="en-US" dirty="0"/>
          </a:p>
        </p:txBody>
      </p:sp>
    </p:spTree>
    <p:extLst>
      <p:ext uri="{BB962C8B-B14F-4D97-AF65-F5344CB8AC3E}">
        <p14:creationId xmlns:p14="http://schemas.microsoft.com/office/powerpoint/2010/main" val="2386991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3915075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9469132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4114606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cs typeface="Calibri" panose="020F0502020204030204" pitchFamily="34" charset="0"/>
              </a:rPr>
              <a:t>There is a grace period of 2 ½ months after the end of the plan year. Claims incurred during these 2 ½ months will be applied to any balance left in the prior year account.</a:t>
            </a:r>
          </a:p>
          <a:p>
            <a:pPr rtl="0" eaLnBrk="0" fontAlgn="base" latinLnBrk="0" hangingPunct="0"/>
            <a:r>
              <a:rPr lang="en-US" sz="1200" b="0" i="0" u="none" strike="noStrike" baseline="0" dirty="0">
                <a:effectLst/>
                <a:latin typeface="+mj-lt"/>
                <a:ea typeface="+mj-ea"/>
                <a:cs typeface="+mj-cs"/>
                <a:sym typeface="Calibri"/>
              </a:rPr>
              <a:t>2 ½ Month Grace Period: </a:t>
            </a:r>
            <a:endParaRPr lang="en-US" sz="1200" b="0" i="0" u="none" strike="noStrike" dirty="0">
              <a:effectLst/>
              <a:latin typeface="+mj-lt"/>
              <a:ea typeface="+mj-ea"/>
              <a:cs typeface="+mj-cs"/>
              <a:sym typeface="Calibri"/>
            </a:endParaRPr>
          </a:p>
          <a:p>
            <a:pPr rtl="0" eaLnBrk="0" fontAlgn="base" latinLnBrk="0" hangingPunct="0"/>
            <a:r>
              <a:rPr lang="en-US" sz="1200" b="0" i="0" u="none" strike="noStrike" baseline="0" dirty="0">
                <a:effectLst/>
                <a:latin typeface="+mj-lt"/>
                <a:ea typeface="+mj-ea"/>
                <a:cs typeface="+mj-cs"/>
                <a:sym typeface="Calibri"/>
              </a:rPr>
              <a:t>Eligible health and dependent care expenses can be   incurred up to 2 ½ months following the end of the plan year and applied to any remaining account balance in the prior plan year. </a:t>
            </a:r>
            <a:endParaRPr lang="en-US" sz="1200" b="0" i="0" u="none" strike="noStrike" dirty="0">
              <a:effectLst/>
              <a:latin typeface="+mj-lt"/>
              <a:ea typeface="+mj-ea"/>
              <a:cs typeface="+mj-cs"/>
              <a:sym typeface="Calibri"/>
            </a:endParaRPr>
          </a:p>
          <a:p>
            <a:r>
              <a:rPr lang="en-US" sz="1200" dirty="0">
                <a:effectLst/>
                <a:latin typeface="+mj-lt"/>
                <a:ea typeface="+mj-ea"/>
                <a:cs typeface="+mj-cs"/>
                <a:sym typeface="Calibri"/>
              </a:rPr>
              <a:t>Use it or Lose it does not apply and that funds are carried over;</a:t>
            </a:r>
          </a:p>
          <a:p>
            <a:r>
              <a:rPr lang="en-US" sz="1200" dirty="0">
                <a:effectLst/>
                <a:latin typeface="+mj-lt"/>
                <a:ea typeface="+mj-ea"/>
                <a:cs typeface="+mj-cs"/>
                <a:sym typeface="Calibri"/>
              </a:rPr>
              <a:t> </a:t>
            </a:r>
          </a:p>
          <a:p>
            <a:endParaRPr lang="en-US" dirty="0"/>
          </a:p>
        </p:txBody>
      </p:sp>
    </p:spTree>
    <p:extLst>
      <p:ext uri="{BB962C8B-B14F-4D97-AF65-F5344CB8AC3E}">
        <p14:creationId xmlns:p14="http://schemas.microsoft.com/office/powerpoint/2010/main" val="41647933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57886189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cs typeface="Calibri" panose="020F0502020204030204" pitchFamily="34" charset="0"/>
              </a:rPr>
              <a:t>There is a grace period of 2 ½ months after the end of the plan year. Claims incurred during these 2 ½ months will be applied to any balance left in the prior year account.</a:t>
            </a:r>
          </a:p>
          <a:p>
            <a:pPr rtl="0" eaLnBrk="0" fontAlgn="base" latinLnBrk="0" hangingPunct="0"/>
            <a:r>
              <a:rPr lang="en-US" sz="1200" b="0" i="0" u="none" strike="noStrike" baseline="0" dirty="0">
                <a:effectLst/>
                <a:latin typeface="+mj-lt"/>
                <a:ea typeface="+mj-ea"/>
                <a:cs typeface="+mj-cs"/>
                <a:sym typeface="Calibri"/>
              </a:rPr>
              <a:t>2 ½ Month Grace Period: </a:t>
            </a:r>
            <a:endParaRPr lang="en-US" sz="1200" b="0" i="0" u="none" strike="noStrike" dirty="0">
              <a:effectLst/>
              <a:latin typeface="+mj-lt"/>
              <a:ea typeface="+mj-ea"/>
              <a:cs typeface="+mj-cs"/>
              <a:sym typeface="Calibri"/>
            </a:endParaRPr>
          </a:p>
          <a:p>
            <a:pPr rtl="0" eaLnBrk="0" fontAlgn="base" latinLnBrk="0" hangingPunct="0"/>
            <a:r>
              <a:rPr lang="en-US" sz="1200" b="0" i="0" u="none" strike="noStrike" baseline="0" dirty="0">
                <a:effectLst/>
                <a:latin typeface="+mj-lt"/>
                <a:ea typeface="+mj-ea"/>
                <a:cs typeface="+mj-cs"/>
                <a:sym typeface="Calibri"/>
              </a:rPr>
              <a:t>Eligible health and dependent care expenses can be   incurred up to 2 ½ months following the end of the plan year and applied to any remaining account balance in the prior plan year. </a:t>
            </a:r>
            <a:endParaRPr lang="en-US" sz="1200" b="0" i="0" u="none" strike="noStrike" dirty="0">
              <a:effectLst/>
              <a:latin typeface="+mj-lt"/>
              <a:ea typeface="+mj-ea"/>
              <a:cs typeface="+mj-cs"/>
              <a:sym typeface="Calibri"/>
            </a:endParaRPr>
          </a:p>
          <a:p>
            <a:r>
              <a:rPr lang="en-US" sz="1200" dirty="0">
                <a:effectLst/>
                <a:latin typeface="+mj-lt"/>
                <a:ea typeface="+mj-ea"/>
                <a:cs typeface="+mj-cs"/>
                <a:sym typeface="Calibri"/>
              </a:rPr>
              <a:t>Use it or Lose it does not apply and that funds are carried over;</a:t>
            </a:r>
          </a:p>
          <a:p>
            <a:r>
              <a:rPr lang="en-US" sz="1200" dirty="0">
                <a:effectLst/>
                <a:latin typeface="+mj-lt"/>
                <a:ea typeface="+mj-ea"/>
                <a:cs typeface="+mj-cs"/>
                <a:sym typeface="Calibri"/>
              </a:rPr>
              <a:t> </a:t>
            </a:r>
          </a:p>
          <a:p>
            <a:endParaRPr lang="en-US" dirty="0"/>
          </a:p>
        </p:txBody>
      </p:sp>
    </p:spTree>
    <p:extLst>
      <p:ext uri="{BB962C8B-B14F-4D97-AF65-F5344CB8AC3E}">
        <p14:creationId xmlns:p14="http://schemas.microsoft.com/office/powerpoint/2010/main" val="334948816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cs typeface="Calibri" panose="020F0502020204030204" pitchFamily="34" charset="0"/>
              </a:rPr>
              <a:t>There is a grace period of 2 ½ months after the end of the plan year. Claims incurred during these 2 ½ months will be applied to any balance left in the prior year account.</a:t>
            </a:r>
          </a:p>
          <a:p>
            <a:pPr rtl="0" eaLnBrk="0" fontAlgn="base" latinLnBrk="0" hangingPunct="0"/>
            <a:r>
              <a:rPr lang="en-US" sz="1200" b="0" i="0" u="none" strike="noStrike" baseline="0" dirty="0">
                <a:effectLst/>
                <a:latin typeface="+mj-lt"/>
                <a:ea typeface="+mj-ea"/>
                <a:cs typeface="+mj-cs"/>
                <a:sym typeface="Calibri"/>
              </a:rPr>
              <a:t>2 ½ Month Grace Period: </a:t>
            </a:r>
            <a:endParaRPr lang="en-US" sz="1200" b="0" i="0" u="none" strike="noStrike" dirty="0">
              <a:effectLst/>
              <a:latin typeface="+mj-lt"/>
              <a:ea typeface="+mj-ea"/>
              <a:cs typeface="+mj-cs"/>
              <a:sym typeface="Calibri"/>
            </a:endParaRPr>
          </a:p>
          <a:p>
            <a:pPr rtl="0" eaLnBrk="0" fontAlgn="base" latinLnBrk="0" hangingPunct="0"/>
            <a:r>
              <a:rPr lang="en-US" sz="1200" b="0" i="0" u="none" strike="noStrike" baseline="0" dirty="0">
                <a:effectLst/>
                <a:latin typeface="+mj-lt"/>
                <a:ea typeface="+mj-ea"/>
                <a:cs typeface="+mj-cs"/>
                <a:sym typeface="Calibri"/>
              </a:rPr>
              <a:t>Eligible health and dependent care expenses can be   incurred up to 2 ½ months following the end of the plan year and applied to any remaining account balance in the prior plan year. </a:t>
            </a:r>
            <a:endParaRPr lang="en-US" sz="1200" b="0" i="0" u="none" strike="noStrike" dirty="0">
              <a:effectLst/>
              <a:latin typeface="+mj-lt"/>
              <a:ea typeface="+mj-ea"/>
              <a:cs typeface="+mj-cs"/>
              <a:sym typeface="Calibri"/>
            </a:endParaRPr>
          </a:p>
          <a:p>
            <a:r>
              <a:rPr lang="en-US" sz="1200" dirty="0">
                <a:effectLst/>
                <a:latin typeface="+mj-lt"/>
                <a:ea typeface="+mj-ea"/>
                <a:cs typeface="+mj-cs"/>
                <a:sym typeface="Calibri"/>
              </a:rPr>
              <a:t>Use it or Lose it does not apply and that funds are carried over;</a:t>
            </a:r>
          </a:p>
          <a:p>
            <a:r>
              <a:rPr lang="en-US" sz="1200" dirty="0">
                <a:effectLst/>
                <a:latin typeface="+mj-lt"/>
                <a:ea typeface="+mj-ea"/>
                <a:cs typeface="+mj-cs"/>
                <a:sym typeface="Calibri"/>
              </a:rPr>
              <a:t> </a:t>
            </a:r>
          </a:p>
          <a:p>
            <a:endParaRPr lang="en-US" dirty="0"/>
          </a:p>
        </p:txBody>
      </p:sp>
    </p:spTree>
    <p:extLst>
      <p:ext uri="{BB962C8B-B14F-4D97-AF65-F5344CB8AC3E}">
        <p14:creationId xmlns:p14="http://schemas.microsoft.com/office/powerpoint/2010/main" val="107289329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cs typeface="Calibri" panose="020F0502020204030204" pitchFamily="34" charset="0"/>
              </a:rPr>
              <a:t>There is a grace period of 2 ½ months after the end of the plan year. Claims incurred during these 2 ½ months will be applied to any balance left in the prior year account.</a:t>
            </a:r>
          </a:p>
          <a:p>
            <a:pPr rtl="0" eaLnBrk="0" fontAlgn="base" latinLnBrk="0" hangingPunct="0"/>
            <a:r>
              <a:rPr lang="en-US" sz="1200" b="0" i="0" u="none" strike="noStrike" baseline="0" dirty="0">
                <a:effectLst/>
                <a:latin typeface="+mj-lt"/>
                <a:ea typeface="+mj-ea"/>
                <a:cs typeface="+mj-cs"/>
                <a:sym typeface="Calibri"/>
              </a:rPr>
              <a:t>2 ½ Month Grace Period: </a:t>
            </a:r>
            <a:endParaRPr lang="en-US" sz="1200" b="0" i="0" u="none" strike="noStrike" dirty="0">
              <a:effectLst/>
              <a:latin typeface="+mj-lt"/>
              <a:ea typeface="+mj-ea"/>
              <a:cs typeface="+mj-cs"/>
              <a:sym typeface="Calibri"/>
            </a:endParaRPr>
          </a:p>
          <a:p>
            <a:pPr rtl="0" eaLnBrk="0" fontAlgn="base" latinLnBrk="0" hangingPunct="0"/>
            <a:r>
              <a:rPr lang="en-US" sz="1200" b="0" i="0" u="none" strike="noStrike" baseline="0" dirty="0">
                <a:effectLst/>
                <a:latin typeface="+mj-lt"/>
                <a:ea typeface="+mj-ea"/>
                <a:cs typeface="+mj-cs"/>
                <a:sym typeface="Calibri"/>
              </a:rPr>
              <a:t>Eligible health and dependent care expenses can be   incurred up to 2 ½ months following the end of the plan year and applied to any remaining account balance in the prior plan year. </a:t>
            </a:r>
            <a:endParaRPr lang="en-US" sz="1200" b="0" i="0" u="none" strike="noStrike" dirty="0">
              <a:effectLst/>
              <a:latin typeface="+mj-lt"/>
              <a:ea typeface="+mj-ea"/>
              <a:cs typeface="+mj-cs"/>
              <a:sym typeface="Calibri"/>
            </a:endParaRPr>
          </a:p>
          <a:p>
            <a:r>
              <a:rPr lang="en-US" sz="1200" dirty="0">
                <a:effectLst/>
                <a:latin typeface="+mj-lt"/>
                <a:ea typeface="+mj-ea"/>
                <a:cs typeface="+mj-cs"/>
                <a:sym typeface="Calibri"/>
              </a:rPr>
              <a:t>Use it or Lose it does not apply and that funds are carried over;</a:t>
            </a:r>
          </a:p>
          <a:p>
            <a:r>
              <a:rPr lang="en-US" sz="1200" dirty="0">
                <a:effectLst/>
                <a:latin typeface="+mj-lt"/>
                <a:ea typeface="+mj-ea"/>
                <a:cs typeface="+mj-cs"/>
                <a:sym typeface="Calibri"/>
              </a:rPr>
              <a:t> </a:t>
            </a:r>
          </a:p>
          <a:p>
            <a:endParaRPr lang="en-US" dirty="0"/>
          </a:p>
        </p:txBody>
      </p:sp>
    </p:spTree>
    <p:extLst>
      <p:ext uri="{BB962C8B-B14F-4D97-AF65-F5344CB8AC3E}">
        <p14:creationId xmlns:p14="http://schemas.microsoft.com/office/powerpoint/2010/main" val="17415445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Rot="1" noChangeAspect="1" noChangeArrowheads="1" noTextEdit="1"/>
          </p:cNvSpPr>
          <p:nvPr>
            <p:ph type="sldImg"/>
          </p:nvPr>
        </p:nvSpPr>
        <p:spPr>
          <a:ln/>
        </p:spPr>
      </p:sp>
      <p:sp>
        <p:nvSpPr>
          <p:cNvPr id="207875" name="Rectangle 3"/>
          <p:cNvSpPr>
            <a:spLocks noGrp="1" noChangeArrowheads="1"/>
          </p:cNvSpPr>
          <p:nvPr>
            <p:ph type="body" idx="1"/>
          </p:nvPr>
        </p:nvSpPr>
        <p:spPr>
          <a:noFill/>
          <a:ln/>
        </p:spPr>
        <p:txBody>
          <a:bodyPr/>
          <a:lstStyle/>
          <a:p>
            <a:r>
              <a:rPr lang="en-US" sz="1200" kern="1200" dirty="0">
                <a:solidFill>
                  <a:schemeClr val="tx1"/>
                </a:solidFill>
                <a:effectLst/>
                <a:latin typeface="Calibri" charset="0"/>
                <a:ea typeface="ＭＳ Ｐゴシック" charset="-128"/>
                <a:cs typeface="ＭＳ Ｐゴシック" charset="-128"/>
              </a:rPr>
              <a:t>Have questions about your benefits? Contact the USI Benefit Resource Center (BRC) for free, confidential help with any of your insured Benefit Plans. They can help explain your coverage levels, as well as assist with claims or billing issues.</a:t>
            </a:r>
          </a:p>
          <a:p>
            <a:br>
              <a:rPr lang="en-US" sz="1200" kern="1200" dirty="0">
                <a:solidFill>
                  <a:schemeClr val="tx1"/>
                </a:solidFill>
                <a:effectLst/>
                <a:latin typeface="Calibri" charset="0"/>
                <a:ea typeface="ＭＳ Ｐゴシック" charset="-128"/>
                <a:cs typeface="ＭＳ Ｐゴシック" charset="-128"/>
              </a:rPr>
            </a:br>
            <a:endParaRPr lang="en-US" dirty="0">
              <a:latin typeface="Calibri" pitchFamily="34" charset="0"/>
              <a:ea typeface="ＭＳ Ｐゴシック"/>
              <a:cs typeface="ＭＳ Ｐゴシック"/>
            </a:endParaRPr>
          </a:p>
        </p:txBody>
      </p:sp>
    </p:spTree>
    <p:extLst>
      <p:ext uri="{BB962C8B-B14F-4D97-AF65-F5344CB8AC3E}">
        <p14:creationId xmlns:p14="http://schemas.microsoft.com/office/powerpoint/2010/main" val="405397940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86093549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23534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Bubble Chart">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43CA7F31-A1EB-C74F-9128-961A2BD15B09}"/>
              </a:ext>
            </a:extLst>
          </p:cNvPr>
          <p:cNvSpPr>
            <a:spLocks noGrp="1"/>
          </p:cNvSpPr>
          <p:nvPr>
            <p:ph type="body" sz="quarter" idx="10" hasCustomPrompt="1"/>
          </p:nvPr>
        </p:nvSpPr>
        <p:spPr>
          <a:xfrm>
            <a:off x="452628" y="384049"/>
            <a:ext cx="6629400" cy="347137"/>
          </a:xfrm>
          <a:prstGeom prst="rect">
            <a:avLst/>
          </a:prstGeom>
        </p:spPr>
        <p:txBody>
          <a:bodyPr/>
          <a:lstStyle>
            <a:lvl1pPr marL="0" indent="0">
              <a:buNone/>
              <a:defRPr sz="1500" b="0" cap="all" spc="225" baseline="0">
                <a:solidFill>
                  <a:schemeClr val="accent4"/>
                </a:solidFill>
                <a:latin typeface="Bebas Neue" panose="020B0606020202050201" pitchFamily="34" charset="77"/>
              </a:defRPr>
            </a:lvl1pPr>
          </a:lstStyle>
          <a:p>
            <a:pPr lvl="0"/>
            <a:r>
              <a:rPr lang="en-US" dirty="0"/>
              <a:t>Bubble chart</a:t>
            </a:r>
          </a:p>
        </p:txBody>
      </p:sp>
      <p:sp>
        <p:nvSpPr>
          <p:cNvPr id="11" name="Text Placeholder 10">
            <a:extLst>
              <a:ext uri="{FF2B5EF4-FFF2-40B4-BE49-F238E27FC236}">
                <a16:creationId xmlns:a16="http://schemas.microsoft.com/office/drawing/2014/main" id="{AAF079A4-3517-564C-8BFD-9C403E5765C0}"/>
              </a:ext>
            </a:extLst>
          </p:cNvPr>
          <p:cNvSpPr>
            <a:spLocks noGrp="1"/>
          </p:cNvSpPr>
          <p:nvPr>
            <p:ph type="body" sz="quarter" idx="11" hasCustomPrompt="1"/>
          </p:nvPr>
        </p:nvSpPr>
        <p:spPr>
          <a:xfrm>
            <a:off x="452628" y="758952"/>
            <a:ext cx="6618158" cy="381000"/>
          </a:xfrm>
          <a:prstGeom prst="rect">
            <a:avLst/>
          </a:prstGeom>
        </p:spPr>
        <p:txBody>
          <a:bodyPr/>
          <a:lstStyle>
            <a:lvl1pPr marL="0" indent="0">
              <a:buNone/>
              <a:defRPr sz="1200">
                <a:solidFill>
                  <a:schemeClr val="accent1"/>
                </a:solidFill>
                <a:latin typeface="DM Sans" pitchFamily="2" charset="77"/>
              </a:defRPr>
            </a:lvl1pPr>
          </a:lstStyle>
          <a:p>
            <a:pPr lvl="0"/>
            <a:r>
              <a:rPr lang="en-US" dirty="0"/>
              <a:t>Slide Subtitle</a:t>
            </a:r>
          </a:p>
        </p:txBody>
      </p:sp>
    </p:spTree>
    <p:extLst>
      <p:ext uri="{BB962C8B-B14F-4D97-AF65-F5344CB8AC3E}">
        <p14:creationId xmlns:p14="http://schemas.microsoft.com/office/powerpoint/2010/main" val="2063499419"/>
      </p:ext>
    </p:extLst>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Shape 11"/>
          <p:cNvSpPr>
            <a:spLocks noGrp="1"/>
          </p:cNvSpPr>
          <p:nvPr>
            <p:ph type="title"/>
          </p:nvPr>
        </p:nvSpPr>
        <p:spPr>
          <a:xfrm>
            <a:off x="685800" y="2130425"/>
            <a:ext cx="7772400" cy="1470025"/>
          </a:xfrm>
          <a:prstGeom prst="rect">
            <a:avLst/>
          </a:prstGeom>
        </p:spPr>
        <p:txBody>
          <a:bodyPr/>
          <a:lstStyle/>
          <a:p>
            <a:r>
              <a:t>Title Text</a:t>
            </a:r>
          </a:p>
        </p:txBody>
      </p:sp>
      <p:sp>
        <p:nvSpPr>
          <p:cNvPr id="12" name="Shape 12"/>
          <p:cNvSpPr>
            <a:spLocks noGrp="1"/>
          </p:cNvSpPr>
          <p:nvPr>
            <p:ph type="body" sz="quarter" idx="1"/>
          </p:nvPr>
        </p:nvSpPr>
        <p:spPr>
          <a:xfrm>
            <a:off x="1371600" y="3886200"/>
            <a:ext cx="6400800" cy="1752600"/>
          </a:xfrm>
          <a:prstGeom prst="rect">
            <a:avLst/>
          </a:prstGeom>
        </p:spPr>
        <p:txBody>
          <a:bodyPr/>
          <a:lstStyle>
            <a:lvl1pPr marL="0" indent="0" algn="ctr">
              <a:buSzTx/>
              <a:buFontTx/>
              <a:buNone/>
              <a:defRPr>
                <a:solidFill>
                  <a:srgbClr val="888888"/>
                </a:solidFill>
              </a:defRPr>
            </a:lvl1pPr>
            <a:lvl2pPr marL="0" indent="457200" algn="ctr">
              <a:buSzTx/>
              <a:buFontTx/>
              <a:buNone/>
              <a:defRPr>
                <a:solidFill>
                  <a:srgbClr val="888888"/>
                </a:solidFill>
              </a:defRPr>
            </a:lvl2pPr>
            <a:lvl3pPr marL="0" indent="914400" algn="ctr">
              <a:buSzTx/>
              <a:buFontTx/>
              <a:buNone/>
              <a:defRPr>
                <a:solidFill>
                  <a:srgbClr val="888888"/>
                </a:solidFill>
              </a:defRPr>
            </a:lvl3pPr>
            <a:lvl4pPr marL="0" indent="1371600" algn="ctr">
              <a:buSzTx/>
              <a:buFontTx/>
              <a:buNone/>
              <a:defRPr>
                <a:solidFill>
                  <a:srgbClr val="888888"/>
                </a:solidFill>
              </a:defRPr>
            </a:lvl4pPr>
            <a:lvl5pPr marL="0" indent="1828800" algn="ctr">
              <a:buSzTx/>
              <a:buFontTx/>
              <a:buNone/>
              <a:defRPr>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13" name="Shape 13"/>
          <p:cNvSpPr>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Shape 20"/>
          <p:cNvSpPr>
            <a:spLocks noGrp="1"/>
          </p:cNvSpPr>
          <p:nvPr>
            <p:ph type="title"/>
          </p:nvPr>
        </p:nvSpPr>
        <p:spPr>
          <a:prstGeom prst="rect">
            <a:avLst/>
          </a:prstGeom>
        </p:spPr>
        <p:txBody>
          <a:bodyPr/>
          <a:lstStyle/>
          <a:p>
            <a:r>
              <a:t>Title Text</a:t>
            </a:r>
          </a:p>
        </p:txBody>
      </p:sp>
      <p:sp>
        <p:nvSpPr>
          <p:cNvPr id="21" name="Shape 21"/>
          <p:cNvSpPr>
            <a:spLocks noGrp="1"/>
          </p:cNvSpPr>
          <p:nvPr>
            <p:ph type="body" idx="1"/>
          </p:nvPr>
        </p:nvSpPr>
        <p:spPr>
          <a:prstGeom prst="rect">
            <a:avLst/>
          </a:prstGeom>
        </p:spPr>
        <p:txBody>
          <a:bodyPr/>
          <a:lstStyle>
            <a:lvl1pPr>
              <a:defRPr b="0"/>
            </a:lvl1pPr>
            <a:lvl2pPr>
              <a:defRPr b="0"/>
            </a:lvl2pPr>
            <a:lvl3pPr>
              <a:defRPr b="0"/>
            </a:lvl3pPr>
            <a:lvl4pPr>
              <a:defRPr b="0"/>
            </a:lvl4pPr>
            <a:lvl5pPr>
              <a:defRPr b="0"/>
            </a:lvl5pPr>
          </a:lstStyle>
          <a:p>
            <a:r>
              <a:rPr dirty="0"/>
              <a:t>Body Level One</a:t>
            </a:r>
          </a:p>
          <a:p>
            <a:pPr lvl="1"/>
            <a:r>
              <a:rPr dirty="0"/>
              <a:t>Body Level Two</a:t>
            </a:r>
          </a:p>
          <a:p>
            <a:pPr lvl="2"/>
            <a:r>
              <a:rPr dirty="0"/>
              <a:t>Body Level Three</a:t>
            </a:r>
          </a:p>
          <a:p>
            <a:pPr lvl="3"/>
            <a:r>
              <a:rPr dirty="0"/>
              <a:t>Body Level Four</a:t>
            </a:r>
          </a:p>
          <a:p>
            <a:pPr lvl="4"/>
            <a:r>
              <a:rPr dirty="0"/>
              <a:t>Body Level Five</a:t>
            </a:r>
          </a:p>
        </p:txBody>
      </p:sp>
      <p:sp>
        <p:nvSpPr>
          <p:cNvPr id="22" name="Shape 22"/>
          <p:cNvSpPr>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58" name="Shape 58"/>
          <p:cNvSpPr>
            <a:spLocks noGrp="1"/>
          </p:cNvSpPr>
          <p:nvPr>
            <p:ph type="sldNum" sz="quarter" idx="2"/>
          </p:nvPr>
        </p:nvSpPr>
        <p:spPr>
          <a:xfrm>
            <a:off x="8459817" y="6423496"/>
            <a:ext cx="226983" cy="230832"/>
          </a:xfrm>
          <a:prstGeom prst="rect">
            <a:avLst/>
          </a:prstGeom>
        </p:spPr>
        <p:txBody>
          <a:bodyPr/>
          <a:lstStyle>
            <a:lvl1pPr algn="r">
              <a:defRPr sz="900"/>
            </a:lvl1pPr>
          </a:lstStyle>
          <a:p>
            <a:fld id="{86CB4B4D-7CA3-9044-876B-883B54F8677D}" type="slidenum">
              <a:rPr lang="en-US" smtClean="0"/>
              <a:pPr/>
              <a:t>‹#›</a:t>
            </a:fld>
            <a:endParaRPr lang="en-US" dirty="0"/>
          </a:p>
        </p:txBody>
      </p:sp>
      <p:sp>
        <p:nvSpPr>
          <p:cNvPr id="4" name="Shape 128">
            <a:extLst>
              <a:ext uri="{FF2B5EF4-FFF2-40B4-BE49-F238E27FC236}">
                <a16:creationId xmlns:a16="http://schemas.microsoft.com/office/drawing/2014/main" id="{4C7BC509-2547-4D6F-A94F-B1A180B2FAF4}"/>
              </a:ext>
            </a:extLst>
          </p:cNvPr>
          <p:cNvSpPr/>
          <p:nvPr userDrawn="1"/>
        </p:nvSpPr>
        <p:spPr>
          <a:xfrm>
            <a:off x="-2" y="-65368"/>
            <a:ext cx="9144002" cy="1014304"/>
          </a:xfrm>
          <a:prstGeom prst="rect">
            <a:avLst/>
          </a:prstGeom>
          <a:gradFill flip="none" rotWithShape="1">
            <a:gsLst>
              <a:gs pos="56000">
                <a:schemeClr val="accent1">
                  <a:lumMod val="75000"/>
                </a:schemeClr>
              </a:gs>
              <a:gs pos="87500">
                <a:schemeClr val="accent1">
                  <a:lumMod val="60000"/>
                  <a:lumOff val="40000"/>
                </a:schemeClr>
              </a:gs>
              <a:gs pos="100000">
                <a:srgbClr val="DDDDDD"/>
              </a:gs>
            </a:gsLst>
            <a:lin ang="0" scaled="0"/>
          </a:gradFill>
          <a:ln w="12700" cap="flat">
            <a:noFill/>
            <a:miter lim="400000"/>
          </a:ln>
          <a:effectLst/>
        </p:spPr>
        <p:txBody>
          <a:bodyPr wrap="square" lIns="45719" tIns="45719" rIns="45719" bIns="45719" numCol="1" anchor="ctr">
            <a:noAutofit/>
          </a:bodyPr>
          <a:lstStyle/>
          <a:p>
            <a:pPr>
              <a:defRPr>
                <a:solidFill>
                  <a:srgbClr val="FFFFFF"/>
                </a:solidFill>
              </a:defRPr>
            </a:pPr>
            <a:endParaRPr sz="3200" dirty="0"/>
          </a:p>
        </p:txBody>
      </p:sp>
      <p:sp>
        <p:nvSpPr>
          <p:cNvPr id="3" name="Text Placeholder 2">
            <a:extLst>
              <a:ext uri="{FF2B5EF4-FFF2-40B4-BE49-F238E27FC236}">
                <a16:creationId xmlns:a16="http://schemas.microsoft.com/office/drawing/2014/main" id="{B54A7E19-2922-4959-99C7-FBA36C8B8BD4}"/>
              </a:ext>
            </a:extLst>
          </p:cNvPr>
          <p:cNvSpPr>
            <a:spLocks noGrp="1"/>
          </p:cNvSpPr>
          <p:nvPr>
            <p:ph type="body" sz="quarter" idx="10" hasCustomPrompt="1"/>
          </p:nvPr>
        </p:nvSpPr>
        <p:spPr>
          <a:xfrm>
            <a:off x="125260" y="184150"/>
            <a:ext cx="9018740" cy="617516"/>
          </a:xfrm>
        </p:spPr>
        <p:txBody>
          <a:bodyPr/>
          <a:lstStyle>
            <a:lvl1pPr marL="0" indent="0" algn="ctr">
              <a:buNone/>
              <a:defRPr>
                <a:solidFill>
                  <a:schemeClr val="bg1"/>
                </a:solidFill>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Text</a:t>
            </a:r>
          </a:p>
        </p:txBody>
      </p:sp>
      <p:pic>
        <p:nvPicPr>
          <p:cNvPr id="5" name="Picture 4" descr="Logo, company name&#10;&#10;Description automatically generated">
            <a:extLst>
              <a:ext uri="{FF2B5EF4-FFF2-40B4-BE49-F238E27FC236}">
                <a16:creationId xmlns:a16="http://schemas.microsoft.com/office/drawing/2014/main" id="{AF65E8B4-F639-447E-9A40-F52E2675CD30}"/>
              </a:ext>
            </a:extLst>
          </p:cNvPr>
          <p:cNvPicPr>
            <a:picLocks noChangeAspect="1"/>
          </p:cNvPicPr>
          <p:nvPr userDrawn="1"/>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362200" y="2476500"/>
            <a:ext cx="4419600" cy="1905000"/>
          </a:xfrm>
          <a:prstGeom prst="rect">
            <a:avLst/>
          </a:prstGeom>
        </p:spPr>
      </p:pic>
    </p:spTree>
    <p:extLst>
      <p:ext uri="{BB962C8B-B14F-4D97-AF65-F5344CB8AC3E}">
        <p14:creationId xmlns:p14="http://schemas.microsoft.com/office/powerpoint/2010/main" val="3642963115"/>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Shape 29"/>
          <p:cNvSpPr>
            <a:spLocks noGrp="1"/>
          </p:cNvSpPr>
          <p:nvPr>
            <p:ph type="title"/>
          </p:nvPr>
        </p:nvSpPr>
        <p:spPr>
          <a:xfrm>
            <a:off x="722312" y="4406900"/>
            <a:ext cx="7772401" cy="1362075"/>
          </a:xfrm>
          <a:prstGeom prst="rect">
            <a:avLst/>
          </a:prstGeom>
        </p:spPr>
        <p:txBody>
          <a:bodyPr anchor="t"/>
          <a:lstStyle>
            <a:lvl1pPr algn="l">
              <a:defRPr sz="4000" b="1" cap="all"/>
            </a:lvl1pPr>
          </a:lstStyle>
          <a:p>
            <a:r>
              <a:t>Title Text</a:t>
            </a:r>
          </a:p>
        </p:txBody>
      </p:sp>
      <p:sp>
        <p:nvSpPr>
          <p:cNvPr id="30" name="Shape 30"/>
          <p:cNvSpPr>
            <a:spLocks noGrp="1"/>
          </p:cNvSpPr>
          <p:nvPr>
            <p:ph type="body" sz="quarter" idx="1"/>
          </p:nvPr>
        </p:nvSpPr>
        <p:spPr>
          <a:xfrm>
            <a:off x="722312" y="2906713"/>
            <a:ext cx="7772401" cy="1500188"/>
          </a:xfrm>
          <a:prstGeom prst="rect">
            <a:avLst/>
          </a:prstGeom>
        </p:spPr>
        <p:txBody>
          <a:bodyPr anchor="b"/>
          <a:lstStyle>
            <a:lvl1pPr marL="0" indent="0">
              <a:spcBef>
                <a:spcPts val="400"/>
              </a:spcBef>
              <a:buSzTx/>
              <a:buFontTx/>
              <a:buNone/>
              <a:defRPr sz="2000">
                <a:solidFill>
                  <a:srgbClr val="888888"/>
                </a:solidFill>
              </a:defRPr>
            </a:lvl1pPr>
            <a:lvl2pPr marL="0" indent="457200">
              <a:spcBef>
                <a:spcPts val="400"/>
              </a:spcBef>
              <a:buSzTx/>
              <a:buFontTx/>
              <a:buNone/>
              <a:defRPr sz="2000">
                <a:solidFill>
                  <a:srgbClr val="888888"/>
                </a:solidFill>
              </a:defRPr>
            </a:lvl2pPr>
            <a:lvl3pPr marL="0" indent="914400">
              <a:spcBef>
                <a:spcPts val="400"/>
              </a:spcBef>
              <a:buSzTx/>
              <a:buFontTx/>
              <a:buNone/>
              <a:defRPr sz="2000">
                <a:solidFill>
                  <a:srgbClr val="888888"/>
                </a:solidFill>
              </a:defRPr>
            </a:lvl3pPr>
            <a:lvl4pPr marL="0" indent="1371600">
              <a:spcBef>
                <a:spcPts val="400"/>
              </a:spcBef>
              <a:buSzTx/>
              <a:buFontTx/>
              <a:buNone/>
              <a:defRPr sz="2000">
                <a:solidFill>
                  <a:srgbClr val="888888"/>
                </a:solidFill>
              </a:defRPr>
            </a:lvl4pPr>
            <a:lvl5pPr marL="0" indent="1828800">
              <a:spcBef>
                <a:spcPts val="400"/>
              </a:spcBef>
              <a:buSzTx/>
              <a:buFontTx/>
              <a:buNone/>
              <a:defRPr sz="20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hape 31"/>
          <p:cNvSpPr>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Shape 38"/>
          <p:cNvSpPr>
            <a:spLocks noGrp="1"/>
          </p:cNvSpPr>
          <p:nvPr>
            <p:ph type="title"/>
          </p:nvPr>
        </p:nvSpPr>
        <p:spPr>
          <a:prstGeom prst="rect">
            <a:avLst/>
          </a:prstGeom>
        </p:spPr>
        <p:txBody>
          <a:bodyPr/>
          <a:lstStyle/>
          <a:p>
            <a:r>
              <a:t>Title Text</a:t>
            </a:r>
          </a:p>
        </p:txBody>
      </p:sp>
      <p:sp>
        <p:nvSpPr>
          <p:cNvPr id="39" name="Shape 39"/>
          <p:cNvSpPr>
            <a:spLocks noGrp="1"/>
          </p:cNvSpPr>
          <p:nvPr>
            <p:ph type="body" sz="half" idx="1"/>
          </p:nvPr>
        </p:nvSpPr>
        <p:spPr>
          <a:xfrm>
            <a:off x="457200" y="1600200"/>
            <a:ext cx="4038600" cy="4525963"/>
          </a:xfrm>
          <a:prstGeom prst="rect">
            <a:avLst/>
          </a:prstGeom>
        </p:spPr>
        <p:txBody>
          <a:bodyPr/>
          <a:lstStyle>
            <a:lvl1pPr>
              <a:spcBef>
                <a:spcPts val="600"/>
              </a:spcBef>
              <a:defRPr sz="2800"/>
            </a:lvl1pPr>
            <a:lvl2pPr marL="790575" indent="-333375">
              <a:spcBef>
                <a:spcPts val="600"/>
              </a:spcBef>
              <a:defRPr sz="2800"/>
            </a:lvl2pPr>
            <a:lvl3pPr marL="1234439" indent="-320039">
              <a:spcBef>
                <a:spcPts val="600"/>
              </a:spcBef>
              <a:defRPr sz="2800"/>
            </a:lvl3pPr>
            <a:lvl4pPr marL="1727200" indent="-355600">
              <a:spcBef>
                <a:spcPts val="600"/>
              </a:spcBef>
              <a:defRPr sz="2800"/>
            </a:lvl4pPr>
            <a:lvl5pPr marL="2184400" indent="-355600">
              <a:spcBef>
                <a:spcPts val="600"/>
              </a:spcBef>
              <a:defRPr sz="2800"/>
            </a:lvl5pPr>
          </a:lstStyle>
          <a:p>
            <a:r>
              <a:t>Body Level One</a:t>
            </a:r>
          </a:p>
          <a:p>
            <a:pPr lvl="1"/>
            <a:r>
              <a:t>Body Level Two</a:t>
            </a:r>
          </a:p>
          <a:p>
            <a:pPr lvl="2"/>
            <a:r>
              <a:t>Body Level Three</a:t>
            </a:r>
          </a:p>
          <a:p>
            <a:pPr lvl="3"/>
            <a:r>
              <a:t>Body Level Four</a:t>
            </a:r>
          </a:p>
          <a:p>
            <a:pPr lvl="4"/>
            <a:r>
              <a:t>Body Level Five</a:t>
            </a:r>
          </a:p>
        </p:txBody>
      </p:sp>
      <p:sp>
        <p:nvSpPr>
          <p:cNvPr id="40" name="Shape 40"/>
          <p:cNvSpPr>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Shape 47"/>
          <p:cNvSpPr>
            <a:spLocks noGrp="1"/>
          </p:cNvSpPr>
          <p:nvPr>
            <p:ph type="title"/>
          </p:nvPr>
        </p:nvSpPr>
        <p:spPr>
          <a:prstGeom prst="rect">
            <a:avLst/>
          </a:prstGeom>
        </p:spPr>
        <p:txBody>
          <a:bodyPr/>
          <a:lstStyle/>
          <a:p>
            <a:r>
              <a:t>Title Text</a:t>
            </a:r>
          </a:p>
        </p:txBody>
      </p:sp>
      <p:sp>
        <p:nvSpPr>
          <p:cNvPr id="48" name="Shape 48"/>
          <p:cNvSpPr>
            <a:spLocks noGrp="1"/>
          </p:cNvSpPr>
          <p:nvPr>
            <p:ph type="body" sz="quarter" idx="1"/>
          </p:nvPr>
        </p:nvSpPr>
        <p:spPr>
          <a:xfrm>
            <a:off x="457200" y="1535112"/>
            <a:ext cx="4040188" cy="639763"/>
          </a:xfrm>
          <a:prstGeom prst="rect">
            <a:avLst/>
          </a:prstGeom>
        </p:spPr>
        <p:txBody>
          <a:bodyPr anchor="b"/>
          <a:lstStyle>
            <a:lvl1pPr marL="0" indent="0">
              <a:spcBef>
                <a:spcPts val="500"/>
              </a:spcBef>
              <a:buSzTx/>
              <a:buFontTx/>
              <a:buNone/>
              <a:defRPr sz="2400" b="1"/>
            </a:lvl1pPr>
            <a:lvl2pPr marL="0" indent="457200">
              <a:spcBef>
                <a:spcPts val="500"/>
              </a:spcBef>
              <a:buSzTx/>
              <a:buFontTx/>
              <a:buNone/>
              <a:defRPr sz="2400" b="1"/>
            </a:lvl2pPr>
            <a:lvl3pPr marL="0" indent="914400">
              <a:spcBef>
                <a:spcPts val="500"/>
              </a:spcBef>
              <a:buSzTx/>
              <a:buFontTx/>
              <a:buNone/>
              <a:defRPr sz="2400" b="1"/>
            </a:lvl3pPr>
            <a:lvl4pPr marL="0" indent="1371600">
              <a:spcBef>
                <a:spcPts val="500"/>
              </a:spcBef>
              <a:buSzTx/>
              <a:buFontTx/>
              <a:buNone/>
              <a:defRPr sz="2400" b="1"/>
            </a:lvl4pPr>
            <a:lvl5pPr marL="0" indent="1828800">
              <a:spcBef>
                <a:spcPts val="500"/>
              </a:spcBef>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Shape 49"/>
          <p:cNvSpPr>
            <a:spLocks noGrp="1"/>
          </p:cNvSpPr>
          <p:nvPr>
            <p:ph type="body" sz="quarter" idx="13"/>
          </p:nvPr>
        </p:nvSpPr>
        <p:spPr>
          <a:xfrm>
            <a:off x="4645025" y="1535112"/>
            <a:ext cx="4041775" cy="639763"/>
          </a:xfrm>
          <a:prstGeom prst="rect">
            <a:avLst/>
          </a:prstGeom>
        </p:spPr>
        <p:txBody>
          <a:bodyPr anchor="b"/>
          <a:lstStyle/>
          <a:p>
            <a:pPr marL="0" indent="0">
              <a:spcBef>
                <a:spcPts val="500"/>
              </a:spcBef>
              <a:buSzTx/>
              <a:buFontTx/>
              <a:buNone/>
              <a:defRPr sz="2400" b="1"/>
            </a:pPr>
            <a:endParaRPr/>
          </a:p>
        </p:txBody>
      </p:sp>
      <p:sp>
        <p:nvSpPr>
          <p:cNvPr id="50" name="Shape 50"/>
          <p:cNvSpPr>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Shape 57"/>
          <p:cNvSpPr>
            <a:spLocks noGrp="1"/>
          </p:cNvSpPr>
          <p:nvPr>
            <p:ph type="title"/>
          </p:nvPr>
        </p:nvSpPr>
        <p:spPr>
          <a:prstGeom prst="rect">
            <a:avLst/>
          </a:prstGeom>
        </p:spPr>
        <p:txBody>
          <a:bodyPr/>
          <a:lstStyle/>
          <a:p>
            <a:r>
              <a:t>Title Text</a:t>
            </a:r>
          </a:p>
        </p:txBody>
      </p:sp>
      <p:sp>
        <p:nvSpPr>
          <p:cNvPr id="58" name="Shape 58"/>
          <p:cNvSpPr>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hape 65"/>
          <p:cNvSpPr>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Shape 72"/>
          <p:cNvSpPr>
            <a:spLocks noGrp="1"/>
          </p:cNvSpPr>
          <p:nvPr>
            <p:ph type="title"/>
          </p:nvPr>
        </p:nvSpPr>
        <p:spPr>
          <a:xfrm>
            <a:off x="457200" y="273050"/>
            <a:ext cx="3008314" cy="1162050"/>
          </a:xfrm>
          <a:prstGeom prst="rect">
            <a:avLst/>
          </a:prstGeom>
        </p:spPr>
        <p:txBody>
          <a:bodyPr anchor="b"/>
          <a:lstStyle>
            <a:lvl1pPr algn="l">
              <a:defRPr sz="2000" b="1"/>
            </a:lvl1pPr>
          </a:lstStyle>
          <a:p>
            <a:r>
              <a:t>Title Text</a:t>
            </a:r>
          </a:p>
        </p:txBody>
      </p:sp>
      <p:sp>
        <p:nvSpPr>
          <p:cNvPr id="73" name="Shape 73"/>
          <p:cNvSpPr>
            <a:spLocks noGrp="1"/>
          </p:cNvSpPr>
          <p:nvPr>
            <p:ph type="body" idx="1"/>
          </p:nvPr>
        </p:nvSpPr>
        <p:spPr>
          <a:xfrm>
            <a:off x="3575050" y="273050"/>
            <a:ext cx="5111750" cy="5853113"/>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74" name="Shape 74"/>
          <p:cNvSpPr>
            <a:spLocks noGrp="1"/>
          </p:cNvSpPr>
          <p:nvPr>
            <p:ph type="body" sz="half" idx="13"/>
          </p:nvPr>
        </p:nvSpPr>
        <p:spPr>
          <a:xfrm>
            <a:off x="457199" y="1435100"/>
            <a:ext cx="3008315" cy="4691063"/>
          </a:xfrm>
          <a:prstGeom prst="rect">
            <a:avLst/>
          </a:prstGeom>
        </p:spPr>
        <p:txBody>
          <a:bodyPr/>
          <a:lstStyle/>
          <a:p>
            <a:pPr marL="0" indent="0">
              <a:spcBef>
                <a:spcPts val="300"/>
              </a:spcBef>
              <a:buSzTx/>
              <a:buFontTx/>
              <a:buNone/>
              <a:defRPr sz="1400"/>
            </a:pPr>
            <a:endParaRPr/>
          </a:p>
        </p:txBody>
      </p:sp>
      <p:sp>
        <p:nvSpPr>
          <p:cNvPr id="75" name="Shape 75"/>
          <p:cNvSpPr>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Shape 82"/>
          <p:cNvSpPr>
            <a:spLocks noGrp="1"/>
          </p:cNvSpPr>
          <p:nvPr>
            <p:ph type="title"/>
          </p:nvPr>
        </p:nvSpPr>
        <p:spPr>
          <a:xfrm>
            <a:off x="1792288" y="4800600"/>
            <a:ext cx="5486401" cy="566738"/>
          </a:xfrm>
          <a:prstGeom prst="rect">
            <a:avLst/>
          </a:prstGeom>
        </p:spPr>
        <p:txBody>
          <a:bodyPr anchor="b"/>
          <a:lstStyle>
            <a:lvl1pPr algn="l">
              <a:defRPr sz="2000" b="1"/>
            </a:lvl1pPr>
          </a:lstStyle>
          <a:p>
            <a:r>
              <a:t>Title Text</a:t>
            </a:r>
          </a:p>
        </p:txBody>
      </p:sp>
      <p:sp>
        <p:nvSpPr>
          <p:cNvPr id="83" name="Shape 83"/>
          <p:cNvSpPr>
            <a:spLocks noGrp="1"/>
          </p:cNvSpPr>
          <p:nvPr>
            <p:ph type="pic" sz="half" idx="13"/>
          </p:nvPr>
        </p:nvSpPr>
        <p:spPr>
          <a:xfrm>
            <a:off x="1792288" y="612775"/>
            <a:ext cx="5486401" cy="4114800"/>
          </a:xfrm>
          <a:prstGeom prst="rect">
            <a:avLst/>
          </a:prstGeom>
        </p:spPr>
        <p:txBody>
          <a:bodyPr lIns="91439" rIns="91439">
            <a:noAutofit/>
          </a:bodyPr>
          <a:lstStyle/>
          <a:p>
            <a:endParaRPr dirty="0"/>
          </a:p>
        </p:txBody>
      </p:sp>
      <p:sp>
        <p:nvSpPr>
          <p:cNvPr id="84" name="Shape 84"/>
          <p:cNvSpPr>
            <a:spLocks noGrp="1"/>
          </p:cNvSpPr>
          <p:nvPr>
            <p:ph type="body" sz="quarter" idx="1"/>
          </p:nvPr>
        </p:nvSpPr>
        <p:spPr>
          <a:xfrm>
            <a:off x="1792288" y="5367337"/>
            <a:ext cx="5486401" cy="804863"/>
          </a:xfrm>
          <a:prstGeom prst="rect">
            <a:avLst/>
          </a:prstGeom>
        </p:spPr>
        <p:txBody>
          <a:bodyPr/>
          <a:lstStyle>
            <a:lvl1pPr marL="0" indent="0">
              <a:spcBef>
                <a:spcPts val="300"/>
              </a:spcBef>
              <a:buSzTx/>
              <a:buFontTx/>
              <a:buNone/>
              <a:defRPr sz="1400"/>
            </a:lvl1pPr>
            <a:lvl2pPr marL="0" indent="457200">
              <a:spcBef>
                <a:spcPts val="300"/>
              </a:spcBef>
              <a:buSzTx/>
              <a:buFontTx/>
              <a:buNone/>
              <a:defRPr sz="1400"/>
            </a:lvl2pPr>
            <a:lvl3pPr marL="0" indent="914400">
              <a:spcBef>
                <a:spcPts val="300"/>
              </a:spcBef>
              <a:buSzTx/>
              <a:buFontTx/>
              <a:buNone/>
              <a:defRPr sz="1400"/>
            </a:lvl3pPr>
            <a:lvl4pPr marL="0" indent="1371600">
              <a:spcBef>
                <a:spcPts val="300"/>
              </a:spcBef>
              <a:buSzTx/>
              <a:buFontTx/>
              <a:buNone/>
              <a:defRPr sz="1400"/>
            </a:lvl4pPr>
            <a:lvl5pPr marL="0" indent="1828800">
              <a:spcBef>
                <a:spcPts val="300"/>
              </a:spcBef>
              <a:buSzTx/>
              <a:buFontTx/>
              <a:buNone/>
              <a:defRPr sz="1400"/>
            </a:lvl5pPr>
          </a:lstStyle>
          <a:p>
            <a:r>
              <a:t>Body Level One</a:t>
            </a:r>
          </a:p>
          <a:p>
            <a:pPr lvl="1"/>
            <a:r>
              <a:t>Body Level Two</a:t>
            </a:r>
          </a:p>
          <a:p>
            <a:pPr lvl="2"/>
            <a:r>
              <a:t>Body Level Three</a:t>
            </a:r>
          </a:p>
          <a:p>
            <a:pPr lvl="3"/>
            <a:r>
              <a:t>Body Level Four</a:t>
            </a:r>
          </a:p>
          <a:p>
            <a:pPr lvl="4"/>
            <a:r>
              <a:t>Body Level Five</a:t>
            </a:r>
          </a:p>
        </p:txBody>
      </p:sp>
      <p:sp>
        <p:nvSpPr>
          <p:cNvPr id="85" name="Shape 85"/>
          <p:cNvSpPr>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and Vertical Text">
    <p:spTree>
      <p:nvGrpSpPr>
        <p:cNvPr id="1" name=""/>
        <p:cNvGrpSpPr/>
        <p:nvPr/>
      </p:nvGrpSpPr>
      <p:grpSpPr>
        <a:xfrm>
          <a:off x="0" y="0"/>
          <a:ext cx="0" cy="0"/>
          <a:chOff x="0" y="0"/>
          <a:chExt cx="0" cy="0"/>
        </a:xfrm>
      </p:grpSpPr>
      <p:sp>
        <p:nvSpPr>
          <p:cNvPr id="92" name="Shape 92"/>
          <p:cNvSpPr>
            <a:spLocks noGrp="1"/>
          </p:cNvSpPr>
          <p:nvPr>
            <p:ph type="title"/>
          </p:nvPr>
        </p:nvSpPr>
        <p:spPr>
          <a:prstGeom prst="rect">
            <a:avLst/>
          </a:prstGeom>
        </p:spPr>
        <p:txBody>
          <a:bodyPr/>
          <a:lstStyle/>
          <a:p>
            <a:r>
              <a:t>Title Text</a:t>
            </a:r>
          </a:p>
        </p:txBody>
      </p:sp>
      <p:sp>
        <p:nvSpPr>
          <p:cNvPr id="93" name="Shape 93"/>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94" name="Shape 94"/>
          <p:cNvSpPr>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Vertical Title and Text">
    <p:spTree>
      <p:nvGrpSpPr>
        <p:cNvPr id="1" name=""/>
        <p:cNvGrpSpPr/>
        <p:nvPr/>
      </p:nvGrpSpPr>
      <p:grpSpPr>
        <a:xfrm>
          <a:off x="0" y="0"/>
          <a:ext cx="0" cy="0"/>
          <a:chOff x="0" y="0"/>
          <a:chExt cx="0" cy="0"/>
        </a:xfrm>
      </p:grpSpPr>
      <p:sp>
        <p:nvSpPr>
          <p:cNvPr id="101" name="Shape 101"/>
          <p:cNvSpPr>
            <a:spLocks noGrp="1"/>
          </p:cNvSpPr>
          <p:nvPr>
            <p:ph type="title"/>
          </p:nvPr>
        </p:nvSpPr>
        <p:spPr>
          <a:xfrm>
            <a:off x="6629400" y="274638"/>
            <a:ext cx="2057400" cy="5851526"/>
          </a:xfrm>
          <a:prstGeom prst="rect">
            <a:avLst/>
          </a:prstGeom>
        </p:spPr>
        <p:txBody>
          <a:bodyPr/>
          <a:lstStyle/>
          <a:p>
            <a:r>
              <a:t>Title Text</a:t>
            </a:r>
          </a:p>
        </p:txBody>
      </p:sp>
      <p:sp>
        <p:nvSpPr>
          <p:cNvPr id="102" name="Shape 102"/>
          <p:cNvSpPr>
            <a:spLocks noGrp="1"/>
          </p:cNvSpPr>
          <p:nvPr>
            <p:ph type="body" idx="1"/>
          </p:nvPr>
        </p:nvSpPr>
        <p:spPr>
          <a:xfrm>
            <a:off x="457200" y="274638"/>
            <a:ext cx="6019800" cy="5851526"/>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103" name="Shape 103"/>
          <p:cNvSpPr>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110" name="Shape 110"/>
          <p:cNvSpPr>
            <a:spLocks noGrp="1"/>
          </p:cNvSpPr>
          <p:nvPr>
            <p:ph type="title"/>
          </p:nvPr>
        </p:nvSpPr>
        <p:spPr>
          <a:prstGeom prst="rect">
            <a:avLst/>
          </a:prstGeom>
        </p:spPr>
        <p:txBody>
          <a:bodyPr/>
          <a:lstStyle/>
          <a:p>
            <a:r>
              <a:t>Title Text</a:t>
            </a:r>
          </a:p>
        </p:txBody>
      </p:sp>
      <p:sp>
        <p:nvSpPr>
          <p:cNvPr id="111" name="Shape 111"/>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112" name="Shape 112"/>
          <p:cNvSpPr>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3" name="Slide Number Placeholder 5"/>
          <p:cNvSpPr>
            <a:spLocks noGrp="1"/>
          </p:cNvSpPr>
          <p:nvPr>
            <p:ph type="sldNum" sz="quarter" idx="10"/>
          </p:nvPr>
        </p:nvSpPr>
        <p:spPr>
          <a:xfrm>
            <a:off x="6991350" y="6465888"/>
            <a:ext cx="2133600" cy="365125"/>
          </a:xfrm>
        </p:spPr>
        <p:txBody>
          <a:bodyPr/>
          <a:lstStyle>
            <a:lvl1pPr>
              <a:defRPr/>
            </a:lvl1pPr>
          </a:lstStyle>
          <a:p>
            <a:pPr>
              <a:defRPr/>
            </a:pPr>
            <a:fld id="{42681F4F-513C-482D-B0C3-F8F18EEA484E}" type="slidenum">
              <a:rPr lang="en-US" altLang="en-US"/>
              <a:pPr>
                <a:defRPr/>
              </a:pPr>
              <a:t>‹#›</a:t>
            </a:fld>
            <a:endParaRPr lang="en-US" altLang="en-US" dirty="0"/>
          </a:p>
        </p:txBody>
      </p:sp>
      <p:sp>
        <p:nvSpPr>
          <p:cNvPr id="5" name="Rectangle 4"/>
          <p:cNvSpPr/>
          <p:nvPr userDrawn="1"/>
        </p:nvSpPr>
        <p:spPr>
          <a:xfrm flipV="1">
            <a:off x="0" y="1057656"/>
            <a:ext cx="9144000" cy="7678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p>
        </p:txBody>
      </p:sp>
      <p:sp>
        <p:nvSpPr>
          <p:cNvPr id="6" name="Rounded Rectangle 21"/>
          <p:cNvSpPr/>
          <p:nvPr userDrawn="1"/>
        </p:nvSpPr>
        <p:spPr>
          <a:xfrm>
            <a:off x="0" y="228600"/>
            <a:ext cx="9144000" cy="824820"/>
          </a:xfrm>
          <a:prstGeom prst="rect">
            <a:avLst/>
          </a:prstGeom>
          <a:solidFill>
            <a:srgbClr val="D00000"/>
          </a:solidFill>
          <a:effectLst/>
          <a:scene3d>
            <a:camera prst="orthographicFront">
              <a:rot lat="0" lon="0" rev="0"/>
            </a:camera>
            <a:lightRig rig="glow" dir="tl">
              <a:rot lat="0" lon="0" rev="19800000"/>
            </a:lightRig>
          </a:scene3d>
          <a:sp3d prstMaterial="metal"/>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anchor="ctr"/>
          <a:lstStyle/>
          <a:p>
            <a:pPr algn="ctr">
              <a:defRPr/>
            </a:pPr>
            <a:endParaRPr lang="en-US" dirty="0">
              <a:solidFill>
                <a:prstClr val="white"/>
              </a:solidFill>
            </a:endParaRPr>
          </a:p>
        </p:txBody>
      </p:sp>
      <p:sp>
        <p:nvSpPr>
          <p:cNvPr id="7" name="Text Placeholder 23"/>
          <p:cNvSpPr>
            <a:spLocks noGrp="1"/>
          </p:cNvSpPr>
          <p:nvPr>
            <p:ph type="body" sz="quarter" idx="12"/>
          </p:nvPr>
        </p:nvSpPr>
        <p:spPr>
          <a:xfrm>
            <a:off x="2514600" y="186068"/>
            <a:ext cx="6400800" cy="914400"/>
          </a:xfrm>
          <a:prstGeom prst="rect">
            <a:avLst/>
          </a:prstGeom>
        </p:spPr>
        <p:txBody>
          <a:bodyPr anchor="ctr"/>
          <a:lstStyle>
            <a:lvl1pPr marL="0" indent="0">
              <a:buNone/>
              <a:defRPr sz="2400" b="1">
                <a:solidFill>
                  <a:schemeClr val="bg1"/>
                </a:solidFill>
                <a:latin typeface="Calibri" panose="020F0502020204030204" pitchFamily="34" charset="0"/>
              </a:defRPr>
            </a:lvl1pPr>
            <a:lvl2pPr marL="457200" indent="0">
              <a:buNone/>
              <a:defRPr sz="2400" b="1">
                <a:solidFill>
                  <a:schemeClr val="bg1"/>
                </a:solidFill>
                <a:latin typeface="Calibri" panose="020F0502020204030204" pitchFamily="34" charset="0"/>
              </a:defRPr>
            </a:lvl2pPr>
            <a:lvl3pPr marL="914400" indent="0">
              <a:buNone/>
              <a:defRPr sz="2400" b="1">
                <a:solidFill>
                  <a:schemeClr val="bg1"/>
                </a:solidFill>
                <a:latin typeface="Calibri" panose="020F0502020204030204" pitchFamily="34" charset="0"/>
              </a:defRPr>
            </a:lvl3pPr>
            <a:lvl4pPr marL="1371600" indent="0">
              <a:buNone/>
              <a:defRPr sz="2400" b="1">
                <a:solidFill>
                  <a:schemeClr val="bg1"/>
                </a:solidFill>
                <a:latin typeface="Calibri" panose="020F0502020204030204" pitchFamily="34" charset="0"/>
              </a:defRPr>
            </a:lvl4pPr>
            <a:lvl5pPr marL="1828800" indent="0">
              <a:buNone/>
              <a:defRPr sz="2400" b="1">
                <a:solidFill>
                  <a:schemeClr val="bg1"/>
                </a:solidFill>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Rectangle 7"/>
          <p:cNvSpPr/>
          <p:nvPr userDrawn="1"/>
        </p:nvSpPr>
        <p:spPr>
          <a:xfrm flipV="1">
            <a:off x="0" y="228018"/>
            <a:ext cx="9132824" cy="7678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p>
        </p:txBody>
      </p:sp>
    </p:spTree>
    <p:extLst>
      <p:ext uri="{BB962C8B-B14F-4D97-AF65-F5344CB8AC3E}">
        <p14:creationId xmlns:p14="http://schemas.microsoft.com/office/powerpoint/2010/main" val="419419436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1_Custom Layout">
    <p:spTree>
      <p:nvGrpSpPr>
        <p:cNvPr id="1" name=""/>
        <p:cNvGrpSpPr/>
        <p:nvPr/>
      </p:nvGrpSpPr>
      <p:grpSpPr>
        <a:xfrm>
          <a:off x="0" y="0"/>
          <a:ext cx="0" cy="0"/>
          <a:chOff x="0" y="0"/>
          <a:chExt cx="0" cy="0"/>
        </a:xfrm>
      </p:grpSpPr>
      <p:sp>
        <p:nvSpPr>
          <p:cNvPr id="5" name="Text Placeholder 2">
            <a:extLst>
              <a:ext uri="{FF2B5EF4-FFF2-40B4-BE49-F238E27FC236}">
                <a16:creationId xmlns:a16="http://schemas.microsoft.com/office/drawing/2014/main" id="{4D8593BC-2361-8540-B0AD-81DC853FE434}"/>
              </a:ext>
            </a:extLst>
          </p:cNvPr>
          <p:cNvSpPr>
            <a:spLocks noGrp="1"/>
          </p:cNvSpPr>
          <p:nvPr>
            <p:ph type="body" sz="quarter" idx="14" hasCustomPrompt="1"/>
          </p:nvPr>
        </p:nvSpPr>
        <p:spPr>
          <a:xfrm>
            <a:off x="960119" y="2514601"/>
            <a:ext cx="1771650" cy="251781"/>
          </a:xfrm>
          <a:prstGeom prst="rect">
            <a:avLst/>
          </a:prstGeom>
        </p:spPr>
        <p:txBody>
          <a:bodyPr wrap="none" lIns="0" tIns="0" rIns="0" bIns="0"/>
          <a:lstStyle>
            <a:lvl1pPr marL="0" indent="0" algn="l">
              <a:buNone/>
              <a:defRPr sz="900" b="1" i="0" cap="all" spc="225" baseline="0">
                <a:solidFill>
                  <a:schemeClr val="accent1"/>
                </a:solidFill>
                <a:latin typeface="DM Sans" pitchFamily="2" charset="77"/>
              </a:defRPr>
            </a:lvl1pPr>
          </a:lstStyle>
          <a:p>
            <a:pPr lvl="0"/>
            <a:r>
              <a:rPr lang="en-US" dirty="0"/>
              <a:t>BOARD OF DIRECTORS</a:t>
            </a:r>
          </a:p>
        </p:txBody>
      </p:sp>
      <p:sp>
        <p:nvSpPr>
          <p:cNvPr id="9" name="Title 1">
            <a:extLst>
              <a:ext uri="{FF2B5EF4-FFF2-40B4-BE49-F238E27FC236}">
                <a16:creationId xmlns:a16="http://schemas.microsoft.com/office/drawing/2014/main" id="{800AF809-E280-E543-BD44-606BEA405BA7}"/>
              </a:ext>
            </a:extLst>
          </p:cNvPr>
          <p:cNvSpPr>
            <a:spLocks noGrp="1"/>
          </p:cNvSpPr>
          <p:nvPr>
            <p:ph type="title" hasCustomPrompt="1"/>
          </p:nvPr>
        </p:nvSpPr>
        <p:spPr>
          <a:xfrm>
            <a:off x="971550" y="3730753"/>
            <a:ext cx="3543300" cy="396875"/>
          </a:xfrm>
          <a:prstGeom prst="rect">
            <a:avLst/>
          </a:prstGeom>
        </p:spPr>
        <p:txBody>
          <a:bodyPr lIns="0" tIns="0" rIns="0" bIns="0"/>
          <a:lstStyle>
            <a:lvl1pPr marL="0" indent="0" algn="l" defTabSz="685800" rtl="0" eaLnBrk="1" fontAlgn="auto" latinLnBrk="0" hangingPunct="1">
              <a:lnSpc>
                <a:spcPct val="90000"/>
              </a:lnSpc>
              <a:spcBef>
                <a:spcPts val="750"/>
              </a:spcBef>
              <a:spcAft>
                <a:spcPts val="0"/>
              </a:spcAft>
              <a:buFont typeface="Arial" panose="020B0604020202020204" pitchFamily="34" charset="0"/>
              <a:buNone/>
              <a:defRPr lang="en-US" sz="1350" kern="1200" cap="all" spc="225" baseline="0" dirty="0">
                <a:solidFill>
                  <a:srgbClr val="0D4877"/>
                </a:solidFill>
                <a:latin typeface="DM Sans" pitchFamily="2" charset="77"/>
                <a:ea typeface="+mn-ea"/>
                <a:cs typeface="+mn-cs"/>
              </a:defRPr>
            </a:lvl1pPr>
          </a:lstStyle>
          <a:p>
            <a:pPr fontAlgn="auto">
              <a:spcAft>
                <a:spcPts val="0"/>
              </a:spcAft>
            </a:pPr>
            <a:r>
              <a:rPr lang="en-US" sz="1350" dirty="0">
                <a:solidFill>
                  <a:srgbClr val="0D4877"/>
                </a:solidFill>
              </a:rPr>
              <a:t>SECTION Subtitle</a:t>
            </a:r>
          </a:p>
        </p:txBody>
      </p:sp>
      <p:sp>
        <p:nvSpPr>
          <p:cNvPr id="10" name="Text Placeholder 9">
            <a:extLst>
              <a:ext uri="{FF2B5EF4-FFF2-40B4-BE49-F238E27FC236}">
                <a16:creationId xmlns:a16="http://schemas.microsoft.com/office/drawing/2014/main" id="{96EB995E-33DE-1648-AD69-F6D86AF2D200}"/>
              </a:ext>
            </a:extLst>
          </p:cNvPr>
          <p:cNvSpPr>
            <a:spLocks noGrp="1"/>
          </p:cNvSpPr>
          <p:nvPr>
            <p:ph type="body" sz="quarter" idx="10" hasCustomPrompt="1"/>
          </p:nvPr>
        </p:nvSpPr>
        <p:spPr>
          <a:xfrm>
            <a:off x="971550" y="3124200"/>
            <a:ext cx="5029200" cy="609600"/>
          </a:xfrm>
          <a:prstGeom prst="rect">
            <a:avLst/>
          </a:prstGeom>
        </p:spPr>
        <p:txBody>
          <a:bodyPr lIns="0" tIns="0" rIns="0" bIns="0"/>
          <a:lstStyle>
            <a:lvl1pPr marL="0" indent="0" algn="l" defTabSz="685800" rtl="0" eaLnBrk="1" fontAlgn="auto" latinLnBrk="0" hangingPunct="1">
              <a:lnSpc>
                <a:spcPct val="90000"/>
              </a:lnSpc>
              <a:spcBef>
                <a:spcPts val="750"/>
              </a:spcBef>
              <a:spcAft>
                <a:spcPts val="0"/>
              </a:spcAft>
              <a:buFont typeface="Arial" panose="020B0604020202020204" pitchFamily="34" charset="0"/>
              <a:buNone/>
              <a:defRPr lang="en-US" sz="2850" b="0" kern="1200" cap="all" spc="225" baseline="0" dirty="0" smtClean="0">
                <a:solidFill>
                  <a:srgbClr val="FD5D3B"/>
                </a:solidFill>
                <a:latin typeface="Bebas Neue" panose="020B0606020202050201" pitchFamily="34" charset="77"/>
                <a:ea typeface="+mn-ea"/>
                <a:cs typeface="+mn-cs"/>
              </a:defRPr>
            </a:lvl1pPr>
          </a:lstStyle>
          <a:p>
            <a:pPr fontAlgn="auto">
              <a:spcAft>
                <a:spcPts val="0"/>
              </a:spcAft>
            </a:pPr>
            <a:r>
              <a:rPr lang="en-US" sz="2850" dirty="0">
                <a:solidFill>
                  <a:srgbClr val="FD5D3B"/>
                </a:solidFill>
              </a:rPr>
              <a:t>Section Header option 3</a:t>
            </a:r>
          </a:p>
        </p:txBody>
      </p:sp>
    </p:spTree>
    <p:extLst>
      <p:ext uri="{BB962C8B-B14F-4D97-AF65-F5344CB8AC3E}">
        <p14:creationId xmlns:p14="http://schemas.microsoft.com/office/powerpoint/2010/main" val="1433198552"/>
      </p:ext>
    </p:extLst>
  </p:cSld>
  <p:clrMapOvr>
    <a:masterClrMapping/>
  </p:clrMapOvr>
  <p:transition spd="med">
    <p:pull/>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Full Pic. - Gold Title">
    <p:spTree>
      <p:nvGrpSpPr>
        <p:cNvPr id="1" name=""/>
        <p:cNvGrpSpPr/>
        <p:nvPr/>
      </p:nvGrpSpPr>
      <p:grpSpPr>
        <a:xfrm>
          <a:off x="0" y="0"/>
          <a:ext cx="0" cy="0"/>
          <a:chOff x="0" y="0"/>
          <a:chExt cx="0" cy="0"/>
        </a:xfrm>
      </p:grpSpPr>
      <p:sp>
        <p:nvSpPr>
          <p:cNvPr id="4" name="Picture Placeholder 8"/>
          <p:cNvSpPr>
            <a:spLocks noGrp="1"/>
          </p:cNvSpPr>
          <p:nvPr>
            <p:ph type="pic" sz="quarter" idx="11"/>
          </p:nvPr>
        </p:nvSpPr>
        <p:spPr>
          <a:xfrm>
            <a:off x="0" y="-1"/>
            <a:ext cx="9144000" cy="6858000"/>
          </a:xfrm>
          <a:prstGeom prst="rect">
            <a:avLst/>
          </a:prstGeom>
        </p:spPr>
        <p:txBody>
          <a:bodyPr wrap="square" anchor="t" anchorCtr="1">
            <a:normAutofit/>
          </a:bodyPr>
          <a:lstStyle>
            <a:lvl1pPr algn="ctr">
              <a:buClr>
                <a:srgbClr val="CE9100"/>
              </a:buClr>
              <a:buFontTx/>
              <a:buNone/>
              <a:defRPr sz="2400"/>
            </a:lvl1pPr>
          </a:lstStyle>
          <a:p>
            <a:pPr lvl="0"/>
            <a:endParaRPr lang="en-US" noProof="0" dirty="0"/>
          </a:p>
        </p:txBody>
      </p:sp>
      <p:sp>
        <p:nvSpPr>
          <p:cNvPr id="9" name="Text Placeholder 10"/>
          <p:cNvSpPr>
            <a:spLocks noGrp="1"/>
          </p:cNvSpPr>
          <p:nvPr>
            <p:ph type="body" sz="quarter" idx="12"/>
          </p:nvPr>
        </p:nvSpPr>
        <p:spPr>
          <a:xfrm>
            <a:off x="0" y="3418931"/>
            <a:ext cx="9144000" cy="1349116"/>
          </a:xfrm>
          <a:prstGeom prst="rect">
            <a:avLst/>
          </a:prstGeom>
          <a:solidFill>
            <a:srgbClr val="CE9100">
              <a:alpha val="70000"/>
            </a:srgbClr>
          </a:solidFill>
          <a:ln>
            <a:noFill/>
          </a:ln>
        </p:spPr>
        <p:txBody>
          <a:bodyPr anchor="ctr">
            <a:normAutofit/>
          </a:bodyPr>
          <a:lstStyle>
            <a:lvl1pPr algn="ctr">
              <a:buNone/>
              <a:defRPr sz="3100" b="1">
                <a:solidFill>
                  <a:schemeClr val="bg1"/>
                </a:solidFill>
                <a:latin typeface="Calibri" panose="020F0502020204030204" pitchFamily="34" charset="0"/>
              </a:defRPr>
            </a:lvl1pPr>
          </a:lstStyle>
          <a:p>
            <a:pPr lvl="0"/>
            <a:r>
              <a:rPr lang="en-US" dirty="0"/>
              <a:t>Click to edit Master text styles</a:t>
            </a:r>
          </a:p>
        </p:txBody>
      </p:sp>
      <p:sp>
        <p:nvSpPr>
          <p:cNvPr id="5" name="Slide Number Placeholder 2"/>
          <p:cNvSpPr>
            <a:spLocks noGrp="1"/>
          </p:cNvSpPr>
          <p:nvPr>
            <p:ph type="sldNum" sz="quarter" idx="13"/>
          </p:nvPr>
        </p:nvSpPr>
        <p:spPr>
          <a:xfrm>
            <a:off x="6858000" y="6324600"/>
            <a:ext cx="2133600" cy="365125"/>
          </a:xfrm>
        </p:spPr>
        <p:txBody>
          <a:bodyPr/>
          <a:lstStyle>
            <a:lvl1pPr>
              <a:defRPr/>
            </a:lvl1pPr>
          </a:lstStyle>
          <a:p>
            <a:pPr>
              <a:defRPr/>
            </a:pPr>
            <a:fld id="{4F85DEFD-BB9C-4AD6-A14A-6CFA88DFEB46}" type="slidenum">
              <a:rPr lang="en-US"/>
              <a:pPr>
                <a:defRPr/>
              </a:pPr>
              <a:t>‹#›</a:t>
            </a:fld>
            <a:endParaRPr lang="en-US" dirty="0"/>
          </a:p>
        </p:txBody>
      </p:sp>
    </p:spTree>
    <p:extLst>
      <p:ext uri="{BB962C8B-B14F-4D97-AF65-F5344CB8AC3E}">
        <p14:creationId xmlns:p14="http://schemas.microsoft.com/office/powerpoint/2010/main" val="256917466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4_Title and Content">
    <p:spTree>
      <p:nvGrpSpPr>
        <p:cNvPr id="1" name=""/>
        <p:cNvGrpSpPr/>
        <p:nvPr/>
      </p:nvGrpSpPr>
      <p:grpSpPr>
        <a:xfrm>
          <a:off x="0" y="0"/>
          <a:ext cx="0" cy="0"/>
          <a:chOff x="0" y="0"/>
          <a:chExt cx="0" cy="0"/>
        </a:xfrm>
      </p:grpSpPr>
      <p:sp>
        <p:nvSpPr>
          <p:cNvPr id="5" name="Rectangle 4"/>
          <p:cNvSpPr/>
          <p:nvPr userDrawn="1"/>
        </p:nvSpPr>
        <p:spPr bwMode="auto">
          <a:xfrm>
            <a:off x="533400" y="152400"/>
            <a:ext cx="8382000" cy="1295400"/>
          </a:xfrm>
          <a:prstGeom prst="rect">
            <a:avLst/>
          </a:prstGeom>
          <a:solidFill>
            <a:srgbClr val="D4A00F"/>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dirty="0">
              <a:solidFill>
                <a:srgbClr val="FFFFFF"/>
              </a:solidFill>
              <a:ea typeface="ＭＳ Ｐゴシック" charset="-128"/>
            </a:endParaRPr>
          </a:p>
        </p:txBody>
      </p:sp>
      <p:sp>
        <p:nvSpPr>
          <p:cNvPr id="2" name="Title 1"/>
          <p:cNvSpPr>
            <a:spLocks noGrp="1"/>
          </p:cNvSpPr>
          <p:nvPr>
            <p:ph type="title"/>
          </p:nvPr>
        </p:nvSpPr>
        <p:spPr/>
        <p:txBody>
          <a:bodyPr/>
          <a:lstStyle>
            <a:lvl1pPr>
              <a:defRPr sz="3200">
                <a:solidFill>
                  <a:schemeClr val="tx1"/>
                </a:solidFill>
                <a:latin typeface="+mj-lt"/>
              </a:defRPr>
            </a:lvl1pPr>
          </a:lstStyle>
          <a:p>
            <a:r>
              <a:rPr lang="en-US" dirty="0"/>
              <a:t>Click to edit Master title style</a:t>
            </a:r>
          </a:p>
        </p:txBody>
      </p:sp>
      <p:sp>
        <p:nvSpPr>
          <p:cNvPr id="3" name="Content Placeholder 2"/>
          <p:cNvSpPr>
            <a:spLocks noGrp="1"/>
          </p:cNvSpPr>
          <p:nvPr>
            <p:ph idx="1"/>
          </p:nvPr>
        </p:nvSpPr>
        <p:spPr>
          <a:xfrm>
            <a:off x="762000" y="1600200"/>
            <a:ext cx="7848600" cy="4800600"/>
          </a:xfrm>
        </p:spPr>
        <p:txBody>
          <a:bodyPr/>
          <a:lstStyle>
            <a:lvl1pPr>
              <a:defRPr sz="2000">
                <a:latin typeface="+mn-lt"/>
              </a:defRPr>
            </a:lvl1pPr>
            <a:lvl2pPr marL="225425" indent="-223838">
              <a:spcBef>
                <a:spcPts val="1200"/>
              </a:spcBef>
              <a:spcAft>
                <a:spcPts val="0"/>
              </a:spcAft>
              <a:buFont typeface="Wingdings" pitchFamily="2" charset="2"/>
              <a:buChar char="§"/>
              <a:defRPr sz="2000" b="1" baseline="0">
                <a:latin typeface="+mn-lt"/>
              </a:defRPr>
            </a:lvl2pPr>
            <a:lvl3pPr marL="520700" indent="-223838">
              <a:spcBef>
                <a:spcPts val="600"/>
              </a:spcBef>
              <a:spcAft>
                <a:spcPts val="0"/>
              </a:spcAft>
              <a:buFont typeface="Arial" pitchFamily="34" charset="0"/>
              <a:buChar char="¬"/>
              <a:defRPr sz="1800" b="0">
                <a:latin typeface="+mn-lt"/>
              </a:defRPr>
            </a:lvl3pPr>
            <a:lvl4pPr marL="858838" indent="-223838">
              <a:spcBef>
                <a:spcPts val="600"/>
              </a:spcBef>
              <a:spcAft>
                <a:spcPts val="0"/>
              </a:spcAft>
              <a:buFont typeface="Wingdings" pitchFamily="2" charset="2"/>
              <a:buChar char="§"/>
              <a:defRPr sz="1600">
                <a:latin typeface="+mn-lt"/>
              </a:defRPr>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16808901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Title Content Photo">
    <p:spTree>
      <p:nvGrpSpPr>
        <p:cNvPr id="1" name=""/>
        <p:cNvGrpSpPr/>
        <p:nvPr/>
      </p:nvGrpSpPr>
      <p:grpSpPr>
        <a:xfrm>
          <a:off x="0" y="0"/>
          <a:ext cx="0" cy="0"/>
          <a:chOff x="0" y="0"/>
          <a:chExt cx="0" cy="0"/>
        </a:xfrm>
      </p:grpSpPr>
      <p:sp>
        <p:nvSpPr>
          <p:cNvPr id="7" name="Picture Placeholder 6"/>
          <p:cNvSpPr>
            <a:spLocks noGrp="1"/>
          </p:cNvSpPr>
          <p:nvPr>
            <p:ph type="pic" sz="quarter" idx="13"/>
          </p:nvPr>
        </p:nvSpPr>
        <p:spPr>
          <a:xfrm>
            <a:off x="6570663" y="996950"/>
            <a:ext cx="2573337" cy="5462588"/>
          </a:xfrm>
        </p:spPr>
        <p:txBody>
          <a:bodyPr anchor="ctr"/>
          <a:lstStyle>
            <a:lvl1pPr marL="0" indent="0" algn="ctr">
              <a:buNone/>
              <a:defRPr/>
            </a:lvl1pPr>
          </a:lstStyle>
          <a:p>
            <a:endParaRPr lang="en-US" dirty="0"/>
          </a:p>
        </p:txBody>
      </p:sp>
      <p:sp>
        <p:nvSpPr>
          <p:cNvPr id="2" name="Title 1"/>
          <p:cNvSpPr>
            <a:spLocks noGrp="1"/>
          </p:cNvSpPr>
          <p:nvPr>
            <p:ph type="title"/>
          </p:nvPr>
        </p:nvSpPr>
        <p:spPr/>
        <p:txBody>
          <a:bodyPr vert="horz" lIns="91440" tIns="45720" rIns="91440" bIns="45720" rtlCol="0" anchor="ctr">
            <a:normAutofit/>
          </a:bodyPr>
          <a:lstStyle>
            <a:lvl1pPr>
              <a:defRPr lang="en-US"/>
            </a:lvl1pPr>
          </a:lstStyle>
          <a:p>
            <a:pPr lvl="0"/>
            <a:r>
              <a:rPr lang="en-US" dirty="0"/>
              <a:t>Click to edit Master title style</a:t>
            </a:r>
          </a:p>
        </p:txBody>
      </p:sp>
      <p:sp>
        <p:nvSpPr>
          <p:cNvPr id="3" name="Content Placeholder 2"/>
          <p:cNvSpPr>
            <a:spLocks noGrp="1"/>
          </p:cNvSpPr>
          <p:nvPr>
            <p:ph idx="1"/>
          </p:nvPr>
        </p:nvSpPr>
        <p:spPr>
          <a:xfrm>
            <a:off x="641350" y="1371600"/>
            <a:ext cx="5929434" cy="4800600"/>
          </a:xfrm>
        </p:spPr>
        <p:txBody>
          <a:bodyPr>
            <a:noAutofit/>
          </a:bodyPr>
          <a:lstStyle>
            <a:lvl2pPr marL="342900" indent="-152400">
              <a:buFont typeface="Arial" panose="020B0604020202020204" pitchFamily="34" charset="0"/>
              <a:buChar char="-"/>
              <a:defRPr/>
            </a:lvl2pPr>
          </a:lstStyle>
          <a:p>
            <a:pPr lvl="0"/>
            <a:r>
              <a:rPr lang="en-US" dirty="0"/>
              <a:t>Click to edit Master text styles</a:t>
            </a:r>
          </a:p>
          <a:p>
            <a:pPr lvl="1"/>
            <a:r>
              <a:rPr lang="en-US" dirty="0"/>
              <a:t>Second level</a:t>
            </a:r>
          </a:p>
        </p:txBody>
      </p:sp>
      <p:sp>
        <p:nvSpPr>
          <p:cNvPr id="6" name="Slide Number Placeholder 5"/>
          <p:cNvSpPr>
            <a:spLocks noGrp="1"/>
          </p:cNvSpPr>
          <p:nvPr>
            <p:ph type="sldNum" sz="quarter" idx="12"/>
          </p:nvPr>
        </p:nvSpPr>
        <p:spPr/>
        <p:txBody>
          <a:bodyPr/>
          <a:lstStyle/>
          <a:p>
            <a:fld id="{90F9BDA0-AF0E-4BA8-B742-3B9C92A3E6FE}" type="slidenum">
              <a:rPr lang="en-US" smtClean="0">
                <a:solidFill>
                  <a:srgbClr val="8C9599"/>
                </a:solidFill>
              </a:rPr>
              <a:pPr/>
              <a:t>‹#›</a:t>
            </a:fld>
            <a:endParaRPr lang="en-US" dirty="0">
              <a:solidFill>
                <a:srgbClr val="8C9599"/>
              </a:solidFill>
            </a:endParaRPr>
          </a:p>
        </p:txBody>
      </p:sp>
    </p:spTree>
    <p:extLst>
      <p:ext uri="{BB962C8B-B14F-4D97-AF65-F5344CB8AC3E}">
        <p14:creationId xmlns:p14="http://schemas.microsoft.com/office/powerpoint/2010/main" val="30643403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cSld name="3_Content with Caption">
    <p:spTree>
      <p:nvGrpSpPr>
        <p:cNvPr id="1" name=""/>
        <p:cNvGrpSpPr/>
        <p:nvPr/>
      </p:nvGrpSpPr>
      <p:grpSpPr>
        <a:xfrm>
          <a:off x="0" y="0"/>
          <a:ext cx="0" cy="0"/>
          <a:chOff x="0" y="0"/>
          <a:chExt cx="0" cy="0"/>
        </a:xfrm>
      </p:grpSpPr>
      <p:sp>
        <p:nvSpPr>
          <p:cNvPr id="5" name="Rectangle 4"/>
          <p:cNvSpPr/>
          <p:nvPr userDrawn="1"/>
        </p:nvSpPr>
        <p:spPr bwMode="auto">
          <a:xfrm>
            <a:off x="657664" y="284872"/>
            <a:ext cx="2965451" cy="5943600"/>
          </a:xfrm>
          <a:prstGeom prst="rect">
            <a:avLst/>
          </a:prstGeom>
          <a:solidFill>
            <a:srgbClr val="EE8A1D"/>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dirty="0">
              <a:solidFill>
                <a:srgbClr val="FFFFFF"/>
              </a:solidFill>
              <a:ea typeface="ＭＳ Ｐゴシック" charset="-128"/>
            </a:endParaRPr>
          </a:p>
        </p:txBody>
      </p:sp>
      <p:sp>
        <p:nvSpPr>
          <p:cNvPr id="2" name="Title 1"/>
          <p:cNvSpPr>
            <a:spLocks noGrp="1"/>
          </p:cNvSpPr>
          <p:nvPr>
            <p:ph type="title"/>
          </p:nvPr>
        </p:nvSpPr>
        <p:spPr>
          <a:xfrm>
            <a:off x="838200" y="609600"/>
            <a:ext cx="2627313" cy="1371600"/>
          </a:xfrm>
        </p:spPr>
        <p:txBody>
          <a:bodyPr/>
          <a:lstStyle>
            <a:lvl1pPr algn="l">
              <a:defRPr sz="2000" b="1">
                <a:solidFill>
                  <a:schemeClr val="tx1"/>
                </a:solidFill>
                <a:latin typeface="+mj-lt"/>
              </a:defRPr>
            </a:lvl1pPr>
          </a:lstStyle>
          <a:p>
            <a:r>
              <a:rPr lang="en-US" dirty="0"/>
              <a:t>Click to edit Master title style</a:t>
            </a:r>
          </a:p>
        </p:txBody>
      </p:sp>
      <p:sp>
        <p:nvSpPr>
          <p:cNvPr id="3" name="Content Placeholder 2"/>
          <p:cNvSpPr>
            <a:spLocks noGrp="1"/>
          </p:cNvSpPr>
          <p:nvPr>
            <p:ph idx="1"/>
          </p:nvPr>
        </p:nvSpPr>
        <p:spPr>
          <a:xfrm>
            <a:off x="3962399" y="607574"/>
            <a:ext cx="4724401" cy="5318126"/>
          </a:xfrm>
        </p:spPr>
        <p:txBody>
          <a:bodyPr/>
          <a:lstStyle>
            <a:lvl1pPr marL="0" indent="1588">
              <a:defRPr sz="2000">
                <a:latin typeface="+mn-lt"/>
              </a:defRPr>
            </a:lvl1pPr>
            <a:lvl2pPr>
              <a:defRPr sz="2000">
                <a:latin typeface="+mn-lt"/>
              </a:defRPr>
            </a:lvl2pPr>
            <a:lvl3pPr>
              <a:defRPr sz="1800">
                <a:latin typeface="+mn-lt"/>
              </a:defRPr>
            </a:lvl3pPr>
            <a:lvl4pPr>
              <a:defRPr sz="1600">
                <a:latin typeface="+mn-lt"/>
              </a:defRPr>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4" name="Text Placeholder 3"/>
          <p:cNvSpPr>
            <a:spLocks noGrp="1"/>
          </p:cNvSpPr>
          <p:nvPr>
            <p:ph type="body" sz="half" idx="2"/>
          </p:nvPr>
        </p:nvSpPr>
        <p:spPr>
          <a:xfrm>
            <a:off x="838200" y="1981200"/>
            <a:ext cx="2627313" cy="3916363"/>
          </a:xfrm>
        </p:spPr>
        <p:txBody>
          <a:bodyPr/>
          <a:lstStyle>
            <a:lvl1pPr marL="0" indent="0">
              <a:buNone/>
              <a:defRPr sz="1400">
                <a:solidFill>
                  <a:schemeClr val="tx1"/>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Tree>
    <p:extLst>
      <p:ext uri="{BB962C8B-B14F-4D97-AF65-F5344CB8AC3E}">
        <p14:creationId xmlns:p14="http://schemas.microsoft.com/office/powerpoint/2010/main" val="1716321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457200" y="274638"/>
            <a:ext cx="8229600" cy="1143001"/>
          </a:xfrm>
          <a:prstGeom prst="rect">
            <a:avLst/>
          </a:prstGeom>
          <a:ln w="12700">
            <a:miter lim="400000"/>
          </a:ln>
          <a:extLst>
            <a:ext uri="{C572A759-6A51-4108-AA02-DFA0A04FC94B}">
              <ma14:wrappingTextBoxFlag xmlns="" xmlns:ma14="http://schemas.microsoft.com/office/mac/drawingml/2011/main" val="1"/>
            </a:ext>
          </a:extLst>
        </p:spPr>
        <p:txBody>
          <a:bodyPr lIns="45719" rIns="45719" anchor="ctr">
            <a:normAutofit/>
          </a:bodyPr>
          <a:lstStyle/>
          <a:p>
            <a:r>
              <a:t>Title Text</a:t>
            </a:r>
          </a:p>
        </p:txBody>
      </p:sp>
      <p:sp>
        <p:nvSpPr>
          <p:cNvPr id="3" name="Shape 3"/>
          <p:cNvSpPr>
            <a:spLocks noGrp="1"/>
          </p:cNvSpPr>
          <p:nvPr>
            <p:ph type="body" idx="1"/>
          </p:nvPr>
        </p:nvSpPr>
        <p:spPr>
          <a:xfrm>
            <a:off x="457200" y="1600200"/>
            <a:ext cx="8229600" cy="4525963"/>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hape 4"/>
          <p:cNvSpPr>
            <a:spLocks noGrp="1"/>
          </p:cNvSpPr>
          <p:nvPr>
            <p:ph type="sldNum" sz="quarter" idx="2"/>
          </p:nvPr>
        </p:nvSpPr>
        <p:spPr>
          <a:xfrm>
            <a:off x="8428176" y="6404292"/>
            <a:ext cx="258624" cy="269241"/>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dirty="0"/>
          </a:p>
        </p:txBody>
      </p:sp>
    </p:spTree>
  </p:cSld>
  <p:clrMap bg1="lt1" tx1="dk1" bg2="lt2" tx2="dk2" accent1="accent1" accent2="accent2" accent3="accent3" accent4="accent4" accent5="accent5" accent6="accent6" hlink="hlink" folHlink="folHlink"/>
  <p:sldLayoutIdLst>
    <p:sldLayoutId id="2147483666" r:id="rId1"/>
    <p:sldLayoutId id="2147483649" r:id="rId2"/>
    <p:sldLayoutId id="2147483650" r:id="rId3"/>
    <p:sldLayoutId id="2147483661"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3" r:id="rId15"/>
    <p:sldLayoutId id="2147483665" r:id="rId16"/>
    <p:sldLayoutId id="2147483667" r:id="rId17"/>
    <p:sldLayoutId id="2147483668" r:id="rId18"/>
    <p:sldLayoutId id="2147483669" r:id="rId19"/>
    <p:sldLayoutId id="2147483670" r:id="rId20"/>
  </p:sldLayoutIdLst>
  <p:transition spd="med"/>
  <p:hf hdr="0" ftr="0" dt="0"/>
  <p:txStyles>
    <p:titleStyle>
      <a:lvl1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1pPr>
      <a:lvl2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2pPr>
      <a:lvl3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3pPr>
      <a:lvl4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4pPr>
      <a:lvl5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5pPr>
      <a:lvl6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6pPr>
      <a:lvl7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7pPr>
      <a:lvl8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8pPr>
      <a:lvl9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9pPr>
    </p:titleStyle>
    <p:bodyStyle>
      <a:lvl1pPr marL="342900" marR="0" indent="-34290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1pPr>
      <a:lvl2pPr marL="783771" marR="0" indent="-326571"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2pPr>
      <a:lvl3pPr marL="1219200" marR="0" indent="-30480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3pPr>
      <a:lvl4pPr marL="17373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4pPr>
      <a:lvl5pPr marL="21945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5pPr>
      <a:lvl6pPr marL="26517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6pPr>
      <a:lvl7pPr marL="31089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7pPr>
      <a:lvl8pPr marL="3566159" marR="0" indent="-365759"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8pPr>
      <a:lvl9pPr marL="4023359" marR="0" indent="-365759"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1.xml"/><Relationship Id="rId1" Type="http://schemas.openxmlformats.org/officeDocument/2006/relationships/slideLayout" Target="../slideLayouts/slideLayout20.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hyperlink" Target="http://www.healthequity.com/hsalearn" TargetMode="External"/><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hyperlink" Target="https://www.healthequity.com/learn/videos" TargetMode="External"/></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jpe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image" Target="../media/image28.png"/><Relationship Id="rId5" Type="http://schemas.openxmlformats.org/officeDocument/2006/relationships/image" Target="file://localhost/Volumes/ARTDEPT/DesignInProgress/UHC/18924_UHC_OE_Materials_Refresh/Art/shutterstock_589475414.png" TargetMode="Externa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0.png"/></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0.xml"/><Relationship Id="rId1" Type="http://schemas.openxmlformats.org/officeDocument/2006/relationships/slideLayout" Target="../slideLayouts/slideLayout19.xml"/><Relationship Id="rId4" Type="http://schemas.openxmlformats.org/officeDocument/2006/relationships/image" Target="/Users/PLDG/Desktop/UHC_Couch_Stock_MaleDR.png"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6.xml"/><Relationship Id="rId1" Type="http://schemas.openxmlformats.org/officeDocument/2006/relationships/slideLayout" Target="../slideLayouts/slideLayout16.xml"/><Relationship Id="rId4" Type="http://schemas.openxmlformats.org/officeDocument/2006/relationships/hyperlink" Target="http://www.deltadental.com/"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7.xm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29.xml"/><Relationship Id="rId1" Type="http://schemas.openxmlformats.org/officeDocument/2006/relationships/slideLayout" Target="../slideLayouts/slideLayout9.xml"/><Relationship Id="rId4" Type="http://schemas.openxmlformats.org/officeDocument/2006/relationships/image" Target="../media/image38.jpg"/></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0.xml"/><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2.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3.xml"/><Relationship Id="rId1" Type="http://schemas.openxmlformats.org/officeDocument/2006/relationships/slideLayout" Target="../slideLayouts/slideLayout3.xml"/><Relationship Id="rId4" Type="http://schemas.openxmlformats.org/officeDocument/2006/relationships/image" Target="../media/image42.png"/></Relationships>
</file>

<file path=ppt/slides/_rels/slide3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4.xml"/><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6.xml"/><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7.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image" Target="../media/image47.jpeg"/><Relationship Id="rId7" Type="http://schemas.openxmlformats.org/officeDocument/2006/relationships/image" Target="../media/image51.png"/><Relationship Id="rId2" Type="http://schemas.openxmlformats.org/officeDocument/2006/relationships/notesSlide" Target="../notesSlides/notesSlide39.xml"/><Relationship Id="rId1" Type="http://schemas.openxmlformats.org/officeDocument/2006/relationships/slideLayout" Target="../slideLayouts/slideLayout3.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s>
</file>

<file path=ppt/slides/_rels/slide45.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 name="image1-small.jpg" descr="ThinkstockPhotos-181799287.jpg"/>
          <p:cNvPicPr>
            <a:picLocks noChangeAspect="1"/>
          </p:cNvPicPr>
          <p:nvPr/>
        </p:nvPicPr>
        <p:blipFill>
          <a:blip r:embed="rId3"/>
          <a:srcRect l="1437" r="1462"/>
          <a:stretch>
            <a:fillRect/>
          </a:stretch>
        </p:blipFill>
        <p:spPr>
          <a:xfrm>
            <a:off x="-1" y="-116418"/>
            <a:ext cx="9144001" cy="6974418"/>
          </a:xfrm>
          <a:prstGeom prst="rect">
            <a:avLst/>
          </a:prstGeom>
          <a:ln w="12700">
            <a:miter lim="400000"/>
          </a:ln>
        </p:spPr>
      </p:pic>
      <p:sp>
        <p:nvSpPr>
          <p:cNvPr id="122" name="Shape 122"/>
          <p:cNvSpPr/>
          <p:nvPr/>
        </p:nvSpPr>
        <p:spPr>
          <a:xfrm>
            <a:off x="667312" y="2079954"/>
            <a:ext cx="8167269" cy="2581674"/>
          </a:xfrm>
          <a:prstGeom prst="rect">
            <a:avLst/>
          </a:prstGeom>
          <a:gradFill>
            <a:gsLst>
              <a:gs pos="8000">
                <a:srgbClr val="BFBFBF">
                  <a:alpha val="0"/>
                </a:srgbClr>
              </a:gs>
              <a:gs pos="100000">
                <a:srgbClr val="0070C0"/>
              </a:gs>
            </a:gsLst>
          </a:gradFill>
          <a:ln w="12700">
            <a:miter lim="400000"/>
          </a:ln>
        </p:spPr>
        <p:txBody>
          <a:bodyPr lIns="45719" rIns="45719" anchor="ctr"/>
          <a:lstStyle/>
          <a:p>
            <a:pPr algn="ctr"/>
            <a:r>
              <a:rPr lang="en-US" sz="3200" dirty="0">
                <a:solidFill>
                  <a:schemeClr val="bg1"/>
                </a:solidFill>
              </a:rPr>
              <a:t>CROSS COUNTRY INFRASTRUCTURE SERVICES USA, INC. </a:t>
            </a:r>
          </a:p>
          <a:p>
            <a:pPr algn="ctr"/>
            <a:r>
              <a:rPr lang="en-US" sz="3200" dirty="0">
                <a:solidFill>
                  <a:schemeClr val="bg1"/>
                </a:solidFill>
              </a:rPr>
              <a:t>Benefits Open Enrollment</a:t>
            </a:r>
          </a:p>
          <a:p>
            <a:pPr algn="ctr"/>
            <a:r>
              <a:rPr lang="en-US" sz="3200" dirty="0">
                <a:solidFill>
                  <a:schemeClr val="bg1"/>
                </a:solidFill>
              </a:rPr>
              <a:t>January 1, 2021 – December 31, 2021</a:t>
            </a:r>
          </a:p>
        </p:txBody>
      </p:sp>
      <p:pic>
        <p:nvPicPr>
          <p:cNvPr id="2" name="Picture 1">
            <a:extLst>
              <a:ext uri="{FF2B5EF4-FFF2-40B4-BE49-F238E27FC236}">
                <a16:creationId xmlns:a16="http://schemas.microsoft.com/office/drawing/2014/main" id="{DDCA5206-AE6E-478D-8D33-4AEEC829B182}"/>
              </a:ext>
            </a:extLst>
          </p:cNvPr>
          <p:cNvPicPr>
            <a:picLocks noChangeAspect="1"/>
          </p:cNvPicPr>
          <p:nvPr/>
        </p:nvPicPr>
        <p:blipFill>
          <a:blip r:embed="rId4"/>
          <a:stretch>
            <a:fillRect/>
          </a:stretch>
        </p:blipFill>
        <p:spPr>
          <a:xfrm>
            <a:off x="203950" y="332925"/>
            <a:ext cx="2266667" cy="333333"/>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0" name="Group 130"/>
          <p:cNvGrpSpPr/>
          <p:nvPr/>
        </p:nvGrpSpPr>
        <p:grpSpPr>
          <a:xfrm>
            <a:off x="-22860" y="-65368"/>
            <a:ext cx="9212581" cy="1014304"/>
            <a:chOff x="-1" y="0"/>
            <a:chExt cx="9144001" cy="1014303"/>
          </a:xfrm>
        </p:grpSpPr>
        <p:sp>
          <p:nvSpPr>
            <p:cNvPr id="128" name="Shape 128"/>
            <p:cNvSpPr/>
            <p:nvPr/>
          </p:nvSpPr>
          <p:spPr>
            <a:xfrm>
              <a:off x="-1" y="0"/>
              <a:ext cx="9144001" cy="1014303"/>
            </a:xfrm>
            <a:prstGeom prst="rect">
              <a:avLst/>
            </a:prstGeom>
            <a:gradFill flip="none" rotWithShape="1">
              <a:gsLst>
                <a:gs pos="0">
                  <a:srgbClr val="0070C0"/>
                </a:gs>
                <a:gs pos="100000">
                  <a:srgbClr val="DDDDDD"/>
                </a:gs>
              </a:gsLst>
              <a:lin ang="0" scaled="0"/>
            </a:gradFill>
            <a:ln w="12700" cap="flat">
              <a:noFill/>
              <a:miter lim="400000"/>
            </a:ln>
            <a:effectLst/>
          </p:spPr>
          <p:txBody>
            <a:bodyPr wrap="square" lIns="45719" tIns="45719" rIns="45719" bIns="45719" numCol="1" anchor="ctr">
              <a:noAutofit/>
            </a:bodyPr>
            <a:lstStyle/>
            <a:p>
              <a:pPr algn="ctr">
                <a:defRPr>
                  <a:solidFill>
                    <a:srgbClr val="FFFFFF"/>
                  </a:solidFill>
                </a:defRPr>
              </a:pPr>
              <a:endParaRPr dirty="0"/>
            </a:p>
          </p:txBody>
        </p:sp>
        <p:sp>
          <p:nvSpPr>
            <p:cNvPr id="129" name="Shape 129"/>
            <p:cNvSpPr/>
            <p:nvPr/>
          </p:nvSpPr>
          <p:spPr>
            <a:xfrm>
              <a:off x="524849" y="248100"/>
              <a:ext cx="6148826" cy="67355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noAutofit/>
            </a:bodyPr>
            <a:lstStyle>
              <a:lvl1pPr>
                <a:defRPr sz="3200">
                  <a:solidFill>
                    <a:srgbClr val="FFFFFF"/>
                  </a:solidFill>
                </a:defRPr>
              </a:lvl1pPr>
            </a:lstStyle>
            <a:p>
              <a:r>
                <a:rPr lang="en-US" dirty="0">
                  <a:solidFill>
                    <a:schemeClr val="tx1"/>
                  </a:solidFill>
                </a:rPr>
                <a:t>Presented By</a:t>
              </a:r>
              <a:endParaRPr dirty="0">
                <a:solidFill>
                  <a:schemeClr val="tx1"/>
                </a:solidFill>
              </a:endParaRPr>
            </a:p>
          </p:txBody>
        </p:sp>
      </p:grpSp>
      <p:sp>
        <p:nvSpPr>
          <p:cNvPr id="2" name="Slide Number Placeholder 1"/>
          <p:cNvSpPr>
            <a:spLocks noGrp="1"/>
          </p:cNvSpPr>
          <p:nvPr>
            <p:ph type="sldNum" sz="quarter" idx="2"/>
          </p:nvPr>
        </p:nvSpPr>
        <p:spPr>
          <a:xfrm>
            <a:off x="8865421" y="6571863"/>
            <a:ext cx="170879" cy="276999"/>
          </a:xfrm>
        </p:spPr>
        <p:txBody>
          <a:bodyPr/>
          <a:lstStyle/>
          <a:p>
            <a:r>
              <a:rPr lang="en-US" dirty="0">
                <a:solidFill>
                  <a:schemeClr val="bg2">
                    <a:lumMod val="40000"/>
                    <a:lumOff val="60000"/>
                  </a:schemeClr>
                </a:solidFill>
              </a:rPr>
              <a:t>2</a:t>
            </a:r>
          </a:p>
        </p:txBody>
      </p:sp>
      <p:sp>
        <p:nvSpPr>
          <p:cNvPr id="4" name="Text Placeholder 3">
            <a:extLst>
              <a:ext uri="{FF2B5EF4-FFF2-40B4-BE49-F238E27FC236}">
                <a16:creationId xmlns:a16="http://schemas.microsoft.com/office/drawing/2014/main" id="{7E46DD61-7D83-4AAD-8EAE-07EFBDD7038F}"/>
              </a:ext>
            </a:extLst>
          </p:cNvPr>
          <p:cNvSpPr>
            <a:spLocks noGrp="1"/>
          </p:cNvSpPr>
          <p:nvPr>
            <p:ph type="body" idx="1"/>
          </p:nvPr>
        </p:nvSpPr>
        <p:spPr>
          <a:xfrm>
            <a:off x="248442" y="2881580"/>
            <a:ext cx="8229600" cy="3736276"/>
          </a:xfrm>
          <a:ln>
            <a:noFill/>
          </a:ln>
        </p:spPr>
        <p:txBody>
          <a:bodyPr>
            <a:normAutofit/>
          </a:bodyPr>
          <a:lstStyle/>
          <a:p>
            <a:pPr marL="0" indent="0">
              <a:buNone/>
            </a:pPr>
            <a:r>
              <a:rPr lang="en-US" sz="1600" b="1" dirty="0"/>
              <a:t>Le’Teisha Allen</a:t>
            </a:r>
          </a:p>
          <a:p>
            <a:pPr marL="0" indent="0">
              <a:buNone/>
            </a:pPr>
            <a:r>
              <a:rPr lang="en-US" sz="1600" dirty="0"/>
              <a:t>Human Resources </a:t>
            </a:r>
          </a:p>
          <a:p>
            <a:pPr marL="0" indent="0">
              <a:buNone/>
            </a:pPr>
            <a:r>
              <a:rPr lang="en-US" sz="1600" dirty="0"/>
              <a:t>Cross Country Infrastructure Services</a:t>
            </a:r>
          </a:p>
          <a:p>
            <a:pPr marL="0" indent="0">
              <a:buNone/>
            </a:pPr>
            <a:endParaRPr lang="en-US" sz="1400" dirty="0"/>
          </a:p>
          <a:p>
            <a:pPr marL="0" indent="0">
              <a:buNone/>
            </a:pPr>
            <a:r>
              <a:rPr lang="en-US" sz="1600" b="1" dirty="0"/>
              <a:t>Peter Torchen</a:t>
            </a:r>
          </a:p>
          <a:p>
            <a:pPr marL="0" indent="0">
              <a:buNone/>
            </a:pPr>
            <a:r>
              <a:rPr lang="en-US" sz="1600" dirty="0"/>
              <a:t>Senior Client Manager </a:t>
            </a:r>
          </a:p>
          <a:p>
            <a:pPr marL="0" indent="0">
              <a:buNone/>
            </a:pPr>
            <a:r>
              <a:rPr lang="en-US" sz="1600" dirty="0"/>
              <a:t>USI Insurance Services</a:t>
            </a:r>
          </a:p>
          <a:p>
            <a:pPr marL="0" indent="0">
              <a:buNone/>
            </a:pPr>
            <a:endParaRPr lang="en-US" sz="1600" dirty="0"/>
          </a:p>
          <a:p>
            <a:pPr marL="0" indent="0">
              <a:buNone/>
            </a:pPr>
            <a:r>
              <a:rPr lang="en-US" sz="1600" b="1" dirty="0"/>
              <a:t>Farnaz Uddin</a:t>
            </a:r>
          </a:p>
          <a:p>
            <a:pPr marL="0" indent="0">
              <a:buNone/>
            </a:pPr>
            <a:r>
              <a:rPr lang="en-US" sz="1600" dirty="0"/>
              <a:t>Benefits Consultant</a:t>
            </a:r>
          </a:p>
          <a:p>
            <a:pPr marL="0" indent="0">
              <a:buNone/>
            </a:pPr>
            <a:r>
              <a:rPr lang="en-US" sz="1600" dirty="0"/>
              <a:t>USI Insurance Services </a:t>
            </a:r>
          </a:p>
        </p:txBody>
      </p:sp>
      <p:pic>
        <p:nvPicPr>
          <p:cNvPr id="14" name="Picture 13">
            <a:extLst>
              <a:ext uri="{FF2B5EF4-FFF2-40B4-BE49-F238E27FC236}">
                <a16:creationId xmlns:a16="http://schemas.microsoft.com/office/drawing/2014/main" id="{3361762F-0C1D-4198-892D-854419A174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52073" y="1200388"/>
            <a:ext cx="2239854" cy="1545649"/>
          </a:xfrm>
          <a:prstGeom prst="rect">
            <a:avLst/>
          </a:prstGeom>
        </p:spPr>
      </p:pic>
      <p:pic>
        <p:nvPicPr>
          <p:cNvPr id="15" name="Picture 14">
            <a:extLst>
              <a:ext uri="{FF2B5EF4-FFF2-40B4-BE49-F238E27FC236}">
                <a16:creationId xmlns:a16="http://schemas.microsoft.com/office/drawing/2014/main" id="{90568256-6287-4FAC-8ECE-9B07678D40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7968" y="1197036"/>
            <a:ext cx="2239854" cy="1549001"/>
          </a:xfrm>
          <a:prstGeom prst="rect">
            <a:avLst/>
          </a:prstGeom>
        </p:spPr>
      </p:pic>
      <p:pic>
        <p:nvPicPr>
          <p:cNvPr id="16" name="Picture 15">
            <a:extLst>
              <a:ext uri="{FF2B5EF4-FFF2-40B4-BE49-F238E27FC236}">
                <a16:creationId xmlns:a16="http://schemas.microsoft.com/office/drawing/2014/main" id="{4DE3FC74-BBD5-435A-A33F-D43D47B353A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6140" y="1200389"/>
            <a:ext cx="2239854" cy="1545648"/>
          </a:xfrm>
          <a:prstGeom prst="rect">
            <a:avLst/>
          </a:prstGeom>
          <a:ln w="60325">
            <a:noFill/>
          </a:ln>
        </p:spPr>
      </p:pic>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Shape 127"/>
          <p:cNvSpPr>
            <a:spLocks noGrp="1"/>
          </p:cNvSpPr>
          <p:nvPr>
            <p:ph type="body" sz="half" idx="1"/>
          </p:nvPr>
        </p:nvSpPr>
        <p:spPr>
          <a:xfrm>
            <a:off x="460206" y="1197036"/>
            <a:ext cx="4904896" cy="5417175"/>
          </a:xfrm>
          <a:prstGeom prst="rect">
            <a:avLst/>
          </a:prstGeom>
        </p:spPr>
        <p:txBody>
          <a:bodyPr>
            <a:normAutofit lnSpcReduction="10000"/>
          </a:bodyPr>
          <a:lstStyle/>
          <a:p>
            <a:pPr marL="0" indent="0">
              <a:spcBef>
                <a:spcPts val="2100"/>
              </a:spcBef>
              <a:buSzTx/>
              <a:buNone/>
              <a:defRPr sz="2000"/>
            </a:pPr>
            <a:r>
              <a:rPr dirty="0"/>
              <a:t>Medical | </a:t>
            </a:r>
            <a:r>
              <a:rPr lang="en-US" dirty="0"/>
              <a:t>United Healthcare</a:t>
            </a:r>
          </a:p>
          <a:p>
            <a:pPr marL="0" indent="0">
              <a:spcBef>
                <a:spcPts val="2100"/>
              </a:spcBef>
              <a:buSzTx/>
              <a:buNone/>
              <a:defRPr sz="2000"/>
            </a:pPr>
            <a:r>
              <a:rPr lang="en-US" dirty="0"/>
              <a:t>Health Savings Account | Health Equity</a:t>
            </a:r>
            <a:endParaRPr dirty="0"/>
          </a:p>
          <a:p>
            <a:pPr marL="0" indent="0">
              <a:spcBef>
                <a:spcPts val="2100"/>
              </a:spcBef>
              <a:buSzTx/>
              <a:buNone/>
              <a:defRPr sz="2000"/>
            </a:pPr>
            <a:r>
              <a:rPr dirty="0"/>
              <a:t>Dental | </a:t>
            </a:r>
            <a:r>
              <a:rPr lang="en-US" dirty="0"/>
              <a:t>Delta Dental</a:t>
            </a:r>
            <a:endParaRPr dirty="0"/>
          </a:p>
          <a:p>
            <a:pPr marL="0" indent="0">
              <a:spcBef>
                <a:spcPts val="2100"/>
              </a:spcBef>
              <a:buSzTx/>
              <a:buNone/>
              <a:defRPr sz="2000"/>
            </a:pPr>
            <a:r>
              <a:rPr dirty="0"/>
              <a:t>Vision | </a:t>
            </a:r>
            <a:r>
              <a:rPr lang="en-US" dirty="0"/>
              <a:t>EyeMed</a:t>
            </a:r>
            <a:endParaRPr dirty="0"/>
          </a:p>
          <a:p>
            <a:pPr marL="0" indent="0">
              <a:spcBef>
                <a:spcPts val="2100"/>
              </a:spcBef>
              <a:buSzTx/>
              <a:buNone/>
              <a:defRPr sz="2000"/>
            </a:pPr>
            <a:r>
              <a:rPr dirty="0"/>
              <a:t>Lif</a:t>
            </a:r>
            <a:r>
              <a:rPr lang="en-US" dirty="0"/>
              <a:t>e</a:t>
            </a:r>
            <a:r>
              <a:rPr dirty="0"/>
              <a:t> and AD&amp;D | </a:t>
            </a:r>
            <a:r>
              <a:rPr lang="en-US" dirty="0"/>
              <a:t>Lincoln</a:t>
            </a:r>
          </a:p>
          <a:p>
            <a:pPr marL="0" indent="0">
              <a:spcBef>
                <a:spcPts val="2100"/>
              </a:spcBef>
              <a:buSzTx/>
              <a:buNone/>
              <a:defRPr sz="2000"/>
            </a:pPr>
            <a:r>
              <a:rPr lang="en-US" dirty="0"/>
              <a:t>Voluntary Short Term Disability| Lincoln</a:t>
            </a:r>
          </a:p>
          <a:p>
            <a:pPr marL="0" indent="0">
              <a:spcBef>
                <a:spcPts val="2100"/>
              </a:spcBef>
              <a:buSzTx/>
              <a:buNone/>
              <a:defRPr sz="2000"/>
            </a:pPr>
            <a:r>
              <a:rPr lang="en-US" dirty="0"/>
              <a:t>Long Term Disability – Tax Choice | Lincoln</a:t>
            </a:r>
            <a:endParaRPr dirty="0"/>
          </a:p>
          <a:p>
            <a:pPr marL="0" indent="0">
              <a:spcBef>
                <a:spcPts val="2100"/>
              </a:spcBef>
              <a:buSzTx/>
              <a:buNone/>
              <a:defRPr sz="2000"/>
            </a:pPr>
            <a:r>
              <a:rPr lang="en-US" dirty="0"/>
              <a:t>Flexible Spending Account |</a:t>
            </a:r>
            <a:r>
              <a:rPr dirty="0"/>
              <a:t> </a:t>
            </a:r>
            <a:r>
              <a:rPr lang="en-US" dirty="0"/>
              <a:t>Health Equity</a:t>
            </a:r>
            <a:endParaRPr dirty="0"/>
          </a:p>
          <a:p>
            <a:pPr marL="0" indent="0">
              <a:spcBef>
                <a:spcPts val="2100"/>
              </a:spcBef>
              <a:buSzTx/>
              <a:buNone/>
              <a:defRPr sz="2000"/>
            </a:pPr>
            <a:r>
              <a:rPr dirty="0"/>
              <a:t>Dependent FSA | </a:t>
            </a:r>
            <a:r>
              <a:rPr lang="en-US" dirty="0"/>
              <a:t>Health Equity</a:t>
            </a:r>
          </a:p>
          <a:p>
            <a:pPr marL="0" indent="0">
              <a:spcBef>
                <a:spcPts val="2100"/>
              </a:spcBef>
              <a:buSzTx/>
              <a:buNone/>
              <a:defRPr sz="2000"/>
            </a:pPr>
            <a:r>
              <a:rPr lang="en-US" dirty="0"/>
              <a:t>401 K Profit Sharing Plan</a:t>
            </a:r>
            <a:endParaRPr dirty="0"/>
          </a:p>
        </p:txBody>
      </p:sp>
      <p:grpSp>
        <p:nvGrpSpPr>
          <p:cNvPr id="130" name="Group 130"/>
          <p:cNvGrpSpPr/>
          <p:nvPr/>
        </p:nvGrpSpPr>
        <p:grpSpPr>
          <a:xfrm>
            <a:off x="-68580" y="-65368"/>
            <a:ext cx="9212581" cy="1014304"/>
            <a:chOff x="-1" y="0"/>
            <a:chExt cx="9144001" cy="1014303"/>
          </a:xfrm>
        </p:grpSpPr>
        <p:sp>
          <p:nvSpPr>
            <p:cNvPr id="128" name="Shape 128"/>
            <p:cNvSpPr/>
            <p:nvPr/>
          </p:nvSpPr>
          <p:spPr>
            <a:xfrm>
              <a:off x="-1" y="0"/>
              <a:ext cx="9144001" cy="1014303"/>
            </a:xfrm>
            <a:prstGeom prst="rect">
              <a:avLst/>
            </a:prstGeom>
            <a:gradFill flip="none" rotWithShape="1">
              <a:gsLst>
                <a:gs pos="0">
                  <a:srgbClr val="0070C0"/>
                </a:gs>
                <a:gs pos="100000">
                  <a:srgbClr val="DDDDDD"/>
                </a:gs>
              </a:gsLst>
              <a:lin ang="0" scaled="0"/>
            </a:gradFill>
            <a:ln w="12700" cap="flat">
              <a:noFill/>
              <a:miter lim="400000"/>
            </a:ln>
            <a:effectLst/>
          </p:spPr>
          <p:txBody>
            <a:bodyPr wrap="square" lIns="45719" tIns="45719" rIns="45719" bIns="45719" numCol="1" anchor="ctr">
              <a:noAutofit/>
            </a:bodyPr>
            <a:lstStyle/>
            <a:p>
              <a:pPr algn="ctr">
                <a:defRPr>
                  <a:solidFill>
                    <a:srgbClr val="FFFFFF"/>
                  </a:solidFill>
                </a:defRPr>
              </a:pPr>
              <a:endParaRPr dirty="0"/>
            </a:p>
          </p:txBody>
        </p:sp>
        <p:sp>
          <p:nvSpPr>
            <p:cNvPr id="129" name="Shape 129"/>
            <p:cNvSpPr/>
            <p:nvPr/>
          </p:nvSpPr>
          <p:spPr>
            <a:xfrm>
              <a:off x="524849" y="248100"/>
              <a:ext cx="6148826" cy="67355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noAutofit/>
            </a:bodyPr>
            <a:lstStyle>
              <a:lvl1pPr>
                <a:defRPr sz="3200">
                  <a:solidFill>
                    <a:srgbClr val="FFFFFF"/>
                  </a:solidFill>
                </a:defRPr>
              </a:lvl1pPr>
            </a:lstStyle>
            <a:p>
              <a:r>
                <a:rPr lang="en-US" dirty="0">
                  <a:solidFill>
                    <a:schemeClr val="tx1"/>
                  </a:solidFill>
                </a:rPr>
                <a:t>Agenda for Benefits Overview </a:t>
              </a:r>
              <a:endParaRPr dirty="0">
                <a:solidFill>
                  <a:schemeClr val="tx1"/>
                </a:solidFill>
              </a:endParaRPr>
            </a:p>
          </p:txBody>
        </p:sp>
      </p:grpSp>
      <p:sp>
        <p:nvSpPr>
          <p:cNvPr id="2" name="Slide Number Placeholder 1"/>
          <p:cNvSpPr>
            <a:spLocks noGrp="1"/>
          </p:cNvSpPr>
          <p:nvPr>
            <p:ph type="sldNum" sz="quarter" idx="2"/>
          </p:nvPr>
        </p:nvSpPr>
        <p:spPr>
          <a:xfrm>
            <a:off x="8858821" y="6571863"/>
            <a:ext cx="170879" cy="276999"/>
          </a:xfrm>
        </p:spPr>
        <p:txBody>
          <a:bodyPr/>
          <a:lstStyle/>
          <a:p>
            <a:fld id="{86CB4B4D-7CA3-9044-876B-883B54F8677D}" type="slidenum">
              <a:rPr lang="en-US" smtClean="0">
                <a:solidFill>
                  <a:schemeClr val="bg2">
                    <a:lumMod val="40000"/>
                    <a:lumOff val="60000"/>
                  </a:schemeClr>
                </a:solidFill>
              </a:rPr>
              <a:t>3</a:t>
            </a:fld>
            <a:endParaRPr lang="en-US" dirty="0">
              <a:solidFill>
                <a:schemeClr val="bg2">
                  <a:lumMod val="40000"/>
                  <a:lumOff val="60000"/>
                </a:schemeClr>
              </a:solidFill>
            </a:endParaRPr>
          </a:p>
        </p:txBody>
      </p:sp>
      <p:pic>
        <p:nvPicPr>
          <p:cNvPr id="9" name="Picture 8">
            <a:extLst>
              <a:ext uri="{FF2B5EF4-FFF2-40B4-BE49-F238E27FC236}">
                <a16:creationId xmlns:a16="http://schemas.microsoft.com/office/drawing/2014/main" id="{694B5AFA-ECF1-45F6-AE2F-768CC607E19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312179">
            <a:off x="4605108" y="1665439"/>
            <a:ext cx="479323" cy="254308"/>
          </a:xfrm>
          <a:prstGeom prst="rect">
            <a:avLst/>
          </a:prstGeom>
        </p:spPr>
      </p:pic>
    </p:spTree>
    <p:extLst>
      <p:ext uri="{BB962C8B-B14F-4D97-AF65-F5344CB8AC3E}">
        <p14:creationId xmlns:p14="http://schemas.microsoft.com/office/powerpoint/2010/main" val="1839936295"/>
      </p:ext>
    </p:extLst>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Shape 127"/>
          <p:cNvSpPr>
            <a:spLocks noGrp="1"/>
          </p:cNvSpPr>
          <p:nvPr>
            <p:ph type="body" sz="half" idx="1"/>
          </p:nvPr>
        </p:nvSpPr>
        <p:spPr>
          <a:xfrm>
            <a:off x="277242" y="2740958"/>
            <a:ext cx="8344244" cy="4283989"/>
          </a:xfrm>
          <a:prstGeom prst="rect">
            <a:avLst/>
          </a:prstGeom>
        </p:spPr>
        <p:txBody>
          <a:bodyPr>
            <a:noAutofit/>
          </a:bodyPr>
          <a:lstStyle/>
          <a:p>
            <a:pPr>
              <a:lnSpc>
                <a:spcPct val="120000"/>
              </a:lnSpc>
              <a:spcBef>
                <a:spcPts val="1400"/>
              </a:spcBef>
              <a:buSzTx/>
              <a:defRPr sz="2000"/>
            </a:pPr>
            <a:r>
              <a:rPr lang="en-US" sz="1400" dirty="0"/>
              <a:t>The 2021 Benefit Open Enrollment Period is November 23</a:t>
            </a:r>
            <a:r>
              <a:rPr lang="en-US" sz="1400" baseline="30000" dirty="0"/>
              <a:t>rd</a:t>
            </a:r>
            <a:r>
              <a:rPr lang="en-US" sz="1400" dirty="0"/>
              <a:t> through December 5</a:t>
            </a:r>
            <a:r>
              <a:rPr lang="en-US" sz="1400" baseline="30000" dirty="0"/>
              <a:t>th</a:t>
            </a:r>
            <a:endParaRPr lang="en-US" sz="1400" dirty="0"/>
          </a:p>
          <a:p>
            <a:pPr>
              <a:lnSpc>
                <a:spcPct val="120000"/>
              </a:lnSpc>
              <a:spcBef>
                <a:spcPts val="1400"/>
              </a:spcBef>
              <a:buSzTx/>
              <a:defRPr sz="2000"/>
            </a:pPr>
            <a:r>
              <a:rPr lang="en-US" sz="1400" dirty="0"/>
              <a:t>All benefit elections and changes will take effect 1/1/2021 </a:t>
            </a:r>
          </a:p>
          <a:p>
            <a:pPr>
              <a:lnSpc>
                <a:spcPct val="120000"/>
              </a:lnSpc>
              <a:spcBef>
                <a:spcPts val="1400"/>
              </a:spcBef>
              <a:buSzTx/>
              <a:defRPr sz="2000"/>
            </a:pPr>
            <a:r>
              <a:rPr lang="en-US" sz="1400" dirty="0"/>
              <a:t>Medical plan: Remain with United Healthcare and continue with choice of 3 plan options:</a:t>
            </a:r>
          </a:p>
          <a:p>
            <a:pPr lvl="1">
              <a:lnSpc>
                <a:spcPct val="120000"/>
              </a:lnSpc>
              <a:spcBef>
                <a:spcPts val="1400"/>
              </a:spcBef>
              <a:buSzTx/>
              <a:buFont typeface="Wingdings" panose="05000000000000000000" pitchFamily="2" charset="2"/>
              <a:buChar char="Ø"/>
              <a:defRPr sz="2000"/>
            </a:pPr>
            <a:r>
              <a:rPr lang="en-US" sz="1400" b="1" dirty="0"/>
              <a:t>Core Plan:</a:t>
            </a:r>
            <a:r>
              <a:rPr lang="en-US" sz="1400" dirty="0"/>
              <a:t> New HDHP with HSA Saving Account</a:t>
            </a:r>
          </a:p>
          <a:p>
            <a:pPr lvl="2">
              <a:lnSpc>
                <a:spcPct val="120000"/>
              </a:lnSpc>
              <a:spcBef>
                <a:spcPts val="1400"/>
              </a:spcBef>
              <a:buSzTx/>
              <a:buFont typeface="Courier New" panose="02070309020205020404" pitchFamily="49" charset="0"/>
              <a:buChar char="o"/>
              <a:defRPr sz="2000"/>
            </a:pPr>
            <a:r>
              <a:rPr lang="en-US" sz="1400" dirty="0"/>
              <a:t>Cross Country will contribute $500 for Employee only and $1,000 for Employee +1 or more towards HSA funding </a:t>
            </a:r>
          </a:p>
          <a:p>
            <a:pPr lvl="1">
              <a:lnSpc>
                <a:spcPct val="120000"/>
              </a:lnSpc>
              <a:spcBef>
                <a:spcPts val="1400"/>
              </a:spcBef>
              <a:buSzTx/>
              <a:buFont typeface="Wingdings" panose="05000000000000000000" pitchFamily="2" charset="2"/>
              <a:buChar char="Ø"/>
              <a:defRPr sz="2000"/>
            </a:pPr>
            <a:r>
              <a:rPr lang="en-US" sz="1400" b="1" dirty="0"/>
              <a:t>Middle Plan:</a:t>
            </a:r>
            <a:r>
              <a:rPr lang="en-US" sz="1400" dirty="0"/>
              <a:t> Current Core plan will become Middle plan </a:t>
            </a:r>
          </a:p>
          <a:p>
            <a:pPr lvl="1">
              <a:lnSpc>
                <a:spcPct val="120000"/>
              </a:lnSpc>
              <a:spcBef>
                <a:spcPts val="1400"/>
              </a:spcBef>
              <a:buSzTx/>
              <a:buFont typeface="Wingdings" panose="05000000000000000000" pitchFamily="2" charset="2"/>
              <a:buChar char="Ø"/>
              <a:defRPr sz="2000"/>
            </a:pPr>
            <a:r>
              <a:rPr lang="en-US" sz="1400" b="1" dirty="0"/>
              <a:t>High Plan: </a:t>
            </a:r>
            <a:r>
              <a:rPr lang="en-US" sz="1400" dirty="0"/>
              <a:t>Current Middle plan will become High plan</a:t>
            </a:r>
          </a:p>
          <a:p>
            <a:pPr>
              <a:lnSpc>
                <a:spcPct val="120000"/>
              </a:lnSpc>
              <a:spcBef>
                <a:spcPts val="1400"/>
              </a:spcBef>
              <a:buSzTx/>
              <a:defRPr sz="2000"/>
            </a:pPr>
            <a:r>
              <a:rPr lang="en-US" sz="1400" dirty="0"/>
              <a:t>The Benefit Design for </a:t>
            </a:r>
            <a:r>
              <a:rPr lang="en-US" sz="1400" b="1" dirty="0"/>
              <a:t>ALL </a:t>
            </a:r>
            <a:r>
              <a:rPr lang="en-US" sz="1400" dirty="0"/>
              <a:t>other benefits will remain the same</a:t>
            </a:r>
          </a:p>
          <a:p>
            <a:pPr>
              <a:lnSpc>
                <a:spcPct val="120000"/>
              </a:lnSpc>
              <a:spcBef>
                <a:spcPts val="1400"/>
              </a:spcBef>
              <a:buSzTx/>
              <a:defRPr sz="2000"/>
            </a:pPr>
            <a:r>
              <a:rPr lang="en-US" sz="1400" dirty="0"/>
              <a:t>FSA plan will have a blackout period for one month: 12/1/2020 – 12/31/2020</a:t>
            </a:r>
          </a:p>
        </p:txBody>
      </p:sp>
      <p:grpSp>
        <p:nvGrpSpPr>
          <p:cNvPr id="130" name="Group 130"/>
          <p:cNvGrpSpPr/>
          <p:nvPr/>
        </p:nvGrpSpPr>
        <p:grpSpPr>
          <a:xfrm>
            <a:off x="0" y="-65368"/>
            <a:ext cx="9144001" cy="1014304"/>
            <a:chOff x="-1" y="0"/>
            <a:chExt cx="9144001" cy="1014303"/>
          </a:xfrm>
        </p:grpSpPr>
        <p:sp>
          <p:nvSpPr>
            <p:cNvPr id="128" name="Shape 128"/>
            <p:cNvSpPr/>
            <p:nvPr/>
          </p:nvSpPr>
          <p:spPr>
            <a:xfrm>
              <a:off x="-1" y="0"/>
              <a:ext cx="9144001" cy="1014303"/>
            </a:xfrm>
            <a:prstGeom prst="rect">
              <a:avLst/>
            </a:prstGeom>
            <a:gradFill flip="none" rotWithShape="1">
              <a:gsLst>
                <a:gs pos="0">
                  <a:srgbClr val="0070C0"/>
                </a:gs>
                <a:gs pos="100000">
                  <a:srgbClr val="DDDDDD"/>
                </a:gs>
              </a:gsLst>
              <a:lin ang="0" scaled="0"/>
            </a:gradFill>
            <a:ln w="12700" cap="flat">
              <a:noFill/>
              <a:miter lim="400000"/>
            </a:ln>
            <a:effectLst/>
          </p:spPr>
          <p:txBody>
            <a:bodyPr wrap="square" lIns="45719" tIns="45719" rIns="45719" bIns="45719" numCol="1" anchor="ctr">
              <a:noAutofit/>
            </a:bodyPr>
            <a:lstStyle/>
            <a:p>
              <a:pPr algn="ctr">
                <a:defRPr>
                  <a:solidFill>
                    <a:srgbClr val="FFFFFF"/>
                  </a:solidFill>
                </a:defRPr>
              </a:pPr>
              <a:endParaRPr dirty="0"/>
            </a:p>
          </p:txBody>
        </p:sp>
        <p:sp>
          <p:nvSpPr>
            <p:cNvPr id="129" name="Shape 129"/>
            <p:cNvSpPr/>
            <p:nvPr/>
          </p:nvSpPr>
          <p:spPr>
            <a:xfrm>
              <a:off x="524849" y="248100"/>
              <a:ext cx="6148826" cy="67355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noAutofit/>
            </a:bodyPr>
            <a:lstStyle>
              <a:lvl1pPr>
                <a:defRPr sz="3200">
                  <a:solidFill>
                    <a:srgbClr val="FFFFFF"/>
                  </a:solidFill>
                </a:defRPr>
              </a:lvl1pPr>
            </a:lstStyle>
            <a:p>
              <a:r>
                <a:rPr lang="en-US" dirty="0">
                  <a:solidFill>
                    <a:schemeClr val="tx1"/>
                  </a:solidFill>
                </a:rPr>
                <a:t>Highlights for 2021</a:t>
              </a:r>
              <a:endParaRPr dirty="0">
                <a:solidFill>
                  <a:schemeClr val="tx1"/>
                </a:solidFill>
              </a:endParaRPr>
            </a:p>
          </p:txBody>
        </p:sp>
      </p:grpSp>
      <p:pic>
        <p:nvPicPr>
          <p:cNvPr id="8" name="Finance Square pic-2.png">
            <a:extLst>
              <a:ext uri="{FF2B5EF4-FFF2-40B4-BE49-F238E27FC236}">
                <a16:creationId xmlns:a16="http://schemas.microsoft.com/office/drawing/2014/main" id="{3E31EA21-9DA4-4D8B-9B6C-7B6EF561112E}"/>
              </a:ext>
            </a:extLst>
          </p:cNvPr>
          <p:cNvPicPr>
            <a:picLocks noChangeAspect="1"/>
          </p:cNvPicPr>
          <p:nvPr/>
        </p:nvPicPr>
        <p:blipFill>
          <a:blip r:embed="rId3"/>
          <a:stretch>
            <a:fillRect/>
          </a:stretch>
        </p:blipFill>
        <p:spPr>
          <a:xfrm>
            <a:off x="0" y="948962"/>
            <a:ext cx="9144000" cy="2099919"/>
          </a:xfrm>
          <a:prstGeom prst="rect">
            <a:avLst/>
          </a:prstGeom>
          <a:ln w="12700">
            <a:miter lim="400000"/>
          </a:ln>
        </p:spPr>
      </p:pic>
      <p:pic>
        <p:nvPicPr>
          <p:cNvPr id="9" name="Picture 8">
            <a:extLst>
              <a:ext uri="{FF2B5EF4-FFF2-40B4-BE49-F238E27FC236}">
                <a16:creationId xmlns:a16="http://schemas.microsoft.com/office/drawing/2014/main" id="{1F732B05-01D9-44BB-BF31-14547CA360C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312179">
            <a:off x="4581794" y="4015350"/>
            <a:ext cx="479323" cy="254308"/>
          </a:xfrm>
          <a:prstGeom prst="rect">
            <a:avLst/>
          </a:prstGeom>
        </p:spPr>
      </p:pic>
      <p:sp>
        <p:nvSpPr>
          <p:cNvPr id="2" name="TextBox 1">
            <a:extLst>
              <a:ext uri="{FF2B5EF4-FFF2-40B4-BE49-F238E27FC236}">
                <a16:creationId xmlns:a16="http://schemas.microsoft.com/office/drawing/2014/main" id="{B299CDBA-1AC4-46F0-AFCC-A25F665DFC88}"/>
              </a:ext>
            </a:extLst>
          </p:cNvPr>
          <p:cNvSpPr txBox="1"/>
          <p:nvPr/>
        </p:nvSpPr>
        <p:spPr>
          <a:xfrm>
            <a:off x="8866758" y="6581003"/>
            <a:ext cx="209351"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4</a:t>
            </a:r>
          </a:p>
        </p:txBody>
      </p:sp>
    </p:spTree>
    <p:extLst>
      <p:ext uri="{BB962C8B-B14F-4D97-AF65-F5344CB8AC3E}">
        <p14:creationId xmlns:p14="http://schemas.microsoft.com/office/powerpoint/2010/main" val="2692641158"/>
      </p:ext>
    </p:extLst>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 name="Shape 263"/>
          <p:cNvSpPr/>
          <p:nvPr/>
        </p:nvSpPr>
        <p:spPr>
          <a:xfrm>
            <a:off x="457200" y="96640"/>
            <a:ext cx="6307186" cy="5867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3200">
                <a:solidFill>
                  <a:srgbClr val="FFFFFF"/>
                </a:solidFill>
              </a:defRPr>
            </a:lvl1pPr>
          </a:lstStyle>
          <a:p>
            <a:r>
              <a:rPr lang="en-US" dirty="0"/>
              <a:t>Eligibility </a:t>
            </a:r>
            <a:endParaRPr dirty="0"/>
          </a:p>
        </p:txBody>
      </p:sp>
      <p:sp>
        <p:nvSpPr>
          <p:cNvPr id="264" name="Shape 264"/>
          <p:cNvSpPr/>
          <p:nvPr/>
        </p:nvSpPr>
        <p:spPr>
          <a:xfrm>
            <a:off x="457200" y="2887978"/>
            <a:ext cx="2344951" cy="523220"/>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lgn="ctr">
              <a:defRPr sz="2100">
                <a:solidFill>
                  <a:srgbClr val="FFFFFF"/>
                </a:solidFill>
              </a:defRPr>
            </a:lvl1pPr>
          </a:lstStyle>
          <a:p>
            <a:r>
              <a:rPr sz="1400" dirty="0"/>
              <a:t>Enroll or waive benefits at </a:t>
            </a:r>
            <a:r>
              <a:rPr lang="en-US" sz="1400" dirty="0"/>
              <a:t>ADP Self Service</a:t>
            </a:r>
            <a:endParaRPr sz="1400" dirty="0"/>
          </a:p>
        </p:txBody>
      </p:sp>
      <p:sp>
        <p:nvSpPr>
          <p:cNvPr id="265" name="Shape 265"/>
          <p:cNvSpPr/>
          <p:nvPr/>
        </p:nvSpPr>
        <p:spPr>
          <a:xfrm>
            <a:off x="6281660" y="2995700"/>
            <a:ext cx="2056817" cy="307777"/>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lgn="ctr">
              <a:defRPr sz="2100">
                <a:solidFill>
                  <a:srgbClr val="FFFFFF"/>
                </a:solidFill>
              </a:defRPr>
            </a:lvl1pPr>
          </a:lstStyle>
          <a:p>
            <a:r>
              <a:rPr lang="en-US" sz="1400" dirty="0"/>
              <a:t>Print your confirmation</a:t>
            </a:r>
            <a:endParaRPr sz="1400" dirty="0"/>
          </a:p>
        </p:txBody>
      </p:sp>
      <p:sp>
        <p:nvSpPr>
          <p:cNvPr id="266" name="Shape 266"/>
          <p:cNvSpPr/>
          <p:nvPr/>
        </p:nvSpPr>
        <p:spPr>
          <a:xfrm>
            <a:off x="3675821" y="2824473"/>
            <a:ext cx="2056817" cy="523220"/>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lgn="ctr">
              <a:defRPr sz="2100">
                <a:solidFill>
                  <a:srgbClr val="FFFFFF"/>
                </a:solidFill>
              </a:defRPr>
            </a:lvl1pPr>
          </a:lstStyle>
          <a:p>
            <a:r>
              <a:rPr sz="1400" dirty="0"/>
              <a:t>Confirm Beneficiaries at </a:t>
            </a:r>
            <a:r>
              <a:rPr lang="en-US" sz="1400" dirty="0"/>
              <a:t>ADP Self Service</a:t>
            </a:r>
            <a:endParaRPr sz="1400" dirty="0"/>
          </a:p>
        </p:txBody>
      </p:sp>
      <p:sp>
        <p:nvSpPr>
          <p:cNvPr id="267" name="Shape 267"/>
          <p:cNvSpPr/>
          <p:nvPr/>
        </p:nvSpPr>
        <p:spPr>
          <a:xfrm>
            <a:off x="457201" y="1211799"/>
            <a:ext cx="4627983" cy="4339650"/>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2900" b="1"/>
            </a:lvl1pPr>
          </a:lstStyle>
          <a:p>
            <a:pPr>
              <a:buClr>
                <a:srgbClr val="1E5094"/>
              </a:buClr>
            </a:pPr>
            <a:r>
              <a:rPr lang="en-US" sz="1800" dirty="0"/>
              <a:t>Who is eligible for benefits?</a:t>
            </a:r>
          </a:p>
          <a:p>
            <a:pPr lvl="1">
              <a:buClr>
                <a:srgbClr val="1E5094"/>
              </a:buClr>
            </a:pPr>
            <a:endParaRPr lang="en-US" sz="800" b="0" dirty="0"/>
          </a:p>
          <a:p>
            <a:pPr marL="457200" indent="-457200">
              <a:buFont typeface="Wingdings" panose="05000000000000000000" pitchFamily="2" charset="2"/>
              <a:buChar char="§"/>
            </a:pPr>
            <a:r>
              <a:rPr lang="en-US" sz="1600" b="0" dirty="0"/>
              <a:t>Full time employees working 30 or more hours per week</a:t>
            </a:r>
          </a:p>
          <a:p>
            <a:pPr marL="457200" indent="-457200">
              <a:buFont typeface="Wingdings" panose="05000000000000000000" pitchFamily="2" charset="2"/>
              <a:buChar char="§"/>
            </a:pPr>
            <a:r>
              <a:rPr lang="en-US" sz="1600" b="0" dirty="0"/>
              <a:t>Coverage effective on date of hire</a:t>
            </a:r>
          </a:p>
          <a:p>
            <a:pPr>
              <a:buClr>
                <a:srgbClr val="1E5094"/>
              </a:buClr>
            </a:pPr>
            <a:endParaRPr lang="en-US" sz="1800" b="0" dirty="0"/>
          </a:p>
          <a:p>
            <a:pPr>
              <a:buClr>
                <a:srgbClr val="1E5094"/>
              </a:buClr>
            </a:pPr>
            <a:r>
              <a:rPr lang="en-US" sz="1800" dirty="0"/>
              <a:t>Eligible dependents include:</a:t>
            </a:r>
          </a:p>
          <a:p>
            <a:pPr>
              <a:buClr>
                <a:srgbClr val="1E5094"/>
              </a:buClr>
            </a:pPr>
            <a:endParaRPr lang="en-US" sz="800" b="0" dirty="0"/>
          </a:p>
          <a:p>
            <a:pPr marL="457200" lvl="8" indent="-457200">
              <a:buFont typeface="Wingdings" panose="05000000000000000000" pitchFamily="2" charset="2"/>
              <a:buChar char="§"/>
            </a:pPr>
            <a:r>
              <a:rPr lang="en-US" sz="1600" dirty="0"/>
              <a:t>Legally married spouses</a:t>
            </a:r>
          </a:p>
          <a:p>
            <a:pPr marL="457200" lvl="8" indent="-457200">
              <a:buFont typeface="Wingdings" panose="05000000000000000000" pitchFamily="2" charset="2"/>
              <a:buChar char="§"/>
            </a:pPr>
            <a:r>
              <a:rPr lang="en-US" sz="1600" dirty="0"/>
              <a:t>Domestic Partners (same and opposite sex) </a:t>
            </a:r>
          </a:p>
          <a:p>
            <a:pPr marL="457200" lvl="8" indent="-457200">
              <a:buFont typeface="Wingdings" panose="05000000000000000000" pitchFamily="2" charset="2"/>
              <a:buChar char="§"/>
            </a:pPr>
            <a:r>
              <a:rPr lang="en-US" sz="1600" dirty="0"/>
              <a:t>Birth children</a:t>
            </a:r>
          </a:p>
          <a:p>
            <a:pPr marL="457200" lvl="8" indent="-457200">
              <a:buFont typeface="Wingdings" panose="05000000000000000000" pitchFamily="2" charset="2"/>
              <a:buChar char="§"/>
            </a:pPr>
            <a:r>
              <a:rPr lang="en-US" sz="1600" dirty="0"/>
              <a:t>Legally adopted children</a:t>
            </a:r>
          </a:p>
          <a:p>
            <a:pPr lvl="8" indent="0">
              <a:buClr>
                <a:srgbClr val="1E5094"/>
              </a:buClr>
            </a:pPr>
            <a:endParaRPr lang="en-US" b="0" dirty="0"/>
          </a:p>
          <a:p>
            <a:pPr lvl="8" indent="0">
              <a:buClr>
                <a:srgbClr val="1E5094"/>
              </a:buClr>
            </a:pPr>
            <a:r>
              <a:rPr lang="en-US" b="1" dirty="0"/>
              <a:t>Child eligibility includes:</a:t>
            </a:r>
          </a:p>
          <a:p>
            <a:pPr lvl="8" indent="0">
              <a:buClr>
                <a:srgbClr val="1E5094"/>
              </a:buClr>
            </a:pPr>
            <a:endParaRPr lang="en-US" sz="800" b="0" dirty="0"/>
          </a:p>
          <a:p>
            <a:pPr marL="457200" lvl="1" indent="-457200">
              <a:buClr>
                <a:schemeClr val="tx1"/>
              </a:buClr>
              <a:buFont typeface="Wingdings" panose="05000000000000000000" pitchFamily="2" charset="2"/>
              <a:buChar char="§"/>
            </a:pPr>
            <a:r>
              <a:rPr lang="en-US" sz="1600" dirty="0"/>
              <a:t>Medical, Dental and Vision  – children up to age 26, coverage ends on the last day of birthday month</a:t>
            </a:r>
          </a:p>
        </p:txBody>
      </p:sp>
      <p:sp>
        <p:nvSpPr>
          <p:cNvPr id="10" name="Shape 146">
            <a:extLst>
              <a:ext uri="{FF2B5EF4-FFF2-40B4-BE49-F238E27FC236}">
                <a16:creationId xmlns:a16="http://schemas.microsoft.com/office/drawing/2014/main" id="{E507791C-4FA6-4E30-B0A6-089E8E51CE46}"/>
              </a:ext>
            </a:extLst>
          </p:cNvPr>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2" name="Shape 129">
            <a:extLst>
              <a:ext uri="{FF2B5EF4-FFF2-40B4-BE49-F238E27FC236}">
                <a16:creationId xmlns:a16="http://schemas.microsoft.com/office/drawing/2014/main" id="{6774C3B5-62E4-4007-A810-74FD48ADE687}"/>
              </a:ext>
            </a:extLst>
          </p:cNvPr>
          <p:cNvSpPr/>
          <p:nvPr/>
        </p:nvSpPr>
        <p:spPr>
          <a:xfrm>
            <a:off x="460206" y="148442"/>
            <a:ext cx="6194942" cy="67355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noAutofit/>
          </a:bodyPr>
          <a:lstStyle>
            <a:lvl1pPr>
              <a:defRPr sz="3200">
                <a:solidFill>
                  <a:srgbClr val="FFFFFF"/>
                </a:solidFill>
              </a:defRPr>
            </a:lvl1pPr>
          </a:lstStyle>
          <a:p>
            <a:r>
              <a:rPr lang="en-US" dirty="0">
                <a:solidFill>
                  <a:schemeClr val="tx1"/>
                </a:solidFill>
              </a:rPr>
              <a:t>Eligibility</a:t>
            </a:r>
            <a:endParaRPr dirty="0">
              <a:solidFill>
                <a:schemeClr val="tx1"/>
              </a:solidFill>
            </a:endParaRPr>
          </a:p>
        </p:txBody>
      </p:sp>
      <p:pic>
        <p:nvPicPr>
          <p:cNvPr id="11" name="Picture Placeholder 7">
            <a:extLst>
              <a:ext uri="{FF2B5EF4-FFF2-40B4-BE49-F238E27FC236}">
                <a16:creationId xmlns:a16="http://schemas.microsoft.com/office/drawing/2014/main" id="{F03CC15F-2AD7-440D-905E-CEAB9EFC0E80}"/>
              </a:ext>
            </a:extLst>
          </p:cNvPr>
          <p:cNvPicPr>
            <a:picLocks noChangeAspect="1"/>
          </p:cNvPicPr>
          <p:nvPr/>
        </p:nvPicPr>
        <p:blipFill>
          <a:blip r:embed="rId3">
            <a:extLst>
              <a:ext uri="{28A0092B-C50C-407E-A947-70E740481C1C}">
                <a14:useLocalDpi xmlns:a14="http://schemas.microsoft.com/office/drawing/2010/main" val="0"/>
              </a:ext>
            </a:extLst>
          </a:blip>
          <a:srcRect l="32213" r="32213"/>
          <a:stretch>
            <a:fillRect/>
          </a:stretch>
        </p:blipFill>
        <p:spPr bwMode="auto">
          <a:xfrm>
            <a:off x="6195626" y="898121"/>
            <a:ext cx="2942595" cy="551736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BA63D483-2B1E-4F22-BDAF-116DB7B5B9C1}"/>
              </a:ext>
            </a:extLst>
          </p:cNvPr>
          <p:cNvSpPr txBox="1"/>
          <p:nvPr/>
        </p:nvSpPr>
        <p:spPr>
          <a:xfrm>
            <a:off x="8878529" y="6581003"/>
            <a:ext cx="170879"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5</a:t>
            </a:r>
          </a:p>
        </p:txBody>
      </p:sp>
    </p:spTree>
    <p:extLst>
      <p:ext uri="{BB962C8B-B14F-4D97-AF65-F5344CB8AC3E}">
        <p14:creationId xmlns:p14="http://schemas.microsoft.com/office/powerpoint/2010/main" val="2985708267"/>
      </p:ext>
    </p:extLst>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 name="Shape 146"/>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47" name="Shape 147"/>
          <p:cNvSpPr/>
          <p:nvPr/>
        </p:nvSpPr>
        <p:spPr>
          <a:xfrm>
            <a:off x="457200" y="165220"/>
            <a:ext cx="5356289" cy="5867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3200">
                <a:solidFill>
                  <a:srgbClr val="FFFFFF"/>
                </a:solidFill>
              </a:defRPr>
            </a:lvl1pPr>
          </a:lstStyle>
          <a:p>
            <a:r>
              <a:rPr dirty="0">
                <a:solidFill>
                  <a:schemeClr val="tx1"/>
                </a:solidFill>
              </a:rPr>
              <a:t>Terms and Definitions</a:t>
            </a:r>
          </a:p>
        </p:txBody>
      </p:sp>
      <p:sp>
        <p:nvSpPr>
          <p:cNvPr id="148" name="Shape 148"/>
          <p:cNvSpPr/>
          <p:nvPr/>
        </p:nvSpPr>
        <p:spPr>
          <a:xfrm>
            <a:off x="171449" y="1028700"/>
            <a:ext cx="4558565" cy="954107"/>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p>
            <a:pPr>
              <a:defRPr sz="1400" b="1"/>
            </a:pPr>
            <a:r>
              <a:rPr sz="1400" dirty="0"/>
              <a:t>Coinsurance</a:t>
            </a:r>
            <a:br>
              <a:rPr sz="1400" dirty="0"/>
            </a:br>
            <a:r>
              <a:rPr sz="1400" b="0" dirty="0"/>
              <a:t>The percentage of covered expenses paid by the member when costs are being shared by both the plan and the individual member.</a:t>
            </a:r>
          </a:p>
        </p:txBody>
      </p:sp>
      <p:sp>
        <p:nvSpPr>
          <p:cNvPr id="149" name="Shape 149"/>
          <p:cNvSpPr/>
          <p:nvPr/>
        </p:nvSpPr>
        <p:spPr>
          <a:xfrm>
            <a:off x="137985" y="2063051"/>
            <a:ext cx="4315742" cy="9550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a:defRPr sz="1400" b="1"/>
            </a:pPr>
            <a:r>
              <a:rPr sz="1400" dirty="0"/>
              <a:t>Copay</a:t>
            </a:r>
            <a:br>
              <a:rPr sz="1400" dirty="0"/>
            </a:br>
            <a:r>
              <a:rPr sz="1400" b="0" dirty="0"/>
              <a:t>Predetermined fees for medical services covered by a benefit plan, which are paid by the member at the time of service.</a:t>
            </a:r>
          </a:p>
        </p:txBody>
      </p:sp>
      <p:sp>
        <p:nvSpPr>
          <p:cNvPr id="150" name="Shape 150"/>
          <p:cNvSpPr/>
          <p:nvPr/>
        </p:nvSpPr>
        <p:spPr>
          <a:xfrm>
            <a:off x="137985" y="3129625"/>
            <a:ext cx="4315742" cy="9550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a:defRPr sz="1400" b="1"/>
            </a:pPr>
            <a:r>
              <a:rPr sz="1400" dirty="0"/>
              <a:t>Deductible</a:t>
            </a:r>
            <a:br>
              <a:rPr sz="1400" dirty="0"/>
            </a:br>
            <a:r>
              <a:rPr sz="1400" b="0" dirty="0"/>
              <a:t>An amount specified in plan design that must be paid by member for covered expenses in a benefit period before the plan will pay benefits.</a:t>
            </a:r>
          </a:p>
        </p:txBody>
      </p:sp>
      <p:sp>
        <p:nvSpPr>
          <p:cNvPr id="151" name="Shape 151"/>
          <p:cNvSpPr/>
          <p:nvPr/>
        </p:nvSpPr>
        <p:spPr>
          <a:xfrm>
            <a:off x="4893150" y="1041242"/>
            <a:ext cx="4306511" cy="7391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a:defRPr sz="1400" b="1"/>
            </a:pPr>
            <a:r>
              <a:rPr sz="1400" dirty="0"/>
              <a:t>In-Network</a:t>
            </a:r>
            <a:br>
              <a:rPr sz="1400" dirty="0"/>
            </a:br>
            <a:r>
              <a:rPr sz="1400" b="0" dirty="0"/>
              <a:t>Services rendered by providers who are part of a network and with whom </a:t>
            </a:r>
            <a:r>
              <a:rPr lang="en-US" sz="1400" b="0" dirty="0"/>
              <a:t>BCBS MA</a:t>
            </a:r>
            <a:r>
              <a:rPr sz="1400" b="0" dirty="0"/>
              <a:t> has a contractual relationship.</a:t>
            </a:r>
          </a:p>
        </p:txBody>
      </p:sp>
      <p:sp>
        <p:nvSpPr>
          <p:cNvPr id="152" name="Shape 152"/>
          <p:cNvSpPr/>
          <p:nvPr/>
        </p:nvSpPr>
        <p:spPr>
          <a:xfrm>
            <a:off x="4893152" y="1937585"/>
            <a:ext cx="3923517" cy="954107"/>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a:defRPr sz="1400" b="1"/>
            </a:pPr>
            <a:r>
              <a:rPr sz="1400" dirty="0"/>
              <a:t>Out-of-Network</a:t>
            </a:r>
            <a:br>
              <a:rPr sz="1400" dirty="0"/>
            </a:br>
            <a:r>
              <a:rPr sz="1400" b="0" dirty="0"/>
              <a:t>Services rendered by providers who are not part of the </a:t>
            </a:r>
            <a:r>
              <a:rPr lang="en-US" sz="1400" b="0" dirty="0"/>
              <a:t>BCBS MA</a:t>
            </a:r>
            <a:r>
              <a:rPr sz="1400" b="0" dirty="0"/>
              <a:t> network based on your benefit plan design.</a:t>
            </a:r>
          </a:p>
        </p:txBody>
      </p:sp>
      <p:sp>
        <p:nvSpPr>
          <p:cNvPr id="153" name="Shape 153"/>
          <p:cNvSpPr/>
          <p:nvPr/>
        </p:nvSpPr>
        <p:spPr>
          <a:xfrm>
            <a:off x="126555" y="4181470"/>
            <a:ext cx="4315742" cy="1200329"/>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r>
              <a:rPr lang="en-US" sz="1400" b="1" dirty="0"/>
              <a:t>Non-Embedded Deductible: </a:t>
            </a:r>
            <a:r>
              <a:rPr lang="en-US" sz="1400" dirty="0"/>
              <a:t>The entire amount </a:t>
            </a:r>
          </a:p>
          <a:p>
            <a:r>
              <a:rPr lang="en-US" sz="1400" dirty="0"/>
              <a:t>of the family deductible must be met before the plan pays.  It can be met by one family member or a combination of members. </a:t>
            </a:r>
          </a:p>
          <a:p>
            <a:pPr>
              <a:defRPr sz="1400" b="1"/>
            </a:pPr>
            <a:endParaRPr sz="1400" b="0" dirty="0"/>
          </a:p>
        </p:txBody>
      </p:sp>
      <p:sp>
        <p:nvSpPr>
          <p:cNvPr id="154" name="Shape 154"/>
          <p:cNvSpPr/>
          <p:nvPr/>
        </p:nvSpPr>
        <p:spPr>
          <a:xfrm>
            <a:off x="4893151" y="3013489"/>
            <a:ext cx="3923517" cy="13868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a:defRPr sz="1400" b="1"/>
            </a:pPr>
            <a:r>
              <a:rPr sz="1400" dirty="0"/>
              <a:t>Out-of-Pocket Maximum</a:t>
            </a:r>
            <a:br>
              <a:rPr sz="1400" dirty="0"/>
            </a:br>
            <a:r>
              <a:rPr sz="1400" b="0" dirty="0"/>
              <a:t>An out-of-pocket maximum is the most a participant will pay during a policy period for health care services. Once the participant reach</a:t>
            </a:r>
            <a:r>
              <a:rPr lang="en-US" sz="1400" b="0" dirty="0"/>
              <a:t>es</a:t>
            </a:r>
            <a:r>
              <a:rPr sz="1400" b="0" dirty="0"/>
              <a:t> out-of-pocket maximum, the plan begins to pay 100% of the allowed amount for covered services.</a:t>
            </a:r>
          </a:p>
        </p:txBody>
      </p:sp>
      <p:sp>
        <p:nvSpPr>
          <p:cNvPr id="13" name="Shape 154">
            <a:extLst>
              <a:ext uri="{FF2B5EF4-FFF2-40B4-BE49-F238E27FC236}">
                <a16:creationId xmlns:a16="http://schemas.microsoft.com/office/drawing/2014/main" id="{9DDC83FB-FFAA-4993-A3D3-453EE66C3885}"/>
              </a:ext>
            </a:extLst>
          </p:cNvPr>
          <p:cNvSpPr/>
          <p:nvPr/>
        </p:nvSpPr>
        <p:spPr>
          <a:xfrm>
            <a:off x="4893150" y="4498333"/>
            <a:ext cx="3923517" cy="954107"/>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a:defRPr sz="1400" b="1"/>
            </a:pPr>
            <a:r>
              <a:rPr lang="en-US" sz="1400" dirty="0"/>
              <a:t>High Deductible Health Plan (HDHP)</a:t>
            </a:r>
            <a:br>
              <a:rPr sz="1400" dirty="0"/>
            </a:br>
            <a:r>
              <a:rPr lang="en-US" sz="1400" b="0" dirty="0"/>
              <a:t>A plan in which all expenses go towards deductible and coinsurance until the max out of pocket is reached.</a:t>
            </a:r>
            <a:endParaRPr sz="1400" b="0" dirty="0"/>
          </a:p>
        </p:txBody>
      </p:sp>
      <p:sp>
        <p:nvSpPr>
          <p:cNvPr id="14" name="Shape 154">
            <a:extLst>
              <a:ext uri="{FF2B5EF4-FFF2-40B4-BE49-F238E27FC236}">
                <a16:creationId xmlns:a16="http://schemas.microsoft.com/office/drawing/2014/main" id="{EC484C53-781D-4D44-AA8D-B1C8CC1E954A}"/>
              </a:ext>
            </a:extLst>
          </p:cNvPr>
          <p:cNvSpPr/>
          <p:nvPr/>
        </p:nvSpPr>
        <p:spPr>
          <a:xfrm>
            <a:off x="4893150" y="5556262"/>
            <a:ext cx="3923517" cy="116955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a:defRPr sz="1400" b="1"/>
            </a:pPr>
            <a:r>
              <a:rPr lang="en-US" sz="1400" dirty="0"/>
              <a:t>Health Savings Account (HSA)</a:t>
            </a:r>
            <a:br>
              <a:rPr sz="1400" dirty="0"/>
            </a:br>
            <a:r>
              <a:rPr lang="en-US" sz="1400" b="0" dirty="0"/>
              <a:t>A savings account used in conjunction with a High Deductible Health Plan that allows members to use pre-tax dollars towards qualified healthcare expenses. </a:t>
            </a:r>
            <a:endParaRPr sz="1400" b="0" dirty="0"/>
          </a:p>
        </p:txBody>
      </p:sp>
      <p:sp>
        <p:nvSpPr>
          <p:cNvPr id="15" name="Shape 153">
            <a:extLst>
              <a:ext uri="{FF2B5EF4-FFF2-40B4-BE49-F238E27FC236}">
                <a16:creationId xmlns:a16="http://schemas.microsoft.com/office/drawing/2014/main" id="{BD2798E4-17CC-4A0B-94CF-B5AE6460B6BD}"/>
              </a:ext>
            </a:extLst>
          </p:cNvPr>
          <p:cNvSpPr/>
          <p:nvPr/>
        </p:nvSpPr>
        <p:spPr>
          <a:xfrm>
            <a:off x="119323" y="5268623"/>
            <a:ext cx="4315742" cy="954107"/>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a:defRPr sz="1400" b="1"/>
            </a:pPr>
            <a:r>
              <a:rPr lang="en-US" dirty="0"/>
              <a:t>Embedded Deductible</a:t>
            </a:r>
          </a:p>
          <a:p>
            <a:r>
              <a:rPr lang="en-US" sz="1400" dirty="0"/>
              <a:t>No single individual will have to pay a deductible higher than the individual deductible amount. The deductible satisfied will accumulate towards family deductible.</a:t>
            </a:r>
          </a:p>
        </p:txBody>
      </p:sp>
      <p:sp>
        <p:nvSpPr>
          <p:cNvPr id="2" name="TextBox 1">
            <a:extLst>
              <a:ext uri="{FF2B5EF4-FFF2-40B4-BE49-F238E27FC236}">
                <a16:creationId xmlns:a16="http://schemas.microsoft.com/office/drawing/2014/main" id="{FE08CF02-807B-438E-A081-E0A27FEBD632}"/>
              </a:ext>
            </a:extLst>
          </p:cNvPr>
          <p:cNvSpPr txBox="1"/>
          <p:nvPr/>
        </p:nvSpPr>
        <p:spPr>
          <a:xfrm>
            <a:off x="8816667" y="6566255"/>
            <a:ext cx="170879"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6</a:t>
            </a:r>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 name="image4.jpeg" descr="ThinkstockPhotos-80716283web.jpg"/>
          <p:cNvPicPr>
            <a:picLocks noChangeAspect="1"/>
          </p:cNvPicPr>
          <p:nvPr/>
        </p:nvPicPr>
        <p:blipFill>
          <a:blip r:embed="rId3"/>
          <a:srcRect l="7365" t="1777" b="6154"/>
          <a:stretch>
            <a:fillRect/>
          </a:stretch>
        </p:blipFill>
        <p:spPr>
          <a:xfrm>
            <a:off x="0" y="-2"/>
            <a:ext cx="9144000" cy="6858002"/>
          </a:xfrm>
          <a:prstGeom prst="rect">
            <a:avLst/>
          </a:prstGeom>
          <a:ln w="12700">
            <a:miter lim="400000"/>
          </a:ln>
        </p:spPr>
      </p:pic>
      <p:sp>
        <p:nvSpPr>
          <p:cNvPr id="138" name="Shape 138"/>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139" name="Shape 139"/>
          <p:cNvSpPr/>
          <p:nvPr/>
        </p:nvSpPr>
        <p:spPr>
          <a:xfrm>
            <a:off x="457200" y="176650"/>
            <a:ext cx="5356289" cy="5867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3200">
                <a:solidFill>
                  <a:srgbClr val="FFFFFF"/>
                </a:solidFill>
              </a:defRPr>
            </a:lvl1pPr>
          </a:lstStyle>
          <a:p>
            <a:r>
              <a:rPr lang="en-US" dirty="0">
                <a:solidFill>
                  <a:schemeClr val="tx1"/>
                </a:solidFill>
              </a:rPr>
              <a:t>2021</a:t>
            </a:r>
            <a:r>
              <a:rPr dirty="0">
                <a:solidFill>
                  <a:schemeClr val="tx1"/>
                </a:solidFill>
              </a:rPr>
              <a:t> </a:t>
            </a:r>
            <a:r>
              <a:rPr lang="en-US" dirty="0">
                <a:solidFill>
                  <a:schemeClr val="tx1"/>
                </a:solidFill>
              </a:rPr>
              <a:t>UHC</a:t>
            </a:r>
            <a:r>
              <a:rPr dirty="0">
                <a:solidFill>
                  <a:schemeClr val="tx1"/>
                </a:solidFill>
              </a:rPr>
              <a:t> Medical Plan</a:t>
            </a:r>
            <a:r>
              <a:rPr lang="en-US" dirty="0">
                <a:solidFill>
                  <a:schemeClr val="tx1"/>
                </a:solidFill>
              </a:rPr>
              <a:t>s</a:t>
            </a:r>
            <a:endParaRPr dirty="0">
              <a:solidFill>
                <a:schemeClr val="tx1"/>
              </a:solidFill>
            </a:endParaRPr>
          </a:p>
        </p:txBody>
      </p:sp>
      <p:sp>
        <p:nvSpPr>
          <p:cNvPr id="2" name="TextBox 1">
            <a:extLst>
              <a:ext uri="{FF2B5EF4-FFF2-40B4-BE49-F238E27FC236}">
                <a16:creationId xmlns:a16="http://schemas.microsoft.com/office/drawing/2014/main" id="{AB917A97-DA39-4896-A965-B32A60C33BC3}"/>
              </a:ext>
            </a:extLst>
          </p:cNvPr>
          <p:cNvSpPr txBox="1"/>
          <p:nvPr/>
        </p:nvSpPr>
        <p:spPr>
          <a:xfrm>
            <a:off x="8804787" y="6581003"/>
            <a:ext cx="170879"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7</a:t>
            </a: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 name="Shape 160"/>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1" name="Shape 161"/>
          <p:cNvSpPr/>
          <p:nvPr/>
        </p:nvSpPr>
        <p:spPr>
          <a:xfrm>
            <a:off x="502920" y="188080"/>
            <a:ext cx="5356289" cy="5867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3200">
                <a:solidFill>
                  <a:srgbClr val="FFFFFF"/>
                </a:solidFill>
              </a:defRPr>
            </a:lvl1pPr>
          </a:lstStyle>
          <a:p>
            <a:r>
              <a:rPr lang="en-US" dirty="0">
                <a:solidFill>
                  <a:schemeClr val="tx1"/>
                </a:solidFill>
              </a:rPr>
              <a:t>2021</a:t>
            </a:r>
            <a:r>
              <a:rPr dirty="0">
                <a:solidFill>
                  <a:schemeClr val="tx1"/>
                </a:solidFill>
              </a:rPr>
              <a:t> </a:t>
            </a:r>
            <a:r>
              <a:rPr lang="en-US" dirty="0">
                <a:solidFill>
                  <a:schemeClr val="tx1"/>
                </a:solidFill>
              </a:rPr>
              <a:t>UHC</a:t>
            </a:r>
            <a:r>
              <a:rPr dirty="0">
                <a:solidFill>
                  <a:schemeClr val="tx1"/>
                </a:solidFill>
              </a:rPr>
              <a:t> Medical Plan</a:t>
            </a:r>
            <a:r>
              <a:rPr lang="en-US" dirty="0">
                <a:solidFill>
                  <a:schemeClr val="tx1"/>
                </a:solidFill>
              </a:rPr>
              <a:t>s</a:t>
            </a:r>
            <a:endParaRPr dirty="0">
              <a:solidFill>
                <a:schemeClr val="tx1"/>
              </a:solidFill>
            </a:endParaRPr>
          </a:p>
        </p:txBody>
      </p:sp>
      <p:graphicFrame>
        <p:nvGraphicFramePr>
          <p:cNvPr id="6" name="Group 598">
            <a:extLst>
              <a:ext uri="{FF2B5EF4-FFF2-40B4-BE49-F238E27FC236}">
                <a16:creationId xmlns:a16="http://schemas.microsoft.com/office/drawing/2014/main" id="{C26F30E8-7A02-4FBE-A040-16AD9B02399D}"/>
              </a:ext>
            </a:extLst>
          </p:cNvPr>
          <p:cNvGraphicFramePr>
            <a:graphicFrameLocks/>
          </p:cNvGraphicFramePr>
          <p:nvPr>
            <p:extLst>
              <p:ext uri="{D42A27DB-BD31-4B8C-83A1-F6EECF244321}">
                <p14:modId xmlns:p14="http://schemas.microsoft.com/office/powerpoint/2010/main" val="2581951621"/>
              </p:ext>
            </p:extLst>
          </p:nvPr>
        </p:nvGraphicFramePr>
        <p:xfrm>
          <a:off x="0" y="879288"/>
          <a:ext cx="9135120" cy="5322019"/>
        </p:xfrm>
        <a:graphic>
          <a:graphicData uri="http://schemas.openxmlformats.org/drawingml/2006/table">
            <a:tbl>
              <a:tblPr>
                <a:tableStyleId>{EEE7283C-3CF3-47DC-8721-378D4A62B228}</a:tableStyleId>
              </a:tblPr>
              <a:tblGrid>
                <a:gridCol w="1454853">
                  <a:extLst>
                    <a:ext uri="{9D8B030D-6E8A-4147-A177-3AD203B41FA5}">
                      <a16:colId xmlns:a16="http://schemas.microsoft.com/office/drawing/2014/main" val="20000"/>
                    </a:ext>
                  </a:extLst>
                </a:gridCol>
                <a:gridCol w="1233466">
                  <a:extLst>
                    <a:ext uri="{9D8B030D-6E8A-4147-A177-3AD203B41FA5}">
                      <a16:colId xmlns:a16="http://schemas.microsoft.com/office/drawing/2014/main" val="20001"/>
                    </a:ext>
                  </a:extLst>
                </a:gridCol>
                <a:gridCol w="1305459">
                  <a:extLst>
                    <a:ext uri="{9D8B030D-6E8A-4147-A177-3AD203B41FA5}">
                      <a16:colId xmlns:a16="http://schemas.microsoft.com/office/drawing/2014/main" val="1793221116"/>
                    </a:ext>
                  </a:extLst>
                </a:gridCol>
                <a:gridCol w="1326426">
                  <a:extLst>
                    <a:ext uri="{9D8B030D-6E8A-4147-A177-3AD203B41FA5}">
                      <a16:colId xmlns:a16="http://schemas.microsoft.com/office/drawing/2014/main" val="20004"/>
                    </a:ext>
                  </a:extLst>
                </a:gridCol>
                <a:gridCol w="1237336">
                  <a:extLst>
                    <a:ext uri="{9D8B030D-6E8A-4147-A177-3AD203B41FA5}">
                      <a16:colId xmlns:a16="http://schemas.microsoft.com/office/drawing/2014/main" val="112810241"/>
                    </a:ext>
                  </a:extLst>
                </a:gridCol>
                <a:gridCol w="1227439">
                  <a:extLst>
                    <a:ext uri="{9D8B030D-6E8A-4147-A177-3AD203B41FA5}">
                      <a16:colId xmlns:a16="http://schemas.microsoft.com/office/drawing/2014/main" val="20007"/>
                    </a:ext>
                  </a:extLst>
                </a:gridCol>
                <a:gridCol w="1350141">
                  <a:extLst>
                    <a:ext uri="{9D8B030D-6E8A-4147-A177-3AD203B41FA5}">
                      <a16:colId xmlns:a16="http://schemas.microsoft.com/office/drawing/2014/main" val="3331386957"/>
                    </a:ext>
                  </a:extLst>
                </a:gridCol>
              </a:tblGrid>
              <a:tr h="176924">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bg1">
                        <a:lumMod val="85000"/>
                      </a:schemeClr>
                    </a:solidFill>
                  </a:tcPr>
                </a:tc>
                <a:tc gridSpan="2">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sng" strike="noStrike" cap="all" normalizeH="0" baseline="0" dirty="0">
                          <a:ln>
                            <a:noFill/>
                          </a:ln>
                          <a:effectLst/>
                        </a:rPr>
                        <a:t>CORE</a:t>
                      </a: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all" normalizeH="0" baseline="0" dirty="0">
                          <a:ln>
                            <a:noFill/>
                          </a:ln>
                          <a:effectLst/>
                        </a:rPr>
                        <a:t>Choice PLUS POS BTNR HSA</a:t>
                      </a:r>
                      <a:endParaRPr kumimoji="0" lang="en-US" sz="1000" b="1" i="0" u="none" strike="noStrike" cap="all" normalizeH="0" baseline="0" dirty="0">
                        <a:ln>
                          <a:noFill/>
                        </a:ln>
                        <a:solidFill>
                          <a:schemeClr val="tx1"/>
                        </a:solidFill>
                        <a:effectLst/>
                        <a:latin typeface="Calibri" panose="020F0502020204030204" pitchFamily="34" charset="0"/>
                      </a:endParaRPr>
                    </a:p>
                  </a:txBody>
                  <a:tcPr marL="89228" marR="89228" marT="44614" marB="44614" horzOverflow="overflow">
                    <a:solidFill>
                      <a:schemeClr val="accent1">
                        <a:lumMod val="40000"/>
                        <a:lumOff val="60000"/>
                      </a:schemeClr>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sng" strike="noStrike" cap="all" normalizeH="0" baseline="0" dirty="0">
                          <a:ln>
                            <a:noFill/>
                          </a:ln>
                          <a:effectLst/>
                        </a:rPr>
                        <a:t>MIDDLE (CURRENT core)</a:t>
                      </a:r>
                      <a:endParaRPr kumimoji="0" lang="en-US" sz="1000" b="1" u="none" strike="noStrike" cap="all"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all" normalizeH="0" baseline="0" dirty="0">
                          <a:ln>
                            <a:noFill/>
                          </a:ln>
                          <a:effectLst/>
                        </a:rPr>
                        <a:t>CHOICE PLUS POS BA9C</a:t>
                      </a:r>
                      <a:endParaRPr kumimoji="0" lang="en-US" sz="1000" b="1" i="0" u="none" strike="noStrike" cap="all" normalizeH="0" baseline="0" dirty="0">
                        <a:ln>
                          <a:noFill/>
                        </a:ln>
                        <a:solidFill>
                          <a:schemeClr val="tx1"/>
                        </a:solidFill>
                        <a:effectLst/>
                        <a:latin typeface="Calibri" panose="020F0502020204030204" pitchFamily="34" charset="0"/>
                      </a:endParaRPr>
                    </a:p>
                  </a:txBody>
                  <a:tcPr marL="89228" marR="89228" marT="44614" marB="44614" horzOverflow="overflow">
                    <a:solidFill>
                      <a:schemeClr val="accent3">
                        <a:lumMod val="40000"/>
                        <a:lumOff val="60000"/>
                      </a:schemeClr>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sng" strike="noStrike" cap="all" normalizeH="0" baseline="0" dirty="0">
                          <a:ln>
                            <a:noFill/>
                          </a:ln>
                          <a:effectLst/>
                        </a:rPr>
                        <a:t>HIGH (current middle)</a:t>
                      </a: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all" normalizeH="0" baseline="0" dirty="0">
                          <a:ln>
                            <a:noFill/>
                          </a:ln>
                          <a:effectLst/>
                        </a:rPr>
                        <a:t>CHOICE PLUS POS BA83</a:t>
                      </a:r>
                      <a:endParaRPr kumimoji="0" lang="en-US" sz="1000" b="1" i="0" u="none" strike="noStrike" cap="all" normalizeH="0" baseline="0" dirty="0">
                        <a:ln>
                          <a:noFill/>
                        </a:ln>
                        <a:solidFill>
                          <a:schemeClr val="tx1"/>
                        </a:solidFill>
                        <a:effectLst/>
                        <a:latin typeface="Calibri" panose="020F0502020204030204" pitchFamily="34" charset="0"/>
                      </a:endParaRPr>
                    </a:p>
                  </a:txBody>
                  <a:tcPr marL="89228" marR="89228" marT="44614" marB="44614" horzOverflow="overflow">
                    <a:solidFill>
                      <a:schemeClr val="accent5">
                        <a:lumMod val="40000"/>
                        <a:lumOff val="60000"/>
                      </a:schemeClr>
                    </a:solidFill>
                  </a:tcPr>
                </a:tc>
                <a:tc hMerge="1">
                  <a:txBody>
                    <a:bodyPr/>
                    <a:lstStyle/>
                    <a:p>
                      <a:endParaRPr lang="en-US"/>
                    </a:p>
                  </a:txBody>
                  <a:tcPr/>
                </a:tc>
                <a:extLst>
                  <a:ext uri="{0D108BD9-81ED-4DB2-BD59-A6C34878D82A}">
                    <a16:rowId xmlns:a16="http://schemas.microsoft.com/office/drawing/2014/main" val="10000"/>
                  </a:ext>
                </a:extLst>
              </a:tr>
              <a:tr h="130342">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In-Network</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Out-of-Network</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In-Network</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Out-of-Network</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In-Network</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Out-of-Network</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Deductible*</a:t>
                      </a:r>
                    </a:p>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Single/Family</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horzOverflow="overflow">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$3,000/$6,000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$6,000/$12,000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$2,000/$4,000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$4,000/$12,000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$1,000/$2,000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$2,000/$6,000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i="0" u="none" strike="noStrike" cap="none" normalizeH="0" baseline="0" dirty="0">
                          <a:ln>
                            <a:noFill/>
                          </a:ln>
                          <a:solidFill>
                            <a:schemeClr val="tx1"/>
                          </a:solidFill>
                          <a:effectLst/>
                          <a:latin typeface="Calibri" panose="020F0502020204030204" pitchFamily="34" charset="0"/>
                        </a:rPr>
                        <a:t>Employer Funded HSA</a:t>
                      </a:r>
                    </a:p>
                  </a:txBody>
                  <a:tcPr marL="89228" marR="89228" marT="44614" marB="44614" anchor="ctr" horzOverflow="overflow">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0" i="0" u="none" strike="noStrike" cap="none" normalizeH="0" baseline="0" dirty="0">
                          <a:ln>
                            <a:noFill/>
                          </a:ln>
                          <a:solidFill>
                            <a:schemeClr val="tx1"/>
                          </a:solidFill>
                          <a:effectLst/>
                          <a:latin typeface="Calibri" panose="020F0502020204030204" pitchFamily="34" charset="0"/>
                        </a:rPr>
                        <a:t>$500 (Single)</a:t>
                      </a: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0" i="0" u="none" strike="noStrike" cap="none" normalizeH="0" baseline="0" dirty="0">
                          <a:ln>
                            <a:noFill/>
                          </a:ln>
                          <a:solidFill>
                            <a:schemeClr val="tx1"/>
                          </a:solidFill>
                          <a:effectLst/>
                          <a:latin typeface="Calibri" panose="020F0502020204030204" pitchFamily="34" charset="0"/>
                        </a:rPr>
                        <a:t>$1,000 (Family)</a:t>
                      </a:r>
                    </a:p>
                  </a:txBody>
                  <a:tcPr marL="89228" marR="89228" marT="44614" marB="44614" anchor="ctr" horzOverflow="overflow">
                    <a:solidFill>
                      <a:schemeClr val="accent1">
                        <a:lumMod val="40000"/>
                        <a:lumOff val="60000"/>
                      </a:schemeClr>
                    </a:solidFill>
                  </a:tcPr>
                </a:tc>
                <a:tc gridSpan="2">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0" i="0" u="none" strike="noStrike" cap="none" normalizeH="0" baseline="0" dirty="0">
                          <a:ln>
                            <a:noFill/>
                          </a:ln>
                          <a:solidFill>
                            <a:schemeClr val="tx1"/>
                          </a:solidFill>
                          <a:effectLst/>
                          <a:latin typeface="Calibri" panose="020F0502020204030204" pitchFamily="34" charset="0"/>
                        </a:rPr>
                        <a:t>N/A</a:t>
                      </a:r>
                    </a:p>
                  </a:txBody>
                  <a:tcPr marL="89228" marR="89228" marT="44614" marB="44614" anchor="ctr" horzOverflow="overflow">
                    <a:solidFill>
                      <a:schemeClr val="accent3">
                        <a:lumMod val="40000"/>
                        <a:lumOff val="60000"/>
                      </a:schemeClr>
                    </a:solidFill>
                  </a:tcPr>
                </a:tc>
                <a:tc hMerge="1">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60000"/>
                        <a:lumOff val="40000"/>
                      </a:schemeClr>
                    </a:solidFill>
                  </a:tcPr>
                </a:tc>
                <a:tc gridSpan="2">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0" i="0" u="none" strike="noStrike" cap="none" normalizeH="0" baseline="0" dirty="0">
                          <a:ln>
                            <a:noFill/>
                          </a:ln>
                          <a:solidFill>
                            <a:schemeClr val="tx1"/>
                          </a:solidFill>
                          <a:effectLst/>
                          <a:latin typeface="Calibri" panose="020F0502020204030204" pitchFamily="34" charset="0"/>
                        </a:rPr>
                        <a:t>N/A</a:t>
                      </a:r>
                    </a:p>
                  </a:txBody>
                  <a:tcPr marL="89228" marR="89228" marT="44614" marB="44614" anchor="ctr" horzOverflow="overflow">
                    <a:solidFill>
                      <a:schemeClr val="accent5">
                        <a:lumMod val="40000"/>
                        <a:lumOff val="60000"/>
                      </a:schemeClr>
                    </a:solidFill>
                  </a:tcPr>
                </a:tc>
                <a:tc hMerge="1">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60000"/>
                        <a:lumOff val="40000"/>
                      </a:schemeClr>
                    </a:solidFill>
                  </a:tcPr>
                </a:tc>
                <a:extLst>
                  <a:ext uri="{0D108BD9-81ED-4DB2-BD59-A6C34878D82A}">
                    <a16:rowId xmlns:a16="http://schemas.microsoft.com/office/drawing/2014/main" val="3791764869"/>
                  </a:ext>
                </a:extLst>
              </a:tr>
              <a:tr h="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Co-Insurance</a:t>
                      </a:r>
                      <a:endParaRPr kumimoji="0" lang="en-US" sz="1000" b="1" i="0" u="none" strike="noStrike" cap="none" normalizeH="0" baseline="0" dirty="0">
                        <a:ln>
                          <a:noFill/>
                        </a:ln>
                        <a:solidFill>
                          <a:schemeClr val="accent2">
                            <a:lumMod val="75000"/>
                          </a:schemeClr>
                        </a:solidFill>
                        <a:effectLst/>
                        <a:latin typeface="Calibri" panose="020F0502020204030204" pitchFamily="34" charset="0"/>
                      </a:endParaRPr>
                    </a:p>
                  </a:txBody>
                  <a:tcPr marL="89228" marR="89228" marT="44614" marB="44614" anchor="ctr" horzOverflow="overflow">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20%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50%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30%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50%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20%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50%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Out of Pocket Max*</a:t>
                      </a:r>
                    </a:p>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Single/Family</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horzOverflow="overflow">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$6,000/$12,000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$12,000/$24,000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$6,250/$12,500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$12,000/$24,000 </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$4,000/$8,000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$6,000/$12,000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Preventive</a:t>
                      </a:r>
                      <a:endParaRPr kumimoji="0" lang="en-US" sz="1000" b="1" i="0" u="none" strike="noStrike" cap="none" normalizeH="0" baseline="0" dirty="0">
                        <a:ln>
                          <a:noFill/>
                        </a:ln>
                        <a:solidFill>
                          <a:schemeClr val="accent2">
                            <a:lumMod val="75000"/>
                          </a:schemeClr>
                        </a:solidFill>
                        <a:effectLst/>
                        <a:latin typeface="Calibri" panose="020F0502020204030204" pitchFamily="34" charset="0"/>
                      </a:endParaRPr>
                    </a:p>
                  </a:txBody>
                  <a:tcPr marL="89228" marR="89228" marT="44614" marB="44614" anchor="ctr" horzOverflow="overflow">
                    <a:solidFill>
                      <a:schemeClr val="bg1">
                        <a:lumMod val="85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100% Covered</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Not Covered **           </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100% Covered</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Not Covered **</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100% Covered</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Not Covered **</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extLst>
                  <a:ext uri="{0D108BD9-81ED-4DB2-BD59-A6C34878D82A}">
                    <a16:rowId xmlns:a16="http://schemas.microsoft.com/office/drawing/2014/main" val="10005"/>
                  </a:ext>
                </a:extLst>
              </a:tr>
              <a:tr h="148904">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Office Visit       PCP/Specialist</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$35/$70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Deductible &amp; Coinsurance         </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$25/$50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Deductible &amp; Coinsurance         </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extLst>
                  <a:ext uri="{0D108BD9-81ED-4DB2-BD59-A6C34878D82A}">
                    <a16:rowId xmlns:a16="http://schemas.microsoft.com/office/drawing/2014/main" val="10006"/>
                  </a:ext>
                </a:extLst>
              </a:tr>
              <a:tr h="187843">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Lab: X-Ray/Diagnostics</a:t>
                      </a:r>
                    </a:p>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Major (CT, MRI, PET)</a:t>
                      </a:r>
                      <a:endParaRPr kumimoji="0" lang="en-US" sz="1000" b="1" i="0" u="none" strike="noStrike" cap="none" normalizeH="0" baseline="0" dirty="0">
                        <a:ln>
                          <a:noFill/>
                        </a:ln>
                        <a:solidFill>
                          <a:schemeClr val="accent2">
                            <a:lumMod val="75000"/>
                          </a:schemeClr>
                        </a:solidFill>
                        <a:effectLst/>
                        <a:latin typeface="Calibri" panose="020F0502020204030204" pitchFamily="34" charset="0"/>
                      </a:endParaRPr>
                    </a:p>
                  </a:txBody>
                  <a:tcPr marL="89228" marR="89228" marT="44614" marB="44614" anchor="ctr" horzOverflow="overflow">
                    <a:solidFill>
                      <a:schemeClr val="bg1">
                        <a:lumMod val="85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a:ln>
                            <a:noFill/>
                          </a:ln>
                          <a:solidFill>
                            <a:schemeClr val="tx1"/>
                          </a:solidFill>
                          <a:effectLst/>
                          <a:latin typeface="Calibri" panose="020F0502020204030204" pitchFamily="34" charset="0"/>
                          <a:cs typeface="Calibri" panose="020F0502020204030204" pitchFamily="34" charset="0"/>
                        </a:rPr>
                        <a:t>Deductible &amp; Coinsurance</a:t>
                      </a:r>
                    </a:p>
                  </a:txBody>
                  <a:tcPr marL="89228" marR="89228" marT="44614" marB="44614" anchor="ctr" horzOverflow="overflow">
                    <a:solidFill>
                      <a:schemeClr val="accent1">
                        <a:lumMod val="40000"/>
                        <a:lumOff val="60000"/>
                      </a:schemeClr>
                    </a:solidFill>
                  </a:tcPr>
                </a:tc>
                <a:tc>
                  <a:txBody>
                    <a:bodyPr/>
                    <a:lstStyle/>
                    <a:p>
                      <a:pPr algn="ctr"/>
                      <a:r>
                        <a:rPr lang="en-US" sz="1000" dirty="0"/>
                        <a:t>Deductible &amp; Coinsurance</a:t>
                      </a:r>
                      <a:endParaRPr lang="en-US" sz="1000" b="0" dirty="0">
                        <a:solidFill>
                          <a:schemeClr val="tx1"/>
                        </a:solidFill>
                        <a:latin typeface="Calibri" panose="020F0502020204030204" pitchFamily="34" charset="0"/>
                        <a:cs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000" u="none" strike="noStrike" cap="none" normalizeH="0" baseline="0" dirty="0">
                          <a:ln>
                            <a:noFill/>
                          </a:ln>
                          <a:effectLst/>
                        </a:rPr>
                        <a:t>100% Covered</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$350 Copay/Service</a:t>
                      </a:r>
                      <a:endParaRPr kumimoji="0" lang="en-US" sz="10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1000" dirty="0"/>
                        <a:t>Deductible &amp; Coinsurance</a:t>
                      </a:r>
                      <a:endParaRPr kumimoji="0" lang="en-US" sz="10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000" u="none" strike="noStrike" cap="none" normalizeH="0" baseline="0" dirty="0">
                          <a:ln>
                            <a:noFill/>
                          </a:ln>
                          <a:effectLst/>
                        </a:rPr>
                        <a:t>100% Covered</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$300 Copay/Service</a:t>
                      </a:r>
                      <a:endParaRPr kumimoji="0" lang="en-US" sz="10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89228" marR="89228" marT="44614" marB="44614" anchor="ctr" horzOverflow="overflow">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1000" dirty="0"/>
                        <a:t>Deductible &amp; Coinsurance</a:t>
                      </a:r>
                      <a:endParaRPr kumimoji="0" lang="en-US" sz="10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89228" marR="89228" marT="44614" marB="44614" anchor="ctr" horzOverflow="overflow">
                    <a:solidFill>
                      <a:schemeClr val="accent5">
                        <a:lumMod val="40000"/>
                        <a:lumOff val="60000"/>
                      </a:schemeClr>
                    </a:solidFill>
                  </a:tcPr>
                </a:tc>
                <a:extLst>
                  <a:ext uri="{0D108BD9-81ED-4DB2-BD59-A6C34878D82A}">
                    <a16:rowId xmlns:a16="http://schemas.microsoft.com/office/drawing/2014/main" val="1780920296"/>
                  </a:ext>
                </a:extLst>
              </a:tr>
              <a:tr h="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In-Patient Services</a:t>
                      </a:r>
                      <a:endParaRPr kumimoji="0" lang="en-US" sz="1000" b="1" i="0" u="none" strike="noStrike" cap="none" normalizeH="0" baseline="0" dirty="0">
                        <a:ln>
                          <a:noFill/>
                        </a:ln>
                        <a:solidFill>
                          <a:schemeClr val="accent2">
                            <a:lumMod val="75000"/>
                          </a:schemeClr>
                        </a:solidFill>
                        <a:effectLst/>
                        <a:latin typeface="Calibri" panose="020F0502020204030204" pitchFamily="34" charset="0"/>
                      </a:endParaRPr>
                    </a:p>
                  </a:txBody>
                  <a:tcPr marL="89228" marR="89228" marT="44614" marB="44614" anchor="ctr" horzOverflow="overflow">
                    <a:solidFill>
                      <a:schemeClr val="bg1">
                        <a:lumMod val="85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$400 POD &amp; Plan Deductible, then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$400 POD &amp; Plan Deductible, then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extLst>
                  <a:ext uri="{0D108BD9-81ED-4DB2-BD59-A6C34878D82A}">
                    <a16:rowId xmlns:a16="http://schemas.microsoft.com/office/drawing/2014/main" val="10008"/>
                  </a:ext>
                </a:extLst>
              </a:tr>
              <a:tr h="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Outpatient Services</a:t>
                      </a:r>
                      <a:endParaRPr kumimoji="0" lang="en-US" sz="1000" b="1" i="0" u="none" strike="noStrike" cap="none" normalizeH="0" baseline="0" dirty="0">
                        <a:ln>
                          <a:noFill/>
                        </a:ln>
                        <a:solidFill>
                          <a:schemeClr val="accent2">
                            <a:lumMod val="75000"/>
                          </a:schemeClr>
                        </a:solidFill>
                        <a:effectLst/>
                        <a:latin typeface="Calibri" panose="020F0502020204030204" pitchFamily="34" charset="0"/>
                      </a:endParaRPr>
                    </a:p>
                  </a:txBody>
                  <a:tcPr marL="89228" marR="89228" marT="44614" marB="44614" anchor="ctr" horzOverflow="overflow">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$200 POD &amp; Plan Deductible, then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$200 POD &amp; Plan Deductible, then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Deductible &amp; Coinsurance</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tc>
                  <a:txBody>
                    <a:bodyPr/>
                    <a:lstStyle/>
                    <a:p>
                      <a:pPr algn="ctr"/>
                      <a:r>
                        <a:rPr lang="en-US" sz="1000" dirty="0"/>
                        <a:t>Deductible &amp; Coinsurance</a:t>
                      </a:r>
                      <a:endParaRPr lang="en-US" sz="1000" b="0" dirty="0">
                        <a:solidFill>
                          <a:schemeClr val="tx1"/>
                        </a:solidFill>
                        <a:latin typeface="Calibri" panose="020F0502020204030204" pitchFamily="34" charset="0"/>
                        <a:cs typeface="Arial" panose="020B0604020202020204" pitchFamily="34" charset="0"/>
                      </a:endParaRPr>
                    </a:p>
                  </a:txBody>
                  <a:tcPr marL="89228" marR="89228" marT="44614" marB="44614" anchor="ctr" horzOverflow="overflow">
                    <a:solidFill>
                      <a:schemeClr val="accent5">
                        <a:lumMod val="40000"/>
                        <a:lumOff val="60000"/>
                      </a:schemeClr>
                    </a:solidFill>
                  </a:tcPr>
                </a:tc>
                <a:extLst>
                  <a:ext uri="{0D108BD9-81ED-4DB2-BD59-A6C34878D82A}">
                    <a16:rowId xmlns:a16="http://schemas.microsoft.com/office/drawing/2014/main" val="10009"/>
                  </a:ext>
                </a:extLst>
              </a:tr>
              <a:tr h="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b="1" u="none" strike="noStrike" cap="none" normalizeH="0" baseline="0" dirty="0">
                          <a:ln>
                            <a:noFill/>
                          </a:ln>
                          <a:effectLst/>
                        </a:rPr>
                        <a:t>Emergency Room Urgent Care </a:t>
                      </a:r>
                      <a:endParaRPr kumimoji="0" lang="en-US" sz="1000" b="1" i="0" u="none" strike="noStrike" cap="none" normalizeH="0" baseline="0" dirty="0">
                        <a:ln>
                          <a:noFill/>
                        </a:ln>
                        <a:solidFill>
                          <a:schemeClr val="accent2">
                            <a:lumMod val="75000"/>
                          </a:schemeClr>
                        </a:solidFill>
                        <a:effectLst/>
                        <a:latin typeface="Calibri" panose="020F0502020204030204" pitchFamily="34" charset="0"/>
                      </a:endParaRPr>
                    </a:p>
                  </a:txBody>
                  <a:tcPr marL="89228" marR="89228" marT="44614" marB="44614" anchor="ctr" horzOverflow="overflow">
                    <a:solidFill>
                      <a:schemeClr val="bg1">
                        <a:lumMod val="85000"/>
                      </a:schemeClr>
                    </a:solidFill>
                  </a:tcPr>
                </a:tc>
                <a:tc gridSpan="2">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Deductible &amp; Coinsurance                       Deductible &amp; Coinsurance</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Deductible &amp; Coinsurance                              $35 Copay</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000" u="none" strike="noStrike" cap="none" normalizeH="0" baseline="0" dirty="0">
                          <a:ln>
                            <a:noFill/>
                          </a:ln>
                          <a:effectLst/>
                        </a:rPr>
                        <a:t>Deductible &amp; Coinsurance                                $25 Copay</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tc hMerge="1">
                  <a:txBody>
                    <a:bodyPr/>
                    <a:lstStyle/>
                    <a:p>
                      <a:endParaRPr lang="en-US"/>
                    </a:p>
                  </a:txBody>
                  <a:tcPr/>
                </a:tc>
                <a:extLst>
                  <a:ext uri="{0D108BD9-81ED-4DB2-BD59-A6C34878D82A}">
                    <a16:rowId xmlns:a16="http://schemas.microsoft.com/office/drawing/2014/main" val="10010"/>
                  </a:ext>
                </a:extLst>
              </a:tr>
              <a:tr h="776563">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tab pos="855663" algn="l"/>
                        </a:tabLst>
                      </a:pPr>
                      <a:r>
                        <a:rPr kumimoji="0" lang="en-US" sz="1000" b="1" u="none" strike="noStrike" cap="none" normalizeH="0" baseline="0" dirty="0">
                          <a:ln>
                            <a:noFill/>
                          </a:ln>
                          <a:effectLst/>
                        </a:rPr>
                        <a:t>Rx: Retail </a:t>
                      </a:r>
                    </a:p>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tab pos="855663" algn="l"/>
                        </a:tabLst>
                      </a:pPr>
                      <a:r>
                        <a:rPr kumimoji="0" lang="en-US" sz="1000" b="1" u="none" strike="noStrike" cap="none" normalizeH="0" baseline="0" dirty="0">
                          <a:ln>
                            <a:noFill/>
                          </a:ln>
                          <a:effectLst/>
                        </a:rPr>
                        <a:t>Mail Order</a:t>
                      </a:r>
                      <a:endParaRPr kumimoji="0" lang="en-US" sz="1000" b="1"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Med Deductible, then $10/$35/$60</a:t>
                      </a: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$25/$87.50/$150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In-Network only</a:t>
                      </a: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$10/$35/$60/$100              </a:t>
                      </a: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$25/$87.50/$150/ $250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$10/$35/$60/$100             </a:t>
                      </a: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Not covered</a:t>
                      </a:r>
                    </a:p>
                  </a:txBody>
                  <a:tcPr marL="89228" marR="89228" marT="44614" marB="44614" anchor="ctr" horzOverflow="overflow">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$10/$35/$60/$100              </a:t>
                      </a: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$25/$87.50/$150/ $250</a:t>
                      </a:r>
                      <a:endParaRPr kumimoji="0" lang="en-US" sz="1000" b="0" i="0" u="none" strike="noStrike" cap="none" normalizeH="0" baseline="0" dirty="0">
                        <a:ln>
                          <a:noFill/>
                        </a:ln>
                        <a:solidFill>
                          <a:schemeClr val="tx1"/>
                        </a:solidFill>
                        <a:effectLst/>
                        <a:latin typeface="Calibri" panose="020F0502020204030204" pitchFamily="34" charset="0"/>
                      </a:endParaRPr>
                    </a:p>
                  </a:txBody>
                  <a:tcPr marL="89228" marR="89228" marT="44614" marB="44614" anchor="ctr" horzOverflow="overflow">
                    <a:solidFill>
                      <a:schemeClr val="accent5">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endParaRPr kumimoji="0" lang="en-US" sz="1000" u="none" strike="noStrike" cap="none" normalizeH="0" baseline="0" dirty="0">
                        <a:ln>
                          <a:noFill/>
                        </a:ln>
                        <a:effectLst/>
                      </a:endParaRP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$10/$35/$60/$100             </a:t>
                      </a:r>
                    </a:p>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defRPr/>
                      </a:pPr>
                      <a:r>
                        <a:rPr kumimoji="0" lang="en-US" sz="1000" u="none" strike="noStrike" cap="none" normalizeH="0" baseline="0" dirty="0">
                          <a:ln>
                            <a:noFill/>
                          </a:ln>
                          <a:effectLst/>
                        </a:rPr>
                        <a:t>Not covered</a:t>
                      </a:r>
                    </a:p>
                  </a:txBody>
                  <a:tcPr marL="89228" marR="89228" marT="44614" marB="44614" anchor="ctr" horzOverflow="overflow">
                    <a:solidFill>
                      <a:schemeClr val="accent5">
                        <a:lumMod val="40000"/>
                        <a:lumOff val="60000"/>
                      </a:schemeClr>
                    </a:solidFill>
                  </a:tcPr>
                </a:tc>
                <a:extLst>
                  <a:ext uri="{0D108BD9-81ED-4DB2-BD59-A6C34878D82A}">
                    <a16:rowId xmlns:a16="http://schemas.microsoft.com/office/drawing/2014/main" val="10011"/>
                  </a:ext>
                </a:extLst>
              </a:tr>
            </a:tbl>
          </a:graphicData>
        </a:graphic>
      </p:graphicFrame>
      <p:sp>
        <p:nvSpPr>
          <p:cNvPr id="8" name="TextBox 7">
            <a:extLst>
              <a:ext uri="{FF2B5EF4-FFF2-40B4-BE49-F238E27FC236}">
                <a16:creationId xmlns:a16="http://schemas.microsoft.com/office/drawing/2014/main" id="{CD710065-1CF8-4E7A-A757-A3FA3BBBA1CD}"/>
              </a:ext>
            </a:extLst>
          </p:cNvPr>
          <p:cNvSpPr txBox="1"/>
          <p:nvPr/>
        </p:nvSpPr>
        <p:spPr>
          <a:xfrm>
            <a:off x="0" y="6314309"/>
            <a:ext cx="8928677" cy="507831"/>
          </a:xfrm>
          <a:prstGeom prst="rect">
            <a:avLst/>
          </a:prstGeom>
          <a:noFill/>
        </p:spPr>
        <p:txBody>
          <a:bodyPr wrap="square" rtlCol="0">
            <a:spAutoFit/>
          </a:bodyPr>
          <a:lstStyle/>
          <a:p>
            <a:r>
              <a:rPr lang="en-US" sz="900" b="1" u="sng" dirty="0">
                <a:latin typeface="Calibri Light" panose="020F0302020204030204" pitchFamily="34" charset="0"/>
              </a:rPr>
              <a:t>Note: </a:t>
            </a:r>
            <a:r>
              <a:rPr lang="en-US" sz="900" dirty="0">
                <a:latin typeface="Calibri Light" panose="020F0302020204030204" pitchFamily="34" charset="0"/>
              </a:rPr>
              <a:t>* The deductible is included in the Out-of-Pocket Maximum. Medical &amp; prescription copays accumulate toward the Out-of-Pocket Maximum.                                                                                                                      ** Out of network preventive services are not available, however, certain services are covered when using a non-network provider.</a:t>
            </a:r>
          </a:p>
          <a:p>
            <a:r>
              <a:rPr lang="en-US" sz="900" dirty="0">
                <a:latin typeface="Calibri Light" panose="020F0302020204030204" pitchFamily="34" charset="0"/>
              </a:rPr>
              <a:t>*** Core plan is based on Non-Embedded deductible; Middle and High plans are based on an Embedded deductible.</a:t>
            </a:r>
          </a:p>
        </p:txBody>
      </p:sp>
      <p:pic>
        <p:nvPicPr>
          <p:cNvPr id="7" name="Picture 6">
            <a:extLst>
              <a:ext uri="{FF2B5EF4-FFF2-40B4-BE49-F238E27FC236}">
                <a16:creationId xmlns:a16="http://schemas.microsoft.com/office/drawing/2014/main" id="{BE43682C-FA49-4126-87FE-59BC27C5A3A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312179">
            <a:off x="2991262" y="878455"/>
            <a:ext cx="428240" cy="227206"/>
          </a:xfrm>
          <a:prstGeom prst="rect">
            <a:avLst/>
          </a:prstGeom>
        </p:spPr>
      </p:pic>
      <p:sp>
        <p:nvSpPr>
          <p:cNvPr id="2" name="TextBox 1">
            <a:extLst>
              <a:ext uri="{FF2B5EF4-FFF2-40B4-BE49-F238E27FC236}">
                <a16:creationId xmlns:a16="http://schemas.microsoft.com/office/drawing/2014/main" id="{9C4B9743-F20C-4C58-ADC5-EBEA43281C7D}"/>
              </a:ext>
            </a:extLst>
          </p:cNvPr>
          <p:cNvSpPr txBox="1"/>
          <p:nvPr/>
        </p:nvSpPr>
        <p:spPr>
          <a:xfrm>
            <a:off x="8964241" y="6581003"/>
            <a:ext cx="170879"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8</a:t>
            </a:r>
          </a:p>
        </p:txBody>
      </p:sp>
    </p:spTree>
    <p:extLst>
      <p:ext uri="{BB962C8B-B14F-4D97-AF65-F5344CB8AC3E}">
        <p14:creationId xmlns:p14="http://schemas.microsoft.com/office/powerpoint/2010/main" val="2910561653"/>
      </p:ext>
    </p:extLst>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335476" y="205276"/>
            <a:ext cx="6195060" cy="584775"/>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pPr algn="ctr"/>
            <a:r>
              <a:rPr lang="pl-PL" dirty="0">
                <a:solidFill>
                  <a:schemeClr val="tx1"/>
                </a:solidFill>
              </a:rPr>
              <a:t>202</a:t>
            </a:r>
            <a:r>
              <a:rPr lang="en-US" dirty="0">
                <a:solidFill>
                  <a:schemeClr val="tx1"/>
                </a:solidFill>
              </a:rPr>
              <a:t>1 Medical Plan Contributions</a:t>
            </a:r>
            <a:endParaRPr lang="pl-PL" dirty="0">
              <a:solidFill>
                <a:schemeClr val="tx1"/>
              </a:solidFill>
            </a:endParaRPr>
          </a:p>
        </p:txBody>
      </p:sp>
      <p:sp>
        <p:nvSpPr>
          <p:cNvPr id="18" name="Shape 223">
            <a:extLst>
              <a:ext uri="{FF2B5EF4-FFF2-40B4-BE49-F238E27FC236}">
                <a16:creationId xmlns:a16="http://schemas.microsoft.com/office/drawing/2014/main" id="{1339C91E-D5CF-4F72-BD16-58B974F375D7}"/>
              </a:ext>
            </a:extLst>
          </p:cNvPr>
          <p:cNvSpPr/>
          <p:nvPr/>
        </p:nvSpPr>
        <p:spPr>
          <a:xfrm>
            <a:off x="5194364" y="3041744"/>
            <a:ext cx="3742428" cy="955041"/>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spAutoFit/>
          </a:bodyPr>
          <a:lstStyle/>
          <a:p>
            <a:pPr lvl="1" indent="0" algn="ctr">
              <a:spcBef>
                <a:spcPts val="300"/>
              </a:spcBef>
              <a:defRPr sz="1400" b="1">
                <a:solidFill>
                  <a:srgbClr val="FFFFFF"/>
                </a:solidFill>
              </a:defRPr>
            </a:pPr>
            <a:r>
              <a:rPr dirty="0"/>
              <a:t>With myCigna.com or my CIGNA mobile app, you have access to easy-to-use web tools that help you take control of your routine health care decisions. </a:t>
            </a:r>
          </a:p>
        </p:txBody>
      </p:sp>
      <p:graphicFrame>
        <p:nvGraphicFramePr>
          <p:cNvPr id="10" name="Table 166">
            <a:extLst>
              <a:ext uri="{FF2B5EF4-FFF2-40B4-BE49-F238E27FC236}">
                <a16:creationId xmlns:a16="http://schemas.microsoft.com/office/drawing/2014/main" id="{E7420A74-CA10-4D6F-85D0-B74E8AE2C043}"/>
              </a:ext>
            </a:extLst>
          </p:cNvPr>
          <p:cNvGraphicFramePr/>
          <p:nvPr>
            <p:extLst>
              <p:ext uri="{D42A27DB-BD31-4B8C-83A1-F6EECF244321}">
                <p14:modId xmlns:p14="http://schemas.microsoft.com/office/powerpoint/2010/main" val="4134864069"/>
              </p:ext>
            </p:extLst>
          </p:nvPr>
        </p:nvGraphicFramePr>
        <p:xfrm>
          <a:off x="2403333" y="1459620"/>
          <a:ext cx="4297680" cy="2511882"/>
        </p:xfrm>
        <a:graphic>
          <a:graphicData uri="http://schemas.openxmlformats.org/drawingml/2006/table">
            <a:tbl>
              <a:tblPr>
                <a:tableStyleId>{EEE7283C-3CF3-47DC-8721-378D4A62B228}</a:tableStyleId>
              </a:tblPr>
              <a:tblGrid>
                <a:gridCol w="2218028">
                  <a:extLst>
                    <a:ext uri="{9D8B030D-6E8A-4147-A177-3AD203B41FA5}">
                      <a16:colId xmlns:a16="http://schemas.microsoft.com/office/drawing/2014/main" val="20000"/>
                    </a:ext>
                  </a:extLst>
                </a:gridCol>
                <a:gridCol w="2079652">
                  <a:extLst>
                    <a:ext uri="{9D8B030D-6E8A-4147-A177-3AD203B41FA5}">
                      <a16:colId xmlns:a16="http://schemas.microsoft.com/office/drawing/2014/main" val="20001"/>
                    </a:ext>
                  </a:extLst>
                </a:gridCol>
              </a:tblGrid>
              <a:tr h="353403">
                <a:tc gridSpan="2">
                  <a:txBody>
                    <a:bodyPr/>
                    <a:lstStyle/>
                    <a:p>
                      <a:pPr algn="ctr">
                        <a:spcBef>
                          <a:spcPts val="300"/>
                        </a:spcBef>
                        <a:defRPr sz="1800"/>
                      </a:pPr>
                      <a:r>
                        <a:rPr lang="en-US" sz="1400" b="1" dirty="0"/>
                        <a:t>UHC CORE BTNR HSA PLAN                                                                                   Bi-Weekly Contributions                                                                1/1/2021 – 12/31/2021</a:t>
                      </a:r>
                      <a:endParaRPr lang="en-US" sz="1400" b="1" dirty="0">
                        <a:solidFill>
                          <a:srgbClr val="FFFFFF"/>
                        </a:solidFill>
                        <a:latin typeface="+mj-lt"/>
                      </a:endParaRPr>
                    </a:p>
                  </a:txBody>
                  <a:tcPr marL="45720" marR="45720" anchor="ctr" horzOverflow="overflow"/>
                </a:tc>
                <a:tc hMerge="1">
                  <a:txBody>
                    <a:bodyPr/>
                    <a:lstStyle/>
                    <a:p>
                      <a:pPr algn="ctr">
                        <a:spcBef>
                          <a:spcPts val="300"/>
                        </a:spcBef>
                        <a:defRPr sz="1800"/>
                      </a:pPr>
                      <a:endParaRPr lang="en-US" sz="1600" b="1" dirty="0">
                        <a:solidFill>
                          <a:srgbClr val="FFFFFF"/>
                        </a:solidFill>
                      </a:endParaRPr>
                    </a:p>
                  </a:txBody>
                  <a:tcPr marL="45720" marR="45720" horzOverflow="overflow">
                    <a:solidFill>
                      <a:schemeClr val="accent3"/>
                    </a:solidFill>
                  </a:tcPr>
                </a:tc>
                <a:extLst>
                  <a:ext uri="{0D108BD9-81ED-4DB2-BD59-A6C34878D82A}">
                    <a16:rowId xmlns:a16="http://schemas.microsoft.com/office/drawing/2014/main" val="10000"/>
                  </a:ext>
                </a:extLst>
              </a:tr>
              <a:tr h="465912">
                <a:tc>
                  <a:txBody>
                    <a:bodyPr/>
                    <a:lstStyle/>
                    <a:p>
                      <a:pPr lvl="1" algn="l" defTabSz="457200">
                        <a:defRPr sz="1800"/>
                      </a:pPr>
                      <a:r>
                        <a:rPr lang="en-US" sz="1400" dirty="0"/>
                        <a:t>Employee Only</a:t>
                      </a:r>
                      <a:endParaRPr lang="en-US" sz="1400" dirty="0">
                        <a:latin typeface="+mj-lt"/>
                      </a:endParaRPr>
                    </a:p>
                  </a:txBody>
                  <a:tcPr marL="7620" marR="7620" marT="7620" marB="7620" anchor="ctr" horzOverflow="overflow"/>
                </a:tc>
                <a:tc>
                  <a:txBody>
                    <a:bodyPr/>
                    <a:lstStyle/>
                    <a:p>
                      <a:pPr marL="0" marR="0" lvl="0" indent="0" algn="ctr" defTabSz="914400" rtl="0" eaLnBrk="1" fontAlgn="auto" latinLnBrk="0" hangingPunct="1">
                        <a:lnSpc>
                          <a:spcPct val="100000"/>
                        </a:lnSpc>
                        <a:spcBef>
                          <a:spcPts val="300"/>
                        </a:spcBef>
                        <a:spcAft>
                          <a:spcPts val="0"/>
                        </a:spcAft>
                        <a:buClrTx/>
                        <a:buSzTx/>
                        <a:buFontTx/>
                        <a:buNone/>
                        <a:tabLst/>
                        <a:defRPr sz="1400"/>
                      </a:pPr>
                      <a:r>
                        <a:rPr lang="en-US" sz="1400" u="none" strike="noStrike" dirty="0">
                          <a:effectLst/>
                        </a:rPr>
                        <a:t>$46.15</a:t>
                      </a:r>
                      <a:endParaRPr sz="1400" dirty="0">
                        <a:latin typeface="+mj-lt"/>
                      </a:endParaRPr>
                    </a:p>
                  </a:txBody>
                  <a:tcPr marL="45687" marR="45687" marT="45687" marB="45687" anchor="ctr" horzOverflow="overflow"/>
                </a:tc>
                <a:extLst>
                  <a:ext uri="{0D108BD9-81ED-4DB2-BD59-A6C34878D82A}">
                    <a16:rowId xmlns:a16="http://schemas.microsoft.com/office/drawing/2014/main" val="10001"/>
                  </a:ext>
                </a:extLst>
              </a:tr>
              <a:tr h="468630">
                <a:tc>
                  <a:txBody>
                    <a:bodyPr/>
                    <a:lstStyle/>
                    <a:p>
                      <a:pPr lvl="1" algn="l" defTabSz="457200">
                        <a:defRPr sz="1800"/>
                      </a:pPr>
                      <a:r>
                        <a:rPr lang="en-US" sz="1400" dirty="0"/>
                        <a:t>Employee</a:t>
                      </a:r>
                      <a:r>
                        <a:rPr lang="en-US" sz="1400" baseline="0" dirty="0"/>
                        <a:t> + Spouse</a:t>
                      </a:r>
                      <a:endParaRPr lang="en-US" sz="1400" baseline="0" dirty="0">
                        <a:latin typeface="+mj-lt"/>
                      </a:endParaRPr>
                    </a:p>
                  </a:txBody>
                  <a:tcPr marL="7620" marR="7620" marT="7620" marB="7620" anchor="ctr" horzOverflow="overflow"/>
                </a:tc>
                <a:tc>
                  <a:txBody>
                    <a:bodyPr/>
                    <a:lstStyle/>
                    <a:p>
                      <a:pPr algn="ctr">
                        <a:spcBef>
                          <a:spcPts val="300"/>
                        </a:spcBef>
                        <a:defRPr sz="1400"/>
                      </a:pPr>
                      <a:r>
                        <a:rPr lang="en-US" sz="1400" dirty="0"/>
                        <a:t>$76.15</a:t>
                      </a:r>
                      <a:endParaRPr sz="1400" b="0" i="0" dirty="0">
                        <a:latin typeface="+mj-lt"/>
                      </a:endParaRPr>
                    </a:p>
                  </a:txBody>
                  <a:tcPr marL="45720" marR="45720" anchor="ctr" horzOverflow="overflow"/>
                </a:tc>
                <a:extLst>
                  <a:ext uri="{0D108BD9-81ED-4DB2-BD59-A6C34878D82A}">
                    <a16:rowId xmlns:a16="http://schemas.microsoft.com/office/drawing/2014/main" val="10002"/>
                  </a:ext>
                </a:extLst>
              </a:tr>
              <a:tr h="434340">
                <a:tc>
                  <a:txBody>
                    <a:bodyPr/>
                    <a:lstStyle/>
                    <a:p>
                      <a:pPr lvl="1" algn="l" defTabSz="457200">
                        <a:defRPr sz="1800"/>
                      </a:pPr>
                      <a:r>
                        <a:rPr lang="en-US" sz="1400" dirty="0"/>
                        <a:t>Employee + Child(ren) </a:t>
                      </a:r>
                      <a:endParaRPr sz="1400" dirty="0">
                        <a:latin typeface="+mj-lt"/>
                      </a:endParaRPr>
                    </a:p>
                  </a:txBody>
                  <a:tcPr marL="7620" marR="7620" marT="7620" marB="7620" anchor="ctr" horzOverflow="overflow"/>
                </a:tc>
                <a:tc>
                  <a:txBody>
                    <a:bodyPr/>
                    <a:lstStyle/>
                    <a:p>
                      <a:pPr algn="ctr">
                        <a:spcBef>
                          <a:spcPts val="300"/>
                        </a:spcBef>
                        <a:defRPr sz="1400"/>
                      </a:pPr>
                      <a:r>
                        <a:rPr lang="en-US" sz="1400" dirty="0"/>
                        <a:t>$64.62</a:t>
                      </a:r>
                      <a:endParaRPr sz="1400" b="0" i="0" dirty="0">
                        <a:latin typeface="+mj-lt"/>
                      </a:endParaRPr>
                    </a:p>
                  </a:txBody>
                  <a:tcPr marL="45720" marR="45720" anchor="ctr" horzOverflow="overflow"/>
                </a:tc>
                <a:extLst>
                  <a:ext uri="{0D108BD9-81ED-4DB2-BD59-A6C34878D82A}">
                    <a16:rowId xmlns:a16="http://schemas.microsoft.com/office/drawing/2014/main" val="3115737460"/>
                  </a:ext>
                </a:extLst>
              </a:tr>
              <a:tr h="411480">
                <a:tc>
                  <a:txBody>
                    <a:bodyPr/>
                    <a:lstStyle/>
                    <a:p>
                      <a:pPr lvl="1" algn="l" defTabSz="457200">
                        <a:defRPr sz="1800"/>
                      </a:pPr>
                      <a:r>
                        <a:rPr sz="1400" dirty="0"/>
                        <a:t>Employee + Family</a:t>
                      </a:r>
                      <a:endParaRPr sz="1400" dirty="0">
                        <a:latin typeface="+mj-lt"/>
                      </a:endParaRPr>
                    </a:p>
                  </a:txBody>
                  <a:tcPr marL="7620" marR="7620" marT="7620" marB="7620" anchor="ctr" horzOverflow="overflow"/>
                </a:tc>
                <a:tc>
                  <a:txBody>
                    <a:bodyPr/>
                    <a:lstStyle/>
                    <a:p>
                      <a:pPr algn="ctr">
                        <a:spcBef>
                          <a:spcPts val="300"/>
                        </a:spcBef>
                        <a:defRPr sz="1400"/>
                      </a:pPr>
                      <a:r>
                        <a:rPr lang="en-US" sz="1400" dirty="0"/>
                        <a:t>$110.77</a:t>
                      </a:r>
                      <a:endParaRPr sz="1400" b="0" i="0" dirty="0">
                        <a:latin typeface="+mj-lt"/>
                      </a:endParaRPr>
                    </a:p>
                  </a:txBody>
                  <a:tcPr marL="45720" marR="45720" anchor="ctr" horzOverflow="overflow"/>
                </a:tc>
                <a:extLst>
                  <a:ext uri="{0D108BD9-81ED-4DB2-BD59-A6C34878D82A}">
                    <a16:rowId xmlns:a16="http://schemas.microsoft.com/office/drawing/2014/main" val="1730682438"/>
                  </a:ext>
                </a:extLst>
              </a:tr>
            </a:tbl>
          </a:graphicData>
        </a:graphic>
      </p:graphicFrame>
      <p:graphicFrame>
        <p:nvGraphicFramePr>
          <p:cNvPr id="7" name="Table 166">
            <a:extLst>
              <a:ext uri="{FF2B5EF4-FFF2-40B4-BE49-F238E27FC236}">
                <a16:creationId xmlns:a16="http://schemas.microsoft.com/office/drawing/2014/main" id="{DA9F51B6-5899-484F-ACA9-50FA8A55350B}"/>
              </a:ext>
            </a:extLst>
          </p:cNvPr>
          <p:cNvGraphicFramePr/>
          <p:nvPr>
            <p:extLst>
              <p:ext uri="{D42A27DB-BD31-4B8C-83A1-F6EECF244321}">
                <p14:modId xmlns:p14="http://schemas.microsoft.com/office/powerpoint/2010/main" val="2557893119"/>
              </p:ext>
            </p:extLst>
          </p:nvPr>
        </p:nvGraphicFramePr>
        <p:xfrm>
          <a:off x="1805940" y="4334265"/>
          <a:ext cx="5692140" cy="2100402"/>
        </p:xfrm>
        <a:graphic>
          <a:graphicData uri="http://schemas.openxmlformats.org/drawingml/2006/table">
            <a:tbl>
              <a:tblPr>
                <a:tableStyleId>{EEE7283C-3CF3-47DC-8721-378D4A62B228}</a:tableStyleId>
              </a:tblPr>
              <a:tblGrid>
                <a:gridCol w="2853568">
                  <a:extLst>
                    <a:ext uri="{9D8B030D-6E8A-4147-A177-3AD203B41FA5}">
                      <a16:colId xmlns:a16="http://schemas.microsoft.com/office/drawing/2014/main" val="20000"/>
                    </a:ext>
                  </a:extLst>
                </a:gridCol>
                <a:gridCol w="2838572">
                  <a:extLst>
                    <a:ext uri="{9D8B030D-6E8A-4147-A177-3AD203B41FA5}">
                      <a16:colId xmlns:a16="http://schemas.microsoft.com/office/drawing/2014/main" val="20001"/>
                    </a:ext>
                  </a:extLst>
                </a:gridCol>
              </a:tblGrid>
              <a:tr h="353403">
                <a:tc gridSpan="2">
                  <a:txBody>
                    <a:bodyPr/>
                    <a:lstStyle/>
                    <a:p>
                      <a:pPr algn="ctr">
                        <a:spcBef>
                          <a:spcPts val="300"/>
                        </a:spcBef>
                        <a:defRPr sz="1800"/>
                      </a:pPr>
                      <a:r>
                        <a:rPr lang="en-US" sz="1400" b="1" dirty="0"/>
                        <a:t>HSA Contribution                                                                                                                               CCIS will make following contribution to your                                                                       HSA account</a:t>
                      </a:r>
                      <a:endParaRPr lang="en-US" sz="1400" b="1" dirty="0">
                        <a:solidFill>
                          <a:srgbClr val="FFFFFF"/>
                        </a:solidFill>
                        <a:latin typeface="+mj-lt"/>
                      </a:endParaRPr>
                    </a:p>
                  </a:txBody>
                  <a:tcPr marL="45720" marR="45720" horzOverflow="overflow"/>
                </a:tc>
                <a:tc hMerge="1">
                  <a:txBody>
                    <a:bodyPr/>
                    <a:lstStyle/>
                    <a:p>
                      <a:pPr algn="ctr">
                        <a:spcBef>
                          <a:spcPts val="300"/>
                        </a:spcBef>
                        <a:defRPr sz="1800"/>
                      </a:pPr>
                      <a:endParaRPr lang="en-US" sz="1600" b="1" dirty="0">
                        <a:solidFill>
                          <a:srgbClr val="FFFFFF"/>
                        </a:solidFill>
                      </a:endParaRPr>
                    </a:p>
                  </a:txBody>
                  <a:tcPr marL="45720" marR="45720" horzOverflow="overflow">
                    <a:solidFill>
                      <a:schemeClr val="accent3"/>
                    </a:solidFill>
                  </a:tcPr>
                </a:tc>
                <a:extLst>
                  <a:ext uri="{0D108BD9-81ED-4DB2-BD59-A6C34878D82A}">
                    <a16:rowId xmlns:a16="http://schemas.microsoft.com/office/drawing/2014/main" val="10000"/>
                  </a:ext>
                </a:extLst>
              </a:tr>
              <a:tr h="465912">
                <a:tc>
                  <a:txBody>
                    <a:bodyPr/>
                    <a:lstStyle/>
                    <a:p>
                      <a:pPr lvl="1" algn="l" defTabSz="457200">
                        <a:defRPr sz="1800"/>
                      </a:pPr>
                      <a:endParaRPr lang="en-US" sz="1400" dirty="0">
                        <a:latin typeface="+mj-lt"/>
                      </a:endParaRPr>
                    </a:p>
                  </a:txBody>
                  <a:tcPr marL="7620" marR="7620" marT="7620" marB="7620" anchor="ctr" horzOverflow="overflow"/>
                </a:tc>
                <a:tc>
                  <a:txBody>
                    <a:bodyPr/>
                    <a:lstStyle/>
                    <a:p>
                      <a:pPr marL="0" marR="0" lvl="0" indent="0" algn="ctr" defTabSz="914400" rtl="0" eaLnBrk="1" fontAlgn="auto" latinLnBrk="0" hangingPunct="1">
                        <a:lnSpc>
                          <a:spcPct val="100000"/>
                        </a:lnSpc>
                        <a:spcBef>
                          <a:spcPts val="300"/>
                        </a:spcBef>
                        <a:spcAft>
                          <a:spcPts val="0"/>
                        </a:spcAft>
                        <a:buClrTx/>
                        <a:buSzTx/>
                        <a:buFontTx/>
                        <a:buNone/>
                        <a:tabLst/>
                        <a:defRPr sz="1400"/>
                      </a:pPr>
                      <a:r>
                        <a:rPr lang="en-US" sz="1400" b="1" u="none" strike="noStrike" dirty="0">
                          <a:effectLst/>
                        </a:rPr>
                        <a:t>Annual</a:t>
                      </a:r>
                      <a:endParaRPr sz="1400" b="1" dirty="0">
                        <a:latin typeface="+mj-lt"/>
                      </a:endParaRPr>
                    </a:p>
                  </a:txBody>
                  <a:tcPr marL="45687" marR="45687" marT="45687" marB="45687" anchor="ctr" horzOverflow="overflow"/>
                </a:tc>
                <a:extLst>
                  <a:ext uri="{0D108BD9-81ED-4DB2-BD59-A6C34878D82A}">
                    <a16:rowId xmlns:a16="http://schemas.microsoft.com/office/drawing/2014/main" val="10001"/>
                  </a:ext>
                </a:extLst>
              </a:tr>
              <a:tr h="468630">
                <a:tc>
                  <a:txBody>
                    <a:bodyPr/>
                    <a:lstStyle/>
                    <a:p>
                      <a:pPr lvl="1" algn="l" defTabSz="457200">
                        <a:defRPr sz="1800"/>
                      </a:pPr>
                      <a:r>
                        <a:rPr lang="en-US" sz="1400" dirty="0"/>
                        <a:t>Employee</a:t>
                      </a:r>
                      <a:r>
                        <a:rPr lang="en-US" sz="1400" baseline="0" dirty="0"/>
                        <a:t> Only</a:t>
                      </a:r>
                      <a:endParaRPr lang="en-US" sz="1400" baseline="0" dirty="0">
                        <a:latin typeface="+mj-lt"/>
                      </a:endParaRPr>
                    </a:p>
                  </a:txBody>
                  <a:tcPr marL="7620" marR="7620" marT="7620" marB="7620" anchor="ctr" horzOverflow="overflow"/>
                </a:tc>
                <a:tc>
                  <a:txBody>
                    <a:bodyPr/>
                    <a:lstStyle/>
                    <a:p>
                      <a:pPr algn="ctr">
                        <a:spcBef>
                          <a:spcPts val="300"/>
                        </a:spcBef>
                        <a:defRPr sz="1400"/>
                      </a:pPr>
                      <a:r>
                        <a:rPr lang="en-US" sz="1400" dirty="0"/>
                        <a:t>$500</a:t>
                      </a:r>
                      <a:endParaRPr sz="1400" b="0" i="0" dirty="0">
                        <a:latin typeface="+mj-lt"/>
                      </a:endParaRPr>
                    </a:p>
                  </a:txBody>
                  <a:tcPr marL="45720" marR="45720" anchor="ctr" horzOverflow="overflow"/>
                </a:tc>
                <a:extLst>
                  <a:ext uri="{0D108BD9-81ED-4DB2-BD59-A6C34878D82A}">
                    <a16:rowId xmlns:a16="http://schemas.microsoft.com/office/drawing/2014/main" val="10002"/>
                  </a:ext>
                </a:extLst>
              </a:tr>
              <a:tr h="434340">
                <a:tc>
                  <a:txBody>
                    <a:bodyPr/>
                    <a:lstStyle/>
                    <a:p>
                      <a:pPr lvl="1" algn="l" defTabSz="457200">
                        <a:defRPr sz="1800"/>
                      </a:pPr>
                      <a:r>
                        <a:rPr lang="en-US" sz="1400" dirty="0"/>
                        <a:t>Employee + 1 or More</a:t>
                      </a:r>
                      <a:endParaRPr sz="1400" dirty="0">
                        <a:latin typeface="+mj-lt"/>
                      </a:endParaRPr>
                    </a:p>
                  </a:txBody>
                  <a:tcPr marL="7620" marR="7620" marT="7620" marB="7620" anchor="ctr" horzOverflow="overflow"/>
                </a:tc>
                <a:tc>
                  <a:txBody>
                    <a:bodyPr/>
                    <a:lstStyle/>
                    <a:p>
                      <a:pPr algn="ctr">
                        <a:spcBef>
                          <a:spcPts val="300"/>
                        </a:spcBef>
                        <a:defRPr sz="1400"/>
                      </a:pPr>
                      <a:r>
                        <a:rPr lang="en-US" sz="1400" dirty="0"/>
                        <a:t>$1,000</a:t>
                      </a:r>
                      <a:endParaRPr sz="1400" b="0" i="0" dirty="0">
                        <a:latin typeface="+mj-lt"/>
                      </a:endParaRPr>
                    </a:p>
                  </a:txBody>
                  <a:tcPr marL="45720" marR="45720" anchor="ctr" horzOverflow="overflow"/>
                </a:tc>
                <a:extLst>
                  <a:ext uri="{0D108BD9-81ED-4DB2-BD59-A6C34878D82A}">
                    <a16:rowId xmlns:a16="http://schemas.microsoft.com/office/drawing/2014/main" val="3115737460"/>
                  </a:ext>
                </a:extLst>
              </a:tr>
            </a:tbl>
          </a:graphicData>
        </a:graphic>
      </p:graphicFrame>
      <p:sp>
        <p:nvSpPr>
          <p:cNvPr id="3" name="TextBox 2">
            <a:extLst>
              <a:ext uri="{FF2B5EF4-FFF2-40B4-BE49-F238E27FC236}">
                <a16:creationId xmlns:a16="http://schemas.microsoft.com/office/drawing/2014/main" id="{30569FCE-4D08-452F-839F-ABDDBA930A8C}"/>
              </a:ext>
            </a:extLst>
          </p:cNvPr>
          <p:cNvSpPr txBox="1"/>
          <p:nvPr/>
        </p:nvSpPr>
        <p:spPr>
          <a:xfrm>
            <a:off x="3832746" y="996259"/>
            <a:ext cx="1349085"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1600" b="1" i="0" u="sng" strike="noStrike" cap="none" spc="0" normalizeH="0" baseline="0" dirty="0">
                <a:ln>
                  <a:noFill/>
                </a:ln>
                <a:solidFill>
                  <a:srgbClr val="B1831D"/>
                </a:solidFill>
                <a:effectLst/>
                <a:uFillTx/>
                <a:latin typeface="+mj-lt"/>
                <a:ea typeface="+mj-ea"/>
                <a:cs typeface="+mj-cs"/>
                <a:sym typeface="Calibri"/>
              </a:rPr>
              <a:t>Under $75,000</a:t>
            </a:r>
          </a:p>
        </p:txBody>
      </p:sp>
      <p:sp>
        <p:nvSpPr>
          <p:cNvPr id="2" name="TextBox 1">
            <a:extLst>
              <a:ext uri="{FF2B5EF4-FFF2-40B4-BE49-F238E27FC236}">
                <a16:creationId xmlns:a16="http://schemas.microsoft.com/office/drawing/2014/main" id="{9D0C3786-9196-44E2-AEFB-026C34CCA746}"/>
              </a:ext>
            </a:extLst>
          </p:cNvPr>
          <p:cNvSpPr txBox="1"/>
          <p:nvPr/>
        </p:nvSpPr>
        <p:spPr>
          <a:xfrm>
            <a:off x="8851352" y="6581003"/>
            <a:ext cx="170879"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9</a:t>
            </a:r>
          </a:p>
        </p:txBody>
      </p:sp>
    </p:spTree>
    <p:extLst>
      <p:ext uri="{BB962C8B-B14F-4D97-AF65-F5344CB8AC3E}">
        <p14:creationId xmlns:p14="http://schemas.microsoft.com/office/powerpoint/2010/main" val="2000686704"/>
      </p:ext>
    </p:extLst>
  </p:cSld>
  <p:clrMapOvr>
    <a:masterClrMapping/>
  </p:clrMapOvr>
  <p:transition spd="slow"/>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fill="hold" grpId="0" nodeType="clickEffect">
                                  <p:stCondLst>
                                    <p:cond delay="0"/>
                                  </p:stCondLst>
                                  <p:iterate>
                                    <p:tmAbs val="0"/>
                                  </p:iterate>
                                  <p:childTnLst>
                                    <p:set>
                                      <p:cBhvr>
                                        <p:cTn id="6" fill="hold"/>
                                        <p:tgtEl>
                                          <p:spTgt spid="10"/>
                                        </p:tgtEl>
                                        <p:attrNameLst>
                                          <p:attrName>style.visibility</p:attrName>
                                        </p:attrNameLst>
                                      </p:cBhvr>
                                      <p:to>
                                        <p:strVal val="visible"/>
                                      </p:to>
                                    </p:set>
                                    <p:animEffect transition="in" filter="dissolve">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fill="hold" grpId="0" nodeType="clickEffect">
                                  <p:stCondLst>
                                    <p:cond delay="0"/>
                                  </p:stCondLst>
                                  <p:iterate>
                                    <p:tmAbs val="0"/>
                                  </p:iterate>
                                  <p:childTnLst>
                                    <p:set>
                                      <p:cBhvr>
                                        <p:cTn id="11" fill="hold"/>
                                        <p:tgtEl>
                                          <p:spTgt spid="7"/>
                                        </p:tgtEl>
                                        <p:attrNameLst>
                                          <p:attrName>style.visibility</p:attrName>
                                        </p:attrNameLst>
                                      </p:cBhvr>
                                      <p:to>
                                        <p:strVal val="visible"/>
                                      </p:to>
                                    </p:set>
                                    <p:animEffect transition="in" filter="dissolve">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advAuto="0"/>
      <p:bldP spid="7" grpId="0" animBg="1"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335476" y="205276"/>
            <a:ext cx="6195060"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pPr algn="ctr"/>
            <a:r>
              <a:rPr lang="pl-PL" dirty="0">
                <a:solidFill>
                  <a:schemeClr val="tx1"/>
                </a:solidFill>
              </a:rPr>
              <a:t>202</a:t>
            </a:r>
            <a:r>
              <a:rPr lang="en-US" dirty="0">
                <a:solidFill>
                  <a:schemeClr val="tx1"/>
                </a:solidFill>
              </a:rPr>
              <a:t>1 Medical Plan Contributions</a:t>
            </a:r>
            <a:endParaRPr lang="pl-PL" dirty="0">
              <a:solidFill>
                <a:schemeClr val="tx1"/>
              </a:solidFill>
            </a:endParaRPr>
          </a:p>
        </p:txBody>
      </p:sp>
      <p:sp>
        <p:nvSpPr>
          <p:cNvPr id="18" name="Shape 223">
            <a:extLst>
              <a:ext uri="{FF2B5EF4-FFF2-40B4-BE49-F238E27FC236}">
                <a16:creationId xmlns:a16="http://schemas.microsoft.com/office/drawing/2014/main" id="{1339C91E-D5CF-4F72-BD16-58B974F375D7}"/>
              </a:ext>
            </a:extLst>
          </p:cNvPr>
          <p:cNvSpPr/>
          <p:nvPr/>
        </p:nvSpPr>
        <p:spPr>
          <a:xfrm>
            <a:off x="5194364" y="3041744"/>
            <a:ext cx="3742428" cy="955041"/>
          </a:xfrm>
          <a:prstGeom prst="rect">
            <a:avLst/>
          </a:prstGeom>
          <a:ln w="12700">
            <a:miter lim="400000"/>
          </a:ln>
          <a:extLst>
            <a:ext uri="{C572A759-6A51-4108-AA02-DFA0A04FC94B}">
              <ma14:wrappingTextBoxFlag xmlns="" xmlns:ma14="http://schemas.microsoft.com/office/mac/drawingml/2011/main" val="1"/>
            </a:ext>
          </a:extLst>
        </p:spPr>
        <p:txBody>
          <a:bodyPr lIns="45719" rIns="45719" anchor="ctr">
            <a:spAutoFit/>
          </a:bodyPr>
          <a:lstStyle/>
          <a:p>
            <a:pPr lvl="1" indent="0" algn="ctr">
              <a:spcBef>
                <a:spcPts val="300"/>
              </a:spcBef>
              <a:defRPr sz="1400" b="1">
                <a:solidFill>
                  <a:srgbClr val="FFFFFF"/>
                </a:solidFill>
              </a:defRPr>
            </a:pPr>
            <a:r>
              <a:rPr dirty="0"/>
              <a:t>With myCigna.com or my CIGNA mobile app, you have access to easy-to-use web tools that help you take control of your routine health care decisions. </a:t>
            </a:r>
          </a:p>
        </p:txBody>
      </p:sp>
      <p:graphicFrame>
        <p:nvGraphicFramePr>
          <p:cNvPr id="10" name="Table 166">
            <a:extLst>
              <a:ext uri="{FF2B5EF4-FFF2-40B4-BE49-F238E27FC236}">
                <a16:creationId xmlns:a16="http://schemas.microsoft.com/office/drawing/2014/main" id="{E7420A74-CA10-4D6F-85D0-B74E8AE2C043}"/>
              </a:ext>
            </a:extLst>
          </p:cNvPr>
          <p:cNvGraphicFramePr/>
          <p:nvPr>
            <p:extLst>
              <p:ext uri="{D42A27DB-BD31-4B8C-83A1-F6EECF244321}">
                <p14:modId xmlns:p14="http://schemas.microsoft.com/office/powerpoint/2010/main" val="1743858875"/>
              </p:ext>
            </p:extLst>
          </p:nvPr>
        </p:nvGraphicFramePr>
        <p:xfrm>
          <a:off x="2403333" y="1356979"/>
          <a:ext cx="4297680" cy="2511882"/>
        </p:xfrm>
        <a:graphic>
          <a:graphicData uri="http://schemas.openxmlformats.org/drawingml/2006/table">
            <a:tbl>
              <a:tblPr>
                <a:tableStyleId>{EEE7283C-3CF3-47DC-8721-378D4A62B228}</a:tableStyleId>
              </a:tblPr>
              <a:tblGrid>
                <a:gridCol w="2218028">
                  <a:extLst>
                    <a:ext uri="{9D8B030D-6E8A-4147-A177-3AD203B41FA5}">
                      <a16:colId xmlns:a16="http://schemas.microsoft.com/office/drawing/2014/main" val="20000"/>
                    </a:ext>
                  </a:extLst>
                </a:gridCol>
                <a:gridCol w="2079652">
                  <a:extLst>
                    <a:ext uri="{9D8B030D-6E8A-4147-A177-3AD203B41FA5}">
                      <a16:colId xmlns:a16="http://schemas.microsoft.com/office/drawing/2014/main" val="20001"/>
                    </a:ext>
                  </a:extLst>
                </a:gridCol>
              </a:tblGrid>
              <a:tr h="353403">
                <a:tc gridSpan="2">
                  <a:txBody>
                    <a:bodyPr/>
                    <a:lstStyle/>
                    <a:p>
                      <a:pPr algn="ctr">
                        <a:spcBef>
                          <a:spcPts val="300"/>
                        </a:spcBef>
                        <a:defRPr sz="1800"/>
                      </a:pPr>
                      <a:r>
                        <a:rPr lang="en-US" sz="1400" b="1" dirty="0"/>
                        <a:t>UHC MIDDLE BA9C PLAN                                                                                   Bi-Weekly Contributions                                                                1/1/2021 – 12/31/2021</a:t>
                      </a:r>
                      <a:endParaRPr lang="en-US" sz="1400" b="1" dirty="0">
                        <a:solidFill>
                          <a:srgbClr val="FFFFFF"/>
                        </a:solidFill>
                        <a:latin typeface="+mj-lt"/>
                      </a:endParaRPr>
                    </a:p>
                  </a:txBody>
                  <a:tcPr marL="45720" marR="45720" anchor="ctr" horzOverflow="overflow"/>
                </a:tc>
                <a:tc hMerge="1">
                  <a:txBody>
                    <a:bodyPr/>
                    <a:lstStyle/>
                    <a:p>
                      <a:pPr algn="ctr">
                        <a:spcBef>
                          <a:spcPts val="300"/>
                        </a:spcBef>
                        <a:defRPr sz="1800"/>
                      </a:pPr>
                      <a:endParaRPr lang="en-US" sz="1600" b="1" dirty="0">
                        <a:solidFill>
                          <a:srgbClr val="FFFFFF"/>
                        </a:solidFill>
                      </a:endParaRPr>
                    </a:p>
                  </a:txBody>
                  <a:tcPr marL="45720" marR="45720" horzOverflow="overflow">
                    <a:solidFill>
                      <a:schemeClr val="accent3"/>
                    </a:solidFill>
                  </a:tcPr>
                </a:tc>
                <a:extLst>
                  <a:ext uri="{0D108BD9-81ED-4DB2-BD59-A6C34878D82A}">
                    <a16:rowId xmlns:a16="http://schemas.microsoft.com/office/drawing/2014/main" val="10000"/>
                  </a:ext>
                </a:extLst>
              </a:tr>
              <a:tr h="465912">
                <a:tc>
                  <a:txBody>
                    <a:bodyPr/>
                    <a:lstStyle/>
                    <a:p>
                      <a:pPr lvl="1" algn="l" defTabSz="457200">
                        <a:defRPr sz="1800"/>
                      </a:pPr>
                      <a:r>
                        <a:rPr lang="en-US" sz="1400" dirty="0"/>
                        <a:t>Employee Only</a:t>
                      </a:r>
                      <a:endParaRPr lang="en-US" sz="1400" dirty="0">
                        <a:latin typeface="+mj-lt"/>
                      </a:endParaRPr>
                    </a:p>
                  </a:txBody>
                  <a:tcPr marL="7620" marR="7620" marT="7620" marB="7620" anchor="ctr" horzOverflow="overflow"/>
                </a:tc>
                <a:tc>
                  <a:txBody>
                    <a:bodyPr/>
                    <a:lstStyle/>
                    <a:p>
                      <a:pPr marL="0" marR="0" lvl="0" indent="0" algn="ctr" defTabSz="914400" rtl="0" eaLnBrk="1" fontAlgn="auto" latinLnBrk="0" hangingPunct="1">
                        <a:lnSpc>
                          <a:spcPct val="100000"/>
                        </a:lnSpc>
                        <a:spcBef>
                          <a:spcPts val="300"/>
                        </a:spcBef>
                        <a:spcAft>
                          <a:spcPts val="0"/>
                        </a:spcAft>
                        <a:buClrTx/>
                        <a:buSzTx/>
                        <a:buFontTx/>
                        <a:buNone/>
                        <a:tabLst/>
                        <a:defRPr sz="1400"/>
                      </a:pPr>
                      <a:r>
                        <a:rPr lang="en-US" sz="1400" u="none" strike="noStrike" dirty="0">
                          <a:effectLst/>
                        </a:rPr>
                        <a:t>$79.28</a:t>
                      </a:r>
                      <a:endParaRPr sz="1400" dirty="0">
                        <a:latin typeface="+mj-lt"/>
                      </a:endParaRPr>
                    </a:p>
                  </a:txBody>
                  <a:tcPr marL="45687" marR="45687" marT="45687" marB="45687" anchor="ctr" horzOverflow="overflow"/>
                </a:tc>
                <a:extLst>
                  <a:ext uri="{0D108BD9-81ED-4DB2-BD59-A6C34878D82A}">
                    <a16:rowId xmlns:a16="http://schemas.microsoft.com/office/drawing/2014/main" val="10001"/>
                  </a:ext>
                </a:extLst>
              </a:tr>
              <a:tr h="468630">
                <a:tc>
                  <a:txBody>
                    <a:bodyPr/>
                    <a:lstStyle/>
                    <a:p>
                      <a:pPr lvl="1" algn="l" defTabSz="457200">
                        <a:defRPr sz="1800"/>
                      </a:pPr>
                      <a:r>
                        <a:rPr lang="en-US" sz="1400" dirty="0"/>
                        <a:t>Employee</a:t>
                      </a:r>
                      <a:r>
                        <a:rPr lang="en-US" sz="1400" baseline="0" dirty="0"/>
                        <a:t> + Spouse</a:t>
                      </a:r>
                      <a:endParaRPr lang="en-US" sz="1400" baseline="0" dirty="0">
                        <a:latin typeface="+mj-lt"/>
                      </a:endParaRPr>
                    </a:p>
                  </a:txBody>
                  <a:tcPr marL="7620" marR="7620" marT="7620" marB="7620" anchor="ctr" horzOverflow="overflow"/>
                </a:tc>
                <a:tc>
                  <a:txBody>
                    <a:bodyPr/>
                    <a:lstStyle/>
                    <a:p>
                      <a:pPr algn="ctr">
                        <a:spcBef>
                          <a:spcPts val="300"/>
                        </a:spcBef>
                        <a:defRPr sz="1400"/>
                      </a:pPr>
                      <a:r>
                        <a:rPr lang="en-US" sz="1400" dirty="0"/>
                        <a:t>$157.79</a:t>
                      </a:r>
                      <a:endParaRPr sz="1400" b="0" i="0" dirty="0">
                        <a:latin typeface="+mj-lt"/>
                      </a:endParaRPr>
                    </a:p>
                  </a:txBody>
                  <a:tcPr marL="45720" marR="45720" anchor="ctr" horzOverflow="overflow"/>
                </a:tc>
                <a:extLst>
                  <a:ext uri="{0D108BD9-81ED-4DB2-BD59-A6C34878D82A}">
                    <a16:rowId xmlns:a16="http://schemas.microsoft.com/office/drawing/2014/main" val="10002"/>
                  </a:ext>
                </a:extLst>
              </a:tr>
              <a:tr h="434340">
                <a:tc>
                  <a:txBody>
                    <a:bodyPr/>
                    <a:lstStyle/>
                    <a:p>
                      <a:pPr lvl="1" algn="l" defTabSz="457200">
                        <a:defRPr sz="1800"/>
                      </a:pPr>
                      <a:r>
                        <a:rPr lang="en-US" sz="1400" dirty="0"/>
                        <a:t>Employee + Child(ren) </a:t>
                      </a:r>
                      <a:endParaRPr sz="1400" dirty="0">
                        <a:latin typeface="+mj-lt"/>
                      </a:endParaRPr>
                    </a:p>
                  </a:txBody>
                  <a:tcPr marL="7620" marR="7620" marT="7620" marB="7620" anchor="ctr" horzOverflow="overflow"/>
                </a:tc>
                <a:tc>
                  <a:txBody>
                    <a:bodyPr/>
                    <a:lstStyle/>
                    <a:p>
                      <a:pPr algn="ctr">
                        <a:spcBef>
                          <a:spcPts val="300"/>
                        </a:spcBef>
                        <a:defRPr sz="1400"/>
                      </a:pPr>
                      <a:r>
                        <a:rPr lang="en-US" sz="1400" dirty="0"/>
                        <a:t>$134.39</a:t>
                      </a:r>
                      <a:endParaRPr sz="1400" b="0" i="0" dirty="0">
                        <a:latin typeface="+mj-lt"/>
                      </a:endParaRPr>
                    </a:p>
                  </a:txBody>
                  <a:tcPr marL="45720" marR="45720" anchor="ctr" horzOverflow="overflow"/>
                </a:tc>
                <a:extLst>
                  <a:ext uri="{0D108BD9-81ED-4DB2-BD59-A6C34878D82A}">
                    <a16:rowId xmlns:a16="http://schemas.microsoft.com/office/drawing/2014/main" val="3115737460"/>
                  </a:ext>
                </a:extLst>
              </a:tr>
              <a:tr h="411480">
                <a:tc>
                  <a:txBody>
                    <a:bodyPr/>
                    <a:lstStyle/>
                    <a:p>
                      <a:pPr lvl="1" algn="l" defTabSz="457200">
                        <a:defRPr sz="1800"/>
                      </a:pPr>
                      <a:r>
                        <a:rPr sz="1400" dirty="0"/>
                        <a:t>Employee + Family</a:t>
                      </a:r>
                      <a:endParaRPr sz="1400" dirty="0">
                        <a:latin typeface="+mj-lt"/>
                      </a:endParaRPr>
                    </a:p>
                  </a:txBody>
                  <a:tcPr marL="7620" marR="7620" marT="7620" marB="7620" anchor="ctr" horzOverflow="overflow"/>
                </a:tc>
                <a:tc>
                  <a:txBody>
                    <a:bodyPr/>
                    <a:lstStyle/>
                    <a:p>
                      <a:pPr algn="ctr">
                        <a:spcBef>
                          <a:spcPts val="300"/>
                        </a:spcBef>
                        <a:defRPr sz="1400"/>
                      </a:pPr>
                      <a:r>
                        <a:rPr lang="en-US" sz="1400" dirty="0"/>
                        <a:t>$203.53</a:t>
                      </a:r>
                      <a:endParaRPr sz="1400" b="0" i="0" dirty="0">
                        <a:latin typeface="+mj-lt"/>
                      </a:endParaRPr>
                    </a:p>
                  </a:txBody>
                  <a:tcPr marL="45720" marR="45720" anchor="ctr" horzOverflow="overflow"/>
                </a:tc>
                <a:extLst>
                  <a:ext uri="{0D108BD9-81ED-4DB2-BD59-A6C34878D82A}">
                    <a16:rowId xmlns:a16="http://schemas.microsoft.com/office/drawing/2014/main" val="1730682438"/>
                  </a:ext>
                </a:extLst>
              </a:tr>
            </a:tbl>
          </a:graphicData>
        </a:graphic>
      </p:graphicFrame>
      <p:sp>
        <p:nvSpPr>
          <p:cNvPr id="3" name="TextBox 2">
            <a:extLst>
              <a:ext uri="{FF2B5EF4-FFF2-40B4-BE49-F238E27FC236}">
                <a16:creationId xmlns:a16="http://schemas.microsoft.com/office/drawing/2014/main" id="{30569FCE-4D08-452F-839F-ABDDBA930A8C}"/>
              </a:ext>
            </a:extLst>
          </p:cNvPr>
          <p:cNvSpPr txBox="1"/>
          <p:nvPr/>
        </p:nvSpPr>
        <p:spPr>
          <a:xfrm>
            <a:off x="3832746" y="958935"/>
            <a:ext cx="1349085"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1600" b="1" i="0" u="sng" strike="noStrike" cap="none" spc="0" normalizeH="0" baseline="0" dirty="0">
                <a:ln>
                  <a:noFill/>
                </a:ln>
                <a:solidFill>
                  <a:srgbClr val="B1831D"/>
                </a:solidFill>
                <a:effectLst/>
                <a:uFillTx/>
                <a:latin typeface="+mj-lt"/>
                <a:ea typeface="+mj-ea"/>
                <a:cs typeface="+mj-cs"/>
                <a:sym typeface="Calibri"/>
              </a:rPr>
              <a:t>Under $75,000</a:t>
            </a:r>
          </a:p>
        </p:txBody>
      </p:sp>
      <p:graphicFrame>
        <p:nvGraphicFramePr>
          <p:cNvPr id="9" name="Table 166">
            <a:extLst>
              <a:ext uri="{FF2B5EF4-FFF2-40B4-BE49-F238E27FC236}">
                <a16:creationId xmlns:a16="http://schemas.microsoft.com/office/drawing/2014/main" id="{D8D998F8-D393-4C37-A7EA-4E2D114B31B0}"/>
              </a:ext>
            </a:extLst>
          </p:cNvPr>
          <p:cNvGraphicFramePr/>
          <p:nvPr>
            <p:extLst>
              <p:ext uri="{D42A27DB-BD31-4B8C-83A1-F6EECF244321}">
                <p14:modId xmlns:p14="http://schemas.microsoft.com/office/powerpoint/2010/main" val="341464039"/>
              </p:ext>
            </p:extLst>
          </p:nvPr>
        </p:nvGraphicFramePr>
        <p:xfrm>
          <a:off x="2403333" y="4284353"/>
          <a:ext cx="4297680" cy="2511882"/>
        </p:xfrm>
        <a:graphic>
          <a:graphicData uri="http://schemas.openxmlformats.org/drawingml/2006/table">
            <a:tbl>
              <a:tblPr>
                <a:tableStyleId>{EEE7283C-3CF3-47DC-8721-378D4A62B228}</a:tableStyleId>
              </a:tblPr>
              <a:tblGrid>
                <a:gridCol w="2218028">
                  <a:extLst>
                    <a:ext uri="{9D8B030D-6E8A-4147-A177-3AD203B41FA5}">
                      <a16:colId xmlns:a16="http://schemas.microsoft.com/office/drawing/2014/main" val="20000"/>
                    </a:ext>
                  </a:extLst>
                </a:gridCol>
                <a:gridCol w="2079652">
                  <a:extLst>
                    <a:ext uri="{9D8B030D-6E8A-4147-A177-3AD203B41FA5}">
                      <a16:colId xmlns:a16="http://schemas.microsoft.com/office/drawing/2014/main" val="20001"/>
                    </a:ext>
                  </a:extLst>
                </a:gridCol>
              </a:tblGrid>
              <a:tr h="353403">
                <a:tc gridSpan="2">
                  <a:txBody>
                    <a:bodyPr/>
                    <a:lstStyle/>
                    <a:p>
                      <a:pPr algn="ctr">
                        <a:spcBef>
                          <a:spcPts val="300"/>
                        </a:spcBef>
                        <a:defRPr sz="1800"/>
                      </a:pPr>
                      <a:r>
                        <a:rPr lang="en-US" sz="1400" b="1" dirty="0"/>
                        <a:t>UHC HIGH BA83 PLAN                                                                                   Bi-Weekly Contributions                                                                1/1/2021 – 12/31/2021</a:t>
                      </a:r>
                      <a:endParaRPr lang="en-US" sz="1400" b="1" dirty="0">
                        <a:solidFill>
                          <a:srgbClr val="FFFFFF"/>
                        </a:solidFill>
                        <a:latin typeface="+mj-lt"/>
                      </a:endParaRPr>
                    </a:p>
                  </a:txBody>
                  <a:tcPr marL="45720" marR="45720" anchor="ctr" horzOverflow="overflow"/>
                </a:tc>
                <a:tc hMerge="1">
                  <a:txBody>
                    <a:bodyPr/>
                    <a:lstStyle/>
                    <a:p>
                      <a:pPr algn="ctr">
                        <a:spcBef>
                          <a:spcPts val="300"/>
                        </a:spcBef>
                        <a:defRPr sz="1800"/>
                      </a:pPr>
                      <a:endParaRPr lang="en-US" sz="1600" b="1" dirty="0">
                        <a:solidFill>
                          <a:srgbClr val="FFFFFF"/>
                        </a:solidFill>
                      </a:endParaRPr>
                    </a:p>
                  </a:txBody>
                  <a:tcPr marL="45720" marR="45720" horzOverflow="overflow">
                    <a:solidFill>
                      <a:schemeClr val="accent3"/>
                    </a:solidFill>
                  </a:tcPr>
                </a:tc>
                <a:extLst>
                  <a:ext uri="{0D108BD9-81ED-4DB2-BD59-A6C34878D82A}">
                    <a16:rowId xmlns:a16="http://schemas.microsoft.com/office/drawing/2014/main" val="10000"/>
                  </a:ext>
                </a:extLst>
              </a:tr>
              <a:tr h="465912">
                <a:tc>
                  <a:txBody>
                    <a:bodyPr/>
                    <a:lstStyle/>
                    <a:p>
                      <a:pPr lvl="1" algn="l" defTabSz="457200">
                        <a:defRPr sz="1800"/>
                      </a:pPr>
                      <a:r>
                        <a:rPr lang="en-US" sz="1400" dirty="0"/>
                        <a:t>Employee Only</a:t>
                      </a:r>
                      <a:endParaRPr lang="en-US" sz="1400" dirty="0">
                        <a:latin typeface="+mj-lt"/>
                      </a:endParaRPr>
                    </a:p>
                  </a:txBody>
                  <a:tcPr marL="7620" marR="7620" marT="7620" marB="7620" anchor="ctr" horzOverflow="overflow"/>
                </a:tc>
                <a:tc>
                  <a:txBody>
                    <a:bodyPr/>
                    <a:lstStyle/>
                    <a:p>
                      <a:pPr marL="0" marR="0" lvl="0" indent="0" algn="ctr" defTabSz="914400" rtl="0" eaLnBrk="1" fontAlgn="auto" latinLnBrk="0" hangingPunct="1">
                        <a:lnSpc>
                          <a:spcPct val="100000"/>
                        </a:lnSpc>
                        <a:spcBef>
                          <a:spcPts val="300"/>
                        </a:spcBef>
                        <a:spcAft>
                          <a:spcPts val="0"/>
                        </a:spcAft>
                        <a:buClrTx/>
                        <a:buSzTx/>
                        <a:buFontTx/>
                        <a:buNone/>
                        <a:tabLst/>
                        <a:defRPr sz="1400"/>
                      </a:pPr>
                      <a:r>
                        <a:rPr lang="en-US" sz="1400" u="none" strike="noStrike" dirty="0">
                          <a:effectLst/>
                        </a:rPr>
                        <a:t>$113.85</a:t>
                      </a:r>
                      <a:endParaRPr sz="1400" dirty="0">
                        <a:latin typeface="+mj-lt"/>
                      </a:endParaRPr>
                    </a:p>
                  </a:txBody>
                  <a:tcPr marL="45687" marR="45687" marT="45687" marB="45687" anchor="ctr" horzOverflow="overflow"/>
                </a:tc>
                <a:extLst>
                  <a:ext uri="{0D108BD9-81ED-4DB2-BD59-A6C34878D82A}">
                    <a16:rowId xmlns:a16="http://schemas.microsoft.com/office/drawing/2014/main" val="10001"/>
                  </a:ext>
                </a:extLst>
              </a:tr>
              <a:tr h="468630">
                <a:tc>
                  <a:txBody>
                    <a:bodyPr/>
                    <a:lstStyle/>
                    <a:p>
                      <a:pPr lvl="1" algn="l" defTabSz="457200">
                        <a:defRPr sz="1800"/>
                      </a:pPr>
                      <a:r>
                        <a:rPr lang="en-US" sz="1400" dirty="0"/>
                        <a:t>Employee</a:t>
                      </a:r>
                      <a:r>
                        <a:rPr lang="en-US" sz="1400" baseline="0" dirty="0"/>
                        <a:t> + Spouse</a:t>
                      </a:r>
                      <a:endParaRPr lang="en-US" sz="1400" baseline="0" dirty="0">
                        <a:latin typeface="+mj-lt"/>
                      </a:endParaRPr>
                    </a:p>
                  </a:txBody>
                  <a:tcPr marL="7620" marR="7620" marT="7620" marB="7620" anchor="ctr" horzOverflow="overflow"/>
                </a:tc>
                <a:tc>
                  <a:txBody>
                    <a:bodyPr/>
                    <a:lstStyle/>
                    <a:p>
                      <a:pPr algn="ctr">
                        <a:spcBef>
                          <a:spcPts val="300"/>
                        </a:spcBef>
                        <a:defRPr sz="1400"/>
                      </a:pPr>
                      <a:r>
                        <a:rPr lang="en-US" sz="1400" dirty="0"/>
                        <a:t>$230.40</a:t>
                      </a:r>
                      <a:endParaRPr sz="1400" b="0" i="0" dirty="0">
                        <a:latin typeface="+mj-lt"/>
                      </a:endParaRPr>
                    </a:p>
                  </a:txBody>
                  <a:tcPr marL="45720" marR="45720" anchor="ctr" horzOverflow="overflow"/>
                </a:tc>
                <a:extLst>
                  <a:ext uri="{0D108BD9-81ED-4DB2-BD59-A6C34878D82A}">
                    <a16:rowId xmlns:a16="http://schemas.microsoft.com/office/drawing/2014/main" val="10002"/>
                  </a:ext>
                </a:extLst>
              </a:tr>
              <a:tr h="434340">
                <a:tc>
                  <a:txBody>
                    <a:bodyPr/>
                    <a:lstStyle/>
                    <a:p>
                      <a:pPr lvl="1" algn="l" defTabSz="457200">
                        <a:defRPr sz="1800"/>
                      </a:pPr>
                      <a:r>
                        <a:rPr lang="en-US" sz="1400" dirty="0"/>
                        <a:t>Employee + Child(ren) </a:t>
                      </a:r>
                      <a:endParaRPr sz="1400" dirty="0">
                        <a:latin typeface="+mj-lt"/>
                      </a:endParaRPr>
                    </a:p>
                  </a:txBody>
                  <a:tcPr marL="7620" marR="7620" marT="7620" marB="7620" anchor="ctr" horzOverflow="overflow"/>
                </a:tc>
                <a:tc>
                  <a:txBody>
                    <a:bodyPr/>
                    <a:lstStyle/>
                    <a:p>
                      <a:pPr algn="ctr">
                        <a:spcBef>
                          <a:spcPts val="300"/>
                        </a:spcBef>
                        <a:defRPr sz="1400"/>
                      </a:pPr>
                      <a:r>
                        <a:rPr lang="en-US" sz="1400" dirty="0"/>
                        <a:t>$193.85</a:t>
                      </a:r>
                      <a:endParaRPr sz="1400" b="0" i="0" dirty="0">
                        <a:latin typeface="+mj-lt"/>
                      </a:endParaRPr>
                    </a:p>
                  </a:txBody>
                  <a:tcPr marL="45720" marR="45720" anchor="ctr" horzOverflow="overflow"/>
                </a:tc>
                <a:extLst>
                  <a:ext uri="{0D108BD9-81ED-4DB2-BD59-A6C34878D82A}">
                    <a16:rowId xmlns:a16="http://schemas.microsoft.com/office/drawing/2014/main" val="3115737460"/>
                  </a:ext>
                </a:extLst>
              </a:tr>
              <a:tr h="411480">
                <a:tc>
                  <a:txBody>
                    <a:bodyPr/>
                    <a:lstStyle/>
                    <a:p>
                      <a:pPr lvl="1" algn="l" defTabSz="457200">
                        <a:defRPr sz="1800"/>
                      </a:pPr>
                      <a:r>
                        <a:rPr sz="1400" dirty="0"/>
                        <a:t>Employee + Family</a:t>
                      </a:r>
                      <a:endParaRPr sz="1400" dirty="0">
                        <a:latin typeface="+mj-lt"/>
                      </a:endParaRPr>
                    </a:p>
                  </a:txBody>
                  <a:tcPr marL="7620" marR="7620" marT="7620" marB="7620" anchor="ctr" horzOverflow="overflow"/>
                </a:tc>
                <a:tc>
                  <a:txBody>
                    <a:bodyPr/>
                    <a:lstStyle/>
                    <a:p>
                      <a:pPr algn="ctr">
                        <a:spcBef>
                          <a:spcPts val="300"/>
                        </a:spcBef>
                        <a:defRPr sz="1400"/>
                      </a:pPr>
                      <a:r>
                        <a:rPr lang="en-US" sz="1400" dirty="0"/>
                        <a:t>$308.28</a:t>
                      </a:r>
                      <a:endParaRPr sz="1400" b="0" i="0" dirty="0">
                        <a:latin typeface="+mj-lt"/>
                      </a:endParaRPr>
                    </a:p>
                  </a:txBody>
                  <a:tcPr marL="45720" marR="45720" anchor="ctr" horzOverflow="overflow"/>
                </a:tc>
                <a:extLst>
                  <a:ext uri="{0D108BD9-81ED-4DB2-BD59-A6C34878D82A}">
                    <a16:rowId xmlns:a16="http://schemas.microsoft.com/office/drawing/2014/main" val="1730682438"/>
                  </a:ext>
                </a:extLst>
              </a:tr>
            </a:tbl>
          </a:graphicData>
        </a:graphic>
      </p:graphicFrame>
      <p:sp>
        <p:nvSpPr>
          <p:cNvPr id="11" name="TextBox 10">
            <a:extLst>
              <a:ext uri="{FF2B5EF4-FFF2-40B4-BE49-F238E27FC236}">
                <a16:creationId xmlns:a16="http://schemas.microsoft.com/office/drawing/2014/main" id="{C6BEC236-B566-42F5-92DA-6EFADE9BEAF6}"/>
              </a:ext>
            </a:extLst>
          </p:cNvPr>
          <p:cNvSpPr txBox="1"/>
          <p:nvPr/>
        </p:nvSpPr>
        <p:spPr>
          <a:xfrm>
            <a:off x="3868299" y="3906945"/>
            <a:ext cx="1349085"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1600" b="1" i="0" u="sng" strike="noStrike" cap="none" spc="0" normalizeH="0" baseline="0" dirty="0">
                <a:ln>
                  <a:noFill/>
                </a:ln>
                <a:solidFill>
                  <a:srgbClr val="B1831D"/>
                </a:solidFill>
                <a:effectLst/>
                <a:uFillTx/>
                <a:latin typeface="+mj-lt"/>
                <a:ea typeface="+mj-ea"/>
                <a:cs typeface="+mj-cs"/>
                <a:sym typeface="Calibri"/>
              </a:rPr>
              <a:t>Under $75,000</a:t>
            </a:r>
          </a:p>
        </p:txBody>
      </p:sp>
      <p:sp>
        <p:nvSpPr>
          <p:cNvPr id="2" name="TextBox 1">
            <a:extLst>
              <a:ext uri="{FF2B5EF4-FFF2-40B4-BE49-F238E27FC236}">
                <a16:creationId xmlns:a16="http://schemas.microsoft.com/office/drawing/2014/main" id="{921DCA03-A537-4112-B5A8-233D4090C086}"/>
              </a:ext>
            </a:extLst>
          </p:cNvPr>
          <p:cNvSpPr txBox="1"/>
          <p:nvPr/>
        </p:nvSpPr>
        <p:spPr>
          <a:xfrm>
            <a:off x="8711381" y="6548284"/>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10</a:t>
            </a:r>
          </a:p>
        </p:txBody>
      </p:sp>
    </p:spTree>
    <p:extLst>
      <p:ext uri="{BB962C8B-B14F-4D97-AF65-F5344CB8AC3E}">
        <p14:creationId xmlns:p14="http://schemas.microsoft.com/office/powerpoint/2010/main" val="3574867451"/>
      </p:ext>
    </p:extLst>
  </p:cSld>
  <p:clrMapOvr>
    <a:masterClrMapping/>
  </p:clrMapOvr>
  <p:transition spd="slow"/>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fill="hold" grpId="0" nodeType="clickEffect">
                                  <p:stCondLst>
                                    <p:cond delay="0"/>
                                  </p:stCondLst>
                                  <p:iterate>
                                    <p:tmAbs val="0"/>
                                  </p:iterate>
                                  <p:childTnLst>
                                    <p:set>
                                      <p:cBhvr>
                                        <p:cTn id="6" fill="hold"/>
                                        <p:tgtEl>
                                          <p:spTgt spid="10"/>
                                        </p:tgtEl>
                                        <p:attrNameLst>
                                          <p:attrName>style.visibility</p:attrName>
                                        </p:attrNameLst>
                                      </p:cBhvr>
                                      <p:to>
                                        <p:strVal val="visible"/>
                                      </p:to>
                                    </p:set>
                                    <p:animEffect transition="in" filter="dissolve">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fill="hold" grpId="0" nodeType="clickEffect">
                                  <p:stCondLst>
                                    <p:cond delay="0"/>
                                  </p:stCondLst>
                                  <p:iterate>
                                    <p:tmAbs val="0"/>
                                  </p:iterate>
                                  <p:childTnLst>
                                    <p:set>
                                      <p:cBhvr>
                                        <p:cTn id="11" fill="hold"/>
                                        <p:tgtEl>
                                          <p:spTgt spid="9"/>
                                        </p:tgtEl>
                                        <p:attrNameLst>
                                          <p:attrName>style.visibility</p:attrName>
                                        </p:attrNameLst>
                                      </p:cBhvr>
                                      <p:to>
                                        <p:strVal val="visible"/>
                                      </p:to>
                                    </p:set>
                                    <p:animEffect transition="in" filter="dissolve">
                                      <p:cBhvr>
                                        <p:cTn id="1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advAuto="0"/>
      <p:bldP spid="9" grpId="0" animBg="1" advAuto="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876800" y="457200"/>
            <a:ext cx="2980266" cy="4191000"/>
          </a:xfrm>
          <a:prstGeom prst="rect">
            <a:avLst/>
          </a:prstGeom>
        </p:spPr>
      </p:pic>
      <p:sp>
        <p:nvSpPr>
          <p:cNvPr id="4" name="TextBox 3"/>
          <p:cNvSpPr txBox="1"/>
          <p:nvPr/>
        </p:nvSpPr>
        <p:spPr>
          <a:xfrm>
            <a:off x="762000" y="2667000"/>
            <a:ext cx="2743200" cy="1723549"/>
          </a:xfrm>
          <a:prstGeom prst="rect">
            <a:avLst/>
          </a:prstGeom>
          <a:noFill/>
        </p:spPr>
        <p:txBody>
          <a:bodyPr wrap="square" rtlCol="0">
            <a:spAutoFit/>
          </a:bodyPr>
          <a:lstStyle/>
          <a:p>
            <a:pPr algn="ctr"/>
            <a:r>
              <a:rPr lang="en-US" sz="4400" dirty="0">
                <a:solidFill>
                  <a:schemeClr val="bg1"/>
                </a:solidFill>
                <a:latin typeface="+mj-lt"/>
              </a:rPr>
              <a:t>Savings Accounts</a:t>
            </a:r>
          </a:p>
          <a:p>
            <a:pPr algn="ctr"/>
            <a:r>
              <a:rPr lang="en-US" dirty="0">
                <a:solidFill>
                  <a:schemeClr val="bg1"/>
                </a:solidFill>
                <a:latin typeface="+mj-lt"/>
              </a:rPr>
              <a:t> </a:t>
            </a:r>
          </a:p>
        </p:txBody>
      </p:sp>
      <p:pic>
        <p:nvPicPr>
          <p:cNvPr id="5" name="Picture 6" descr="Image result for health equity">
            <a:extLst>
              <a:ext uri="{FF2B5EF4-FFF2-40B4-BE49-F238E27FC236}">
                <a16:creationId xmlns:a16="http://schemas.microsoft.com/office/drawing/2014/main" id="{E34D1C83-D091-436A-B893-C9FD8BB4737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5" t="10250" r="-1" b="13097"/>
          <a:stretch/>
        </p:blipFill>
        <p:spPr bwMode="auto">
          <a:xfrm>
            <a:off x="3962400" y="4390549"/>
            <a:ext cx="4919260" cy="157825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2F1EE6C-9634-433A-BF38-62D312B53E26}"/>
              </a:ext>
            </a:extLst>
          </p:cNvPr>
          <p:cNvSpPr txBox="1"/>
          <p:nvPr/>
        </p:nvSpPr>
        <p:spPr>
          <a:xfrm>
            <a:off x="8711381" y="6548284"/>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11</a:t>
            </a:r>
          </a:p>
        </p:txBody>
      </p:sp>
    </p:spTree>
    <p:extLst>
      <p:ext uri="{BB962C8B-B14F-4D97-AF65-F5344CB8AC3E}">
        <p14:creationId xmlns:p14="http://schemas.microsoft.com/office/powerpoint/2010/main" val="2184095406"/>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148962" y="115955"/>
            <a:ext cx="8995037" cy="553998"/>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r>
              <a:rPr lang="en-US" sz="3000" dirty="0">
                <a:solidFill>
                  <a:schemeClr val="tx1"/>
                </a:solidFill>
              </a:rPr>
              <a:t>What is a Health Savings Account (HSA)- Health Equity </a:t>
            </a:r>
            <a:endParaRPr sz="3000" dirty="0">
              <a:solidFill>
                <a:schemeClr val="tx1"/>
              </a:solidFill>
            </a:endParaRPr>
          </a:p>
        </p:txBody>
      </p:sp>
      <p:sp>
        <p:nvSpPr>
          <p:cNvPr id="12" name="Rectangle 11">
            <a:extLst>
              <a:ext uri="{FF2B5EF4-FFF2-40B4-BE49-F238E27FC236}">
                <a16:creationId xmlns:a16="http://schemas.microsoft.com/office/drawing/2014/main" id="{B73CF985-2324-484E-B900-943A32CADE0C}"/>
              </a:ext>
            </a:extLst>
          </p:cNvPr>
          <p:cNvSpPr/>
          <p:nvPr/>
        </p:nvSpPr>
        <p:spPr>
          <a:xfrm>
            <a:off x="2009214" y="3193486"/>
            <a:ext cx="2296718" cy="830997"/>
          </a:xfrm>
          <a:prstGeom prst="rect">
            <a:avLst/>
          </a:prstGeom>
        </p:spPr>
        <p:txBody>
          <a:bodyPr wrap="square">
            <a:spAutoFit/>
          </a:bodyPr>
          <a:lstStyle/>
          <a:p>
            <a:pPr lvl="0" algn="ctr"/>
            <a:r>
              <a:rPr lang="en-US" sz="1600" dirty="0">
                <a:solidFill>
                  <a:schemeClr val="bg1"/>
                </a:solidFill>
              </a:rPr>
              <a:t>A bank account paired with a qualified high-deductible health plan</a:t>
            </a:r>
          </a:p>
        </p:txBody>
      </p:sp>
      <p:sp>
        <p:nvSpPr>
          <p:cNvPr id="13" name="Rectangle 12">
            <a:extLst>
              <a:ext uri="{FF2B5EF4-FFF2-40B4-BE49-F238E27FC236}">
                <a16:creationId xmlns:a16="http://schemas.microsoft.com/office/drawing/2014/main" id="{6B7CD51D-15CB-4177-9C32-406AD3D3848A}"/>
              </a:ext>
            </a:extLst>
          </p:cNvPr>
          <p:cNvSpPr/>
          <p:nvPr/>
        </p:nvSpPr>
        <p:spPr>
          <a:xfrm>
            <a:off x="4751971" y="3285999"/>
            <a:ext cx="1994454" cy="584775"/>
          </a:xfrm>
          <a:prstGeom prst="rect">
            <a:avLst/>
          </a:prstGeom>
        </p:spPr>
        <p:txBody>
          <a:bodyPr wrap="square">
            <a:spAutoFit/>
          </a:bodyPr>
          <a:lstStyle/>
          <a:p>
            <a:pPr lvl="0" algn="ctr"/>
            <a:r>
              <a:rPr lang="en-US" sz="1600" dirty="0">
                <a:solidFill>
                  <a:schemeClr val="bg1"/>
                </a:solidFill>
              </a:rPr>
              <a:t>A bank account that is owned by you.</a:t>
            </a:r>
          </a:p>
        </p:txBody>
      </p:sp>
      <p:sp>
        <p:nvSpPr>
          <p:cNvPr id="14" name="Rectangle 13">
            <a:extLst>
              <a:ext uri="{FF2B5EF4-FFF2-40B4-BE49-F238E27FC236}">
                <a16:creationId xmlns:a16="http://schemas.microsoft.com/office/drawing/2014/main" id="{7B6E9E45-1ED0-4734-AB36-126D4AAD6016}"/>
              </a:ext>
            </a:extLst>
          </p:cNvPr>
          <p:cNvSpPr/>
          <p:nvPr/>
        </p:nvSpPr>
        <p:spPr>
          <a:xfrm>
            <a:off x="2258618" y="4309817"/>
            <a:ext cx="1986693" cy="1077218"/>
          </a:xfrm>
          <a:prstGeom prst="rect">
            <a:avLst/>
          </a:prstGeom>
        </p:spPr>
        <p:txBody>
          <a:bodyPr wrap="square">
            <a:spAutoFit/>
          </a:bodyPr>
          <a:lstStyle/>
          <a:p>
            <a:pPr lvl="0" algn="ctr"/>
            <a:r>
              <a:rPr lang="en-US" sz="1600" dirty="0">
                <a:solidFill>
                  <a:schemeClr val="bg1"/>
                </a:solidFill>
              </a:rPr>
              <a:t>Money that can be used for current and future medical expenses</a:t>
            </a:r>
          </a:p>
        </p:txBody>
      </p:sp>
      <p:sp>
        <p:nvSpPr>
          <p:cNvPr id="15" name="Rectangle 14">
            <a:extLst>
              <a:ext uri="{FF2B5EF4-FFF2-40B4-BE49-F238E27FC236}">
                <a16:creationId xmlns:a16="http://schemas.microsoft.com/office/drawing/2014/main" id="{14187843-32C4-474F-A294-6E3310EEB7D2}"/>
              </a:ext>
            </a:extLst>
          </p:cNvPr>
          <p:cNvSpPr/>
          <p:nvPr/>
        </p:nvSpPr>
        <p:spPr>
          <a:xfrm>
            <a:off x="4521124" y="4241430"/>
            <a:ext cx="1351221" cy="1569660"/>
          </a:xfrm>
          <a:prstGeom prst="rect">
            <a:avLst/>
          </a:prstGeom>
        </p:spPr>
        <p:txBody>
          <a:bodyPr wrap="square">
            <a:spAutoFit/>
          </a:bodyPr>
          <a:lstStyle/>
          <a:p>
            <a:pPr lvl="0" algn="ctr"/>
            <a:r>
              <a:rPr lang="en-US" sz="1600" dirty="0">
                <a:solidFill>
                  <a:schemeClr val="bg1"/>
                </a:solidFill>
              </a:rPr>
              <a:t>The Health Savings Account is your personal bank account and portable.</a:t>
            </a:r>
          </a:p>
        </p:txBody>
      </p:sp>
      <p:sp>
        <p:nvSpPr>
          <p:cNvPr id="2" name="TextBox 1">
            <a:extLst>
              <a:ext uri="{FF2B5EF4-FFF2-40B4-BE49-F238E27FC236}">
                <a16:creationId xmlns:a16="http://schemas.microsoft.com/office/drawing/2014/main" id="{93E72971-F295-447C-BD3E-5D518F7F49B8}"/>
              </a:ext>
            </a:extLst>
          </p:cNvPr>
          <p:cNvSpPr txBox="1"/>
          <p:nvPr/>
        </p:nvSpPr>
        <p:spPr>
          <a:xfrm>
            <a:off x="8763535" y="6535034"/>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12</a:t>
            </a:r>
          </a:p>
        </p:txBody>
      </p:sp>
      <p:pic>
        <p:nvPicPr>
          <p:cNvPr id="8" name="Picture 7">
            <a:extLst>
              <a:ext uri="{FF2B5EF4-FFF2-40B4-BE49-F238E27FC236}">
                <a16:creationId xmlns:a16="http://schemas.microsoft.com/office/drawing/2014/main" id="{FCBA07D9-D498-4AF9-8378-99247E0041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618" y="1193173"/>
            <a:ext cx="4264000" cy="4876885"/>
          </a:xfrm>
          <a:prstGeom prst="rect">
            <a:avLst/>
          </a:prstGeom>
        </p:spPr>
      </p:pic>
      <p:pic>
        <p:nvPicPr>
          <p:cNvPr id="21" name="Picture 20">
            <a:extLst>
              <a:ext uri="{FF2B5EF4-FFF2-40B4-BE49-F238E27FC236}">
                <a16:creationId xmlns:a16="http://schemas.microsoft.com/office/drawing/2014/main" id="{858477A2-C6C6-41A5-B419-A0AFB706D9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5472" y="1193173"/>
            <a:ext cx="4355990" cy="4749052"/>
          </a:xfrm>
          <a:prstGeom prst="rect">
            <a:avLst/>
          </a:prstGeom>
        </p:spPr>
      </p:pic>
    </p:spTree>
    <p:extLst>
      <p:ext uri="{BB962C8B-B14F-4D97-AF65-F5344CB8AC3E}">
        <p14:creationId xmlns:p14="http://schemas.microsoft.com/office/powerpoint/2010/main" val="2863992960"/>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31" presetClass="entr" presetSubtype="0"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1000" fill="hold"/>
                                        <p:tgtEl>
                                          <p:spTgt spid="14"/>
                                        </p:tgtEl>
                                        <p:attrNameLst>
                                          <p:attrName>ppt_w</p:attrName>
                                        </p:attrNameLst>
                                      </p:cBhvr>
                                      <p:tavLst>
                                        <p:tav tm="0">
                                          <p:val>
                                            <p:fltVal val="0"/>
                                          </p:val>
                                        </p:tav>
                                        <p:tav tm="100000">
                                          <p:val>
                                            <p:strVal val="#ppt_w"/>
                                          </p:val>
                                        </p:tav>
                                      </p:tavLst>
                                    </p:anim>
                                    <p:anim calcmode="lin" valueType="num">
                                      <p:cBhvr>
                                        <p:cTn id="17" dur="1000" fill="hold"/>
                                        <p:tgtEl>
                                          <p:spTgt spid="14"/>
                                        </p:tgtEl>
                                        <p:attrNameLst>
                                          <p:attrName>ppt_h</p:attrName>
                                        </p:attrNameLst>
                                      </p:cBhvr>
                                      <p:tavLst>
                                        <p:tav tm="0">
                                          <p:val>
                                            <p:fltVal val="0"/>
                                          </p:val>
                                        </p:tav>
                                        <p:tav tm="100000">
                                          <p:val>
                                            <p:strVal val="#ppt_h"/>
                                          </p:val>
                                        </p:tav>
                                      </p:tavLst>
                                    </p:anim>
                                    <p:anim calcmode="lin" valueType="num">
                                      <p:cBhvr>
                                        <p:cTn id="18" dur="1000" fill="hold"/>
                                        <p:tgtEl>
                                          <p:spTgt spid="14"/>
                                        </p:tgtEl>
                                        <p:attrNameLst>
                                          <p:attrName>style.rotation</p:attrName>
                                        </p:attrNameLst>
                                      </p:cBhvr>
                                      <p:tavLst>
                                        <p:tav tm="0">
                                          <p:val>
                                            <p:fltVal val="90"/>
                                          </p:val>
                                        </p:tav>
                                        <p:tav tm="100000">
                                          <p:val>
                                            <p:fltVal val="0"/>
                                          </p:val>
                                        </p:tav>
                                      </p:tavLst>
                                    </p:anim>
                                    <p:animEffect transition="in" filter="fade">
                                      <p:cBhvr>
                                        <p:cTn id="19" dur="1000"/>
                                        <p:tgtEl>
                                          <p:spTgt spid="14"/>
                                        </p:tgtEl>
                                      </p:cBhvr>
                                    </p:animEffect>
                                  </p:childTnLst>
                                </p:cTn>
                              </p:par>
                            </p:childTnLst>
                          </p:cTn>
                        </p:par>
                        <p:par>
                          <p:cTn id="20" fill="hold">
                            <p:stCondLst>
                              <p:cond delay="1500"/>
                            </p:stCondLst>
                            <p:childTnLst>
                              <p:par>
                                <p:cTn id="21" presetID="31"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1000" fill="hold"/>
                                        <p:tgtEl>
                                          <p:spTgt spid="15"/>
                                        </p:tgtEl>
                                        <p:attrNameLst>
                                          <p:attrName>ppt_w</p:attrName>
                                        </p:attrNameLst>
                                      </p:cBhvr>
                                      <p:tavLst>
                                        <p:tav tm="0">
                                          <p:val>
                                            <p:fltVal val="0"/>
                                          </p:val>
                                        </p:tav>
                                        <p:tav tm="100000">
                                          <p:val>
                                            <p:strVal val="#ppt_w"/>
                                          </p:val>
                                        </p:tav>
                                      </p:tavLst>
                                    </p:anim>
                                    <p:anim calcmode="lin" valueType="num">
                                      <p:cBhvr>
                                        <p:cTn id="24" dur="1000" fill="hold"/>
                                        <p:tgtEl>
                                          <p:spTgt spid="15"/>
                                        </p:tgtEl>
                                        <p:attrNameLst>
                                          <p:attrName>ppt_h</p:attrName>
                                        </p:attrNameLst>
                                      </p:cBhvr>
                                      <p:tavLst>
                                        <p:tav tm="0">
                                          <p:val>
                                            <p:fltVal val="0"/>
                                          </p:val>
                                        </p:tav>
                                        <p:tav tm="100000">
                                          <p:val>
                                            <p:strVal val="#ppt_h"/>
                                          </p:val>
                                        </p:tav>
                                      </p:tavLst>
                                    </p:anim>
                                    <p:anim calcmode="lin" valueType="num">
                                      <p:cBhvr>
                                        <p:cTn id="25" dur="1000" fill="hold"/>
                                        <p:tgtEl>
                                          <p:spTgt spid="15"/>
                                        </p:tgtEl>
                                        <p:attrNameLst>
                                          <p:attrName>style.rotation</p:attrName>
                                        </p:attrNameLst>
                                      </p:cBhvr>
                                      <p:tavLst>
                                        <p:tav tm="0">
                                          <p:val>
                                            <p:fltVal val="90"/>
                                          </p:val>
                                        </p:tav>
                                        <p:tav tm="100000">
                                          <p:val>
                                            <p:fltVal val="0"/>
                                          </p:val>
                                        </p:tav>
                                      </p:tavLst>
                                    </p:anim>
                                    <p:animEffect transition="in" filter="fade">
                                      <p:cBhvr>
                                        <p:cTn id="2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4926F75-9EBD-0449-8B29-A9F9DCD9144F}"/>
              </a:ext>
            </a:extLst>
          </p:cNvPr>
          <p:cNvPicPr>
            <a:picLocks noChangeAspect="1"/>
          </p:cNvPicPr>
          <p:nvPr/>
        </p:nvPicPr>
        <p:blipFill>
          <a:blip r:embed="rId2"/>
          <a:stretch>
            <a:fillRect/>
          </a:stretch>
        </p:blipFill>
        <p:spPr>
          <a:xfrm>
            <a:off x="609037" y="1880587"/>
            <a:ext cx="1653060" cy="3348506"/>
          </a:xfrm>
          <a:prstGeom prst="rect">
            <a:avLst/>
          </a:prstGeom>
        </p:spPr>
      </p:pic>
      <p:sp>
        <p:nvSpPr>
          <p:cNvPr id="4" name="Slide Number Placeholder 3"/>
          <p:cNvSpPr>
            <a:spLocks noGrp="1"/>
          </p:cNvSpPr>
          <p:nvPr>
            <p:ph type="sldNum" sz="quarter" idx="12"/>
          </p:nvPr>
        </p:nvSpPr>
        <p:spPr>
          <a:xfrm>
            <a:off x="282674" y="4730292"/>
            <a:ext cx="375073" cy="273844"/>
          </a:xfrm>
          <a:prstGeom prst="rect">
            <a:avLst/>
          </a:prstGeom>
        </p:spPr>
        <p:txBody>
          <a:bodyPr vert="horz" lIns="91440" tIns="45720" rIns="91440" bIns="45720" rtlCol="0" anchor="ctr"/>
          <a:lstStyle>
            <a:defPPr>
              <a:defRPr lang="en-US"/>
            </a:defPPr>
            <a:lvl1pPr marL="0" algn="l" defTabSz="457200" rtl="0" eaLnBrk="1" latinLnBrk="0" hangingPunct="1">
              <a:defRPr sz="900" b="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9DB2B9AF-7C7A-ED4B-8B47-5EFC4C7403E8}" type="slidenum">
              <a:rPr lang="en-US" smtClean="0"/>
              <a:pPr/>
              <a:t>13</a:t>
            </a:fld>
            <a:endParaRPr lang="en-US"/>
          </a:p>
        </p:txBody>
      </p:sp>
      <p:sp>
        <p:nvSpPr>
          <p:cNvPr id="6" name="Content Placeholder 2"/>
          <p:cNvSpPr>
            <a:spLocks noGrp="1"/>
          </p:cNvSpPr>
          <p:nvPr>
            <p:ph idx="1"/>
          </p:nvPr>
        </p:nvSpPr>
        <p:spPr>
          <a:xfrm>
            <a:off x="2648171" y="2158326"/>
            <a:ext cx="5848302" cy="2306320"/>
          </a:xfrm>
        </p:spPr>
        <p:txBody>
          <a:bodyPr>
            <a:noAutofit/>
          </a:bodyPr>
          <a:lstStyle/>
          <a:p>
            <a:pPr>
              <a:spcAft>
                <a:spcPts val="600"/>
              </a:spcAft>
              <a:buNone/>
            </a:pPr>
            <a:r>
              <a:rPr lang="en-US" sz="2200" b="1" dirty="0">
                <a:solidFill>
                  <a:schemeClr val="accent2"/>
                </a:solidFill>
              </a:rPr>
              <a:t>To contribute to an HSA, you must:</a:t>
            </a:r>
          </a:p>
          <a:p>
            <a:pPr marL="173038" indent="-168275"/>
            <a:r>
              <a:rPr lang="en-US" sz="1600" dirty="0">
                <a:solidFill>
                  <a:schemeClr val="tx1"/>
                </a:solidFill>
              </a:rPr>
              <a:t>Be covered </a:t>
            </a:r>
            <a:r>
              <a:rPr lang="en-US" sz="1600" b="1" u="sng" dirty="0">
                <a:solidFill>
                  <a:schemeClr val="tx1"/>
                </a:solidFill>
              </a:rPr>
              <a:t>only</a:t>
            </a:r>
            <a:r>
              <a:rPr lang="en-US" sz="1600" dirty="0">
                <a:solidFill>
                  <a:schemeClr val="tx1"/>
                </a:solidFill>
              </a:rPr>
              <a:t> by an HSA-qualified plan</a:t>
            </a:r>
          </a:p>
          <a:p>
            <a:pPr marL="346075" lvl="1" indent="-173038">
              <a:spcAft>
                <a:spcPts val="600"/>
              </a:spcAft>
              <a:buFont typeface="ArialMT" charset="0"/>
              <a:buChar char="-"/>
            </a:pPr>
            <a:r>
              <a:rPr lang="en-US" sz="1600" dirty="0">
                <a:solidFill>
                  <a:schemeClr val="tx1"/>
                </a:solidFill>
              </a:rPr>
              <a:t>Having other health coverage </a:t>
            </a:r>
            <a:r>
              <a:rPr lang="en-US" sz="1600" i="1" dirty="0">
                <a:solidFill>
                  <a:schemeClr val="tx1"/>
                </a:solidFill>
              </a:rPr>
              <a:t>(including </a:t>
            </a:r>
            <a:r>
              <a:rPr lang="en-US" sz="1600" i="1" dirty="0" err="1">
                <a:solidFill>
                  <a:schemeClr val="tx1"/>
                </a:solidFill>
              </a:rPr>
              <a:t>Medicare,Tricare</a:t>
            </a:r>
            <a:r>
              <a:rPr lang="en-US" sz="1600" i="1" dirty="0">
                <a:solidFill>
                  <a:schemeClr val="tx1"/>
                </a:solidFill>
              </a:rPr>
              <a:t>, a traditional health coverage) </a:t>
            </a:r>
            <a:r>
              <a:rPr lang="en-US" sz="1600" dirty="0">
                <a:solidFill>
                  <a:schemeClr val="tx1"/>
                </a:solidFill>
              </a:rPr>
              <a:t>will disqualify you </a:t>
            </a:r>
          </a:p>
          <a:p>
            <a:pPr marL="173038" indent="-168275"/>
            <a:r>
              <a:rPr lang="en-US" sz="1600" dirty="0">
                <a:solidFill>
                  <a:schemeClr val="tx1"/>
                </a:solidFill>
              </a:rPr>
              <a:t>Not have a full-purpose FSA </a:t>
            </a:r>
            <a:r>
              <a:rPr lang="en-US" sz="1600" i="1" dirty="0">
                <a:solidFill>
                  <a:schemeClr val="tx1"/>
                </a:solidFill>
              </a:rPr>
              <a:t>(including through a spouse)</a:t>
            </a:r>
          </a:p>
          <a:p>
            <a:pPr marL="346075" lvl="1" indent="-168275">
              <a:spcAft>
                <a:spcPts val="600"/>
              </a:spcAft>
              <a:buFont typeface="ArialMT" charset="0"/>
              <a:buChar char="-"/>
            </a:pPr>
            <a:r>
              <a:rPr lang="en-US" sz="1600" dirty="0">
                <a:solidFill>
                  <a:schemeClr val="tx1"/>
                </a:solidFill>
              </a:rPr>
              <a:t>You can have the LPFSA and/or DCRA </a:t>
            </a:r>
          </a:p>
          <a:p>
            <a:pPr marL="173038" indent="-173038"/>
            <a:r>
              <a:rPr lang="en-US" sz="1600" dirty="0">
                <a:solidFill>
                  <a:schemeClr val="tx1"/>
                </a:solidFill>
              </a:rPr>
              <a:t>Not be claimed as a dependent on someone else’s tax return</a:t>
            </a:r>
          </a:p>
        </p:txBody>
      </p:sp>
      <p:sp>
        <p:nvSpPr>
          <p:cNvPr id="7" name="Rectangle 6">
            <a:extLst>
              <a:ext uri="{FF2B5EF4-FFF2-40B4-BE49-F238E27FC236}">
                <a16:creationId xmlns:a16="http://schemas.microsoft.com/office/drawing/2014/main" id="{F90D468C-A94D-4037-AA03-D6560DD97BBC}"/>
              </a:ext>
            </a:extLst>
          </p:cNvPr>
          <p:cNvSpPr/>
          <p:nvPr/>
        </p:nvSpPr>
        <p:spPr>
          <a:xfrm>
            <a:off x="577339" y="5620402"/>
            <a:ext cx="6285016" cy="200055"/>
          </a:xfrm>
          <a:prstGeom prst="rect">
            <a:avLst/>
          </a:prstGeom>
        </p:spPr>
        <p:txBody>
          <a:bodyPr wrap="square">
            <a:spAutoFit/>
          </a:bodyPr>
          <a:lstStyle/>
          <a:p>
            <a:pPr defTabSz="457200" hangingPunct="1">
              <a:defRPr/>
            </a:pPr>
            <a:r>
              <a:rPr lang="en-US" sz="700" kern="1200" dirty="0">
                <a:solidFill>
                  <a:srgbClr val="FFFFFF"/>
                </a:solidFill>
                <a:latin typeface="Arial"/>
                <a:ea typeface="+mn-ea"/>
                <a:cs typeface="+mn-cs"/>
              </a:rPr>
              <a:t>HealthEquity does not provide legal, tax,</a:t>
            </a:r>
            <a:r>
              <a:rPr lang="en-US" sz="700" dirty="0">
                <a:solidFill>
                  <a:srgbClr val="FFFFFF"/>
                </a:solidFill>
                <a:latin typeface="Arial"/>
              </a:rPr>
              <a:t> or</a:t>
            </a:r>
            <a:r>
              <a:rPr lang="en-US" sz="700" kern="1200" dirty="0">
                <a:solidFill>
                  <a:srgbClr val="FFFFFF"/>
                </a:solidFill>
                <a:latin typeface="Arial"/>
                <a:ea typeface="+mn-ea"/>
                <a:cs typeface="+mn-cs"/>
              </a:rPr>
              <a:t> financial advice. </a:t>
            </a:r>
          </a:p>
        </p:txBody>
      </p:sp>
      <p:sp>
        <p:nvSpPr>
          <p:cNvPr id="8" name="Shape 164">
            <a:extLst>
              <a:ext uri="{FF2B5EF4-FFF2-40B4-BE49-F238E27FC236}">
                <a16:creationId xmlns:a16="http://schemas.microsoft.com/office/drawing/2014/main" id="{9C72FEFE-E9B0-40A3-AA6F-9A3DD7E6FEC2}"/>
              </a:ext>
            </a:extLst>
          </p:cNvPr>
          <p:cNvSpPr/>
          <p:nvPr/>
        </p:nvSpPr>
        <p:spPr>
          <a:xfrm>
            <a:off x="0"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9" name="Shape 165">
            <a:extLst>
              <a:ext uri="{FF2B5EF4-FFF2-40B4-BE49-F238E27FC236}">
                <a16:creationId xmlns:a16="http://schemas.microsoft.com/office/drawing/2014/main" id="{14BC7DD2-1A5E-47E5-9180-B3E69057D222}"/>
              </a:ext>
            </a:extLst>
          </p:cNvPr>
          <p:cNvSpPr/>
          <p:nvPr/>
        </p:nvSpPr>
        <p:spPr>
          <a:xfrm>
            <a:off x="282674" y="220741"/>
            <a:ext cx="8313938"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HSA Eligibility </a:t>
            </a:r>
            <a:endParaRPr dirty="0">
              <a:solidFill>
                <a:schemeClr val="tx1"/>
              </a:solidFill>
            </a:endParaRPr>
          </a:p>
        </p:txBody>
      </p:sp>
      <p:sp>
        <p:nvSpPr>
          <p:cNvPr id="11" name="TextBox 10">
            <a:extLst>
              <a:ext uri="{FF2B5EF4-FFF2-40B4-BE49-F238E27FC236}">
                <a16:creationId xmlns:a16="http://schemas.microsoft.com/office/drawing/2014/main" id="{7EDCF6D5-65D6-465E-A375-D4B37AD44060}"/>
              </a:ext>
            </a:extLst>
          </p:cNvPr>
          <p:cNvSpPr txBox="1"/>
          <p:nvPr/>
        </p:nvSpPr>
        <p:spPr>
          <a:xfrm>
            <a:off x="8763535" y="6535034"/>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13</a:t>
            </a:r>
          </a:p>
        </p:txBody>
      </p:sp>
    </p:spTree>
    <p:extLst>
      <p:ext uri="{BB962C8B-B14F-4D97-AF65-F5344CB8AC3E}">
        <p14:creationId xmlns:p14="http://schemas.microsoft.com/office/powerpoint/2010/main" val="3487578578"/>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364155" y="217138"/>
            <a:ext cx="8313938"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What is a Health Savings Account (HSA)? </a:t>
            </a:r>
            <a:endParaRPr dirty="0">
              <a:solidFill>
                <a:schemeClr val="tx1"/>
              </a:solidFill>
            </a:endParaRPr>
          </a:p>
        </p:txBody>
      </p:sp>
      <p:sp>
        <p:nvSpPr>
          <p:cNvPr id="12" name="Rectangle 11">
            <a:extLst>
              <a:ext uri="{FF2B5EF4-FFF2-40B4-BE49-F238E27FC236}">
                <a16:creationId xmlns:a16="http://schemas.microsoft.com/office/drawing/2014/main" id="{B73CF985-2324-484E-B900-943A32CADE0C}"/>
              </a:ext>
            </a:extLst>
          </p:cNvPr>
          <p:cNvSpPr/>
          <p:nvPr/>
        </p:nvSpPr>
        <p:spPr>
          <a:xfrm>
            <a:off x="2009214" y="3193486"/>
            <a:ext cx="2296718" cy="830997"/>
          </a:xfrm>
          <a:prstGeom prst="rect">
            <a:avLst/>
          </a:prstGeom>
        </p:spPr>
        <p:txBody>
          <a:bodyPr wrap="square">
            <a:spAutoFit/>
          </a:bodyPr>
          <a:lstStyle/>
          <a:p>
            <a:pPr lvl="0" algn="ctr"/>
            <a:r>
              <a:rPr lang="en-US" sz="1600" dirty="0">
                <a:solidFill>
                  <a:schemeClr val="bg1"/>
                </a:solidFill>
              </a:rPr>
              <a:t>A bank account paired with a qualified high-deductible health plan</a:t>
            </a:r>
          </a:p>
        </p:txBody>
      </p:sp>
      <p:sp>
        <p:nvSpPr>
          <p:cNvPr id="13" name="Rectangle 12">
            <a:extLst>
              <a:ext uri="{FF2B5EF4-FFF2-40B4-BE49-F238E27FC236}">
                <a16:creationId xmlns:a16="http://schemas.microsoft.com/office/drawing/2014/main" id="{6B7CD51D-15CB-4177-9C32-406AD3D3848A}"/>
              </a:ext>
            </a:extLst>
          </p:cNvPr>
          <p:cNvSpPr/>
          <p:nvPr/>
        </p:nvSpPr>
        <p:spPr>
          <a:xfrm>
            <a:off x="4751971" y="3285999"/>
            <a:ext cx="1994454" cy="584775"/>
          </a:xfrm>
          <a:prstGeom prst="rect">
            <a:avLst/>
          </a:prstGeom>
        </p:spPr>
        <p:txBody>
          <a:bodyPr wrap="square">
            <a:spAutoFit/>
          </a:bodyPr>
          <a:lstStyle/>
          <a:p>
            <a:pPr lvl="0" algn="ctr"/>
            <a:r>
              <a:rPr lang="en-US" sz="1600" dirty="0">
                <a:solidFill>
                  <a:schemeClr val="bg1"/>
                </a:solidFill>
              </a:rPr>
              <a:t>A bank account that is owned by you.</a:t>
            </a:r>
          </a:p>
        </p:txBody>
      </p:sp>
      <p:sp>
        <p:nvSpPr>
          <p:cNvPr id="14" name="Rectangle 13">
            <a:extLst>
              <a:ext uri="{FF2B5EF4-FFF2-40B4-BE49-F238E27FC236}">
                <a16:creationId xmlns:a16="http://schemas.microsoft.com/office/drawing/2014/main" id="{7B6E9E45-1ED0-4734-AB36-126D4AAD6016}"/>
              </a:ext>
            </a:extLst>
          </p:cNvPr>
          <p:cNvSpPr/>
          <p:nvPr/>
        </p:nvSpPr>
        <p:spPr>
          <a:xfrm>
            <a:off x="2258618" y="4309817"/>
            <a:ext cx="1986693" cy="1077218"/>
          </a:xfrm>
          <a:prstGeom prst="rect">
            <a:avLst/>
          </a:prstGeom>
        </p:spPr>
        <p:txBody>
          <a:bodyPr wrap="square">
            <a:spAutoFit/>
          </a:bodyPr>
          <a:lstStyle/>
          <a:p>
            <a:pPr lvl="0" algn="ctr"/>
            <a:r>
              <a:rPr lang="en-US" sz="1600" dirty="0">
                <a:solidFill>
                  <a:schemeClr val="bg1"/>
                </a:solidFill>
              </a:rPr>
              <a:t>Money that can be used for current and future medical expenses</a:t>
            </a:r>
          </a:p>
        </p:txBody>
      </p:sp>
      <p:sp>
        <p:nvSpPr>
          <p:cNvPr id="15" name="Rectangle 14">
            <a:extLst>
              <a:ext uri="{FF2B5EF4-FFF2-40B4-BE49-F238E27FC236}">
                <a16:creationId xmlns:a16="http://schemas.microsoft.com/office/drawing/2014/main" id="{14187843-32C4-474F-A294-6E3310EEB7D2}"/>
              </a:ext>
            </a:extLst>
          </p:cNvPr>
          <p:cNvSpPr/>
          <p:nvPr/>
        </p:nvSpPr>
        <p:spPr>
          <a:xfrm>
            <a:off x="4521124" y="4241430"/>
            <a:ext cx="1351221" cy="1569660"/>
          </a:xfrm>
          <a:prstGeom prst="rect">
            <a:avLst/>
          </a:prstGeom>
        </p:spPr>
        <p:txBody>
          <a:bodyPr wrap="square">
            <a:spAutoFit/>
          </a:bodyPr>
          <a:lstStyle/>
          <a:p>
            <a:pPr lvl="0" algn="ctr"/>
            <a:r>
              <a:rPr lang="en-US" sz="1600" dirty="0">
                <a:solidFill>
                  <a:schemeClr val="bg1"/>
                </a:solidFill>
              </a:rPr>
              <a:t>The Health Savings Account is your personal bank account and portable.</a:t>
            </a:r>
          </a:p>
        </p:txBody>
      </p:sp>
      <p:sp>
        <p:nvSpPr>
          <p:cNvPr id="2" name="TextBox 1">
            <a:extLst>
              <a:ext uri="{FF2B5EF4-FFF2-40B4-BE49-F238E27FC236}">
                <a16:creationId xmlns:a16="http://schemas.microsoft.com/office/drawing/2014/main" id="{93E72971-F295-447C-BD3E-5D518F7F49B8}"/>
              </a:ext>
            </a:extLst>
          </p:cNvPr>
          <p:cNvSpPr txBox="1"/>
          <p:nvPr/>
        </p:nvSpPr>
        <p:spPr>
          <a:xfrm>
            <a:off x="8763535" y="6535034"/>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14</a:t>
            </a:r>
          </a:p>
        </p:txBody>
      </p:sp>
      <p:sp>
        <p:nvSpPr>
          <p:cNvPr id="5" name="Rectangle 4">
            <a:extLst>
              <a:ext uri="{FF2B5EF4-FFF2-40B4-BE49-F238E27FC236}">
                <a16:creationId xmlns:a16="http://schemas.microsoft.com/office/drawing/2014/main" id="{D4F6E93C-DE36-4525-A184-A1C1746C2CF6}"/>
              </a:ext>
            </a:extLst>
          </p:cNvPr>
          <p:cNvSpPr/>
          <p:nvPr/>
        </p:nvSpPr>
        <p:spPr>
          <a:xfrm>
            <a:off x="1959311" y="1975881"/>
            <a:ext cx="5042124" cy="3416320"/>
          </a:xfrm>
          <a:prstGeom prst="rect">
            <a:avLst/>
          </a:prstGeom>
        </p:spPr>
        <p:txBody>
          <a:bodyPr wrap="square">
            <a:spAutoFit/>
          </a:bodyPr>
          <a:lstStyle/>
          <a:p>
            <a:r>
              <a:rPr lang="en-US" dirty="0">
                <a:solidFill>
                  <a:schemeClr val="tx1"/>
                </a:solidFill>
                <a:ea typeface="Calibri" panose="020F0502020204030204" pitchFamily="34" charset="0"/>
              </a:rPr>
              <a:t>We offer online HSA educational support sites for both Employer and Employees: </a:t>
            </a:r>
          </a:p>
          <a:p>
            <a:endParaRPr lang="en-US" dirty="0">
              <a:solidFill>
                <a:schemeClr val="tx1"/>
              </a:solidFill>
              <a:ea typeface="Calibri" panose="020F0502020204030204" pitchFamily="34" charset="0"/>
            </a:endParaRPr>
          </a:p>
          <a:p>
            <a:pPr fontAlgn="ctr"/>
            <a:r>
              <a:rPr lang="en-US" u="sng" dirty="0">
                <a:solidFill>
                  <a:srgbClr val="0000FF"/>
                </a:solidFill>
                <a:ea typeface="Calibri" panose="020F0502020204030204" pitchFamily="34" charset="0"/>
                <a:hlinkClick r:id="rId3"/>
              </a:rPr>
              <a:t>Employee Support site:</a:t>
            </a:r>
            <a:r>
              <a:rPr lang="en-US" dirty="0">
                <a:solidFill>
                  <a:srgbClr val="1F497D"/>
                </a:solidFill>
                <a:ea typeface="Calibri" panose="020F0502020204030204" pitchFamily="34" charset="0"/>
              </a:rPr>
              <a:t> </a:t>
            </a:r>
            <a:r>
              <a:rPr lang="en-US" dirty="0">
                <a:solidFill>
                  <a:schemeClr val="tx1"/>
                </a:solidFill>
                <a:ea typeface="Calibri" panose="020F0502020204030204" pitchFamily="34" charset="0"/>
              </a:rPr>
              <a:t>This site includes a variety of EE educational pieces and resources, including videos, documents and tools.  Groups can either send the link to their employees or post on their intranet site.</a:t>
            </a:r>
          </a:p>
          <a:p>
            <a:pPr fontAlgn="ctr"/>
            <a:endParaRPr lang="en-US" dirty="0">
              <a:solidFill>
                <a:schemeClr val="tx1"/>
              </a:solidFill>
              <a:ea typeface="Calibri" panose="020F0502020204030204" pitchFamily="34" charset="0"/>
            </a:endParaRPr>
          </a:p>
          <a:p>
            <a:r>
              <a:rPr lang="en-US" u="sng" dirty="0">
                <a:solidFill>
                  <a:srgbClr val="0000FF"/>
                </a:solidFill>
                <a:ea typeface="Calibri" panose="020F0502020204030204" pitchFamily="34" charset="0"/>
                <a:hlinkClick r:id="rId4"/>
              </a:rPr>
              <a:t>Video Tutorials:</a:t>
            </a:r>
            <a:r>
              <a:rPr lang="en-US" dirty="0">
                <a:ea typeface="Calibri" panose="020F0502020204030204" pitchFamily="34" charset="0"/>
              </a:rPr>
              <a:t> Short videos that explain HSA/FSA; claims, and the member portal in under 3 minutes</a:t>
            </a:r>
          </a:p>
          <a:p>
            <a:r>
              <a:rPr lang="en-US" dirty="0">
                <a:solidFill>
                  <a:srgbClr val="1F497D"/>
                </a:solidFill>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p:txBody>
      </p:sp>
      <p:sp>
        <p:nvSpPr>
          <p:cNvPr id="11" name="Rectangle 10">
            <a:extLst>
              <a:ext uri="{FF2B5EF4-FFF2-40B4-BE49-F238E27FC236}">
                <a16:creationId xmlns:a16="http://schemas.microsoft.com/office/drawing/2014/main" id="{9542CB7B-2F44-4414-8965-343F25F7EE65}"/>
              </a:ext>
            </a:extLst>
          </p:cNvPr>
          <p:cNvSpPr/>
          <p:nvPr/>
        </p:nvSpPr>
        <p:spPr>
          <a:xfrm>
            <a:off x="545238" y="1070702"/>
            <a:ext cx="7521388" cy="707886"/>
          </a:xfrm>
          <a:prstGeom prst="rect">
            <a:avLst/>
          </a:prstGeom>
        </p:spPr>
        <p:txBody>
          <a:bodyPr wrap="square">
            <a:spAutoFit/>
          </a:bodyPr>
          <a:lstStyle/>
          <a:p>
            <a:pPr algn="ctr">
              <a:buSzPct val="128000"/>
              <a:defRPr/>
            </a:pPr>
            <a:r>
              <a:rPr lang="en-US" altLang="en-US" sz="2000" dirty="0">
                <a:cs typeface="Arial" panose="020B0604020202020204" pitchFamily="34" charset="0"/>
              </a:rPr>
              <a:t>You can manage your account and learn more about HSAs at </a:t>
            </a:r>
            <a:r>
              <a:rPr lang="en-US" sz="2000" b="1" u="sng" dirty="0">
                <a:solidFill>
                  <a:srgbClr val="0058B0"/>
                </a:solidFill>
                <a:cs typeface="Arial" panose="020B0604020202020204" pitchFamily="34" charset="0"/>
              </a:rPr>
              <a:t>www.healthequity.com</a:t>
            </a:r>
            <a:endParaRPr lang="en-US" altLang="en-US" sz="2000" dirty="0">
              <a:solidFill>
                <a:srgbClr val="000000"/>
              </a:solidFill>
              <a:ea typeface="Arial Unicode MS" panose="020B0604020202020204" pitchFamily="34" charset="-128"/>
              <a:cs typeface="Arial" panose="020B0604020202020204" pitchFamily="34" charset="0"/>
            </a:endParaRPr>
          </a:p>
        </p:txBody>
      </p:sp>
      <p:sp>
        <p:nvSpPr>
          <p:cNvPr id="4" name="TextBox 3">
            <a:extLst>
              <a:ext uri="{FF2B5EF4-FFF2-40B4-BE49-F238E27FC236}">
                <a16:creationId xmlns:a16="http://schemas.microsoft.com/office/drawing/2014/main" id="{8F83C3B2-6A69-4A9B-9AA0-58A2F3AF5F18}"/>
              </a:ext>
            </a:extLst>
          </p:cNvPr>
          <p:cNvSpPr txBox="1"/>
          <p:nvPr/>
        </p:nvSpPr>
        <p:spPr>
          <a:xfrm>
            <a:off x="1601132" y="5434126"/>
            <a:ext cx="5839983"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1800" b="1" i="0" u="none" strike="noStrike" cap="none" spc="0" normalizeH="0" baseline="0" dirty="0">
                <a:ln>
                  <a:noFill/>
                </a:ln>
                <a:solidFill>
                  <a:srgbClr val="B1831D"/>
                </a:solidFill>
                <a:effectLst/>
                <a:uFillTx/>
                <a:latin typeface="+mj-lt"/>
                <a:ea typeface="+mj-ea"/>
                <a:cs typeface="+mj-cs"/>
                <a:sym typeface="Calibri"/>
              </a:rPr>
              <a:t>In order to open up your HSA Account, you must complete the HSA enrollment form and HSA payroll deduction form</a:t>
            </a:r>
          </a:p>
        </p:txBody>
      </p:sp>
    </p:spTree>
    <p:extLst>
      <p:ext uri="{BB962C8B-B14F-4D97-AF65-F5344CB8AC3E}">
        <p14:creationId xmlns:p14="http://schemas.microsoft.com/office/powerpoint/2010/main" val="2492123032"/>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31" presetClass="entr" presetSubtype="0"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1000" fill="hold"/>
                                        <p:tgtEl>
                                          <p:spTgt spid="14"/>
                                        </p:tgtEl>
                                        <p:attrNameLst>
                                          <p:attrName>ppt_w</p:attrName>
                                        </p:attrNameLst>
                                      </p:cBhvr>
                                      <p:tavLst>
                                        <p:tav tm="0">
                                          <p:val>
                                            <p:fltVal val="0"/>
                                          </p:val>
                                        </p:tav>
                                        <p:tav tm="100000">
                                          <p:val>
                                            <p:strVal val="#ppt_w"/>
                                          </p:val>
                                        </p:tav>
                                      </p:tavLst>
                                    </p:anim>
                                    <p:anim calcmode="lin" valueType="num">
                                      <p:cBhvr>
                                        <p:cTn id="17" dur="1000" fill="hold"/>
                                        <p:tgtEl>
                                          <p:spTgt spid="14"/>
                                        </p:tgtEl>
                                        <p:attrNameLst>
                                          <p:attrName>ppt_h</p:attrName>
                                        </p:attrNameLst>
                                      </p:cBhvr>
                                      <p:tavLst>
                                        <p:tav tm="0">
                                          <p:val>
                                            <p:fltVal val="0"/>
                                          </p:val>
                                        </p:tav>
                                        <p:tav tm="100000">
                                          <p:val>
                                            <p:strVal val="#ppt_h"/>
                                          </p:val>
                                        </p:tav>
                                      </p:tavLst>
                                    </p:anim>
                                    <p:anim calcmode="lin" valueType="num">
                                      <p:cBhvr>
                                        <p:cTn id="18" dur="1000" fill="hold"/>
                                        <p:tgtEl>
                                          <p:spTgt spid="14"/>
                                        </p:tgtEl>
                                        <p:attrNameLst>
                                          <p:attrName>style.rotation</p:attrName>
                                        </p:attrNameLst>
                                      </p:cBhvr>
                                      <p:tavLst>
                                        <p:tav tm="0">
                                          <p:val>
                                            <p:fltVal val="90"/>
                                          </p:val>
                                        </p:tav>
                                        <p:tav tm="100000">
                                          <p:val>
                                            <p:fltVal val="0"/>
                                          </p:val>
                                        </p:tav>
                                      </p:tavLst>
                                    </p:anim>
                                    <p:animEffect transition="in" filter="fade">
                                      <p:cBhvr>
                                        <p:cTn id="19" dur="1000"/>
                                        <p:tgtEl>
                                          <p:spTgt spid="14"/>
                                        </p:tgtEl>
                                      </p:cBhvr>
                                    </p:animEffect>
                                  </p:childTnLst>
                                </p:cTn>
                              </p:par>
                            </p:childTnLst>
                          </p:cTn>
                        </p:par>
                        <p:par>
                          <p:cTn id="20" fill="hold">
                            <p:stCondLst>
                              <p:cond delay="1500"/>
                            </p:stCondLst>
                            <p:childTnLst>
                              <p:par>
                                <p:cTn id="21" presetID="31"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1000" fill="hold"/>
                                        <p:tgtEl>
                                          <p:spTgt spid="15"/>
                                        </p:tgtEl>
                                        <p:attrNameLst>
                                          <p:attrName>ppt_w</p:attrName>
                                        </p:attrNameLst>
                                      </p:cBhvr>
                                      <p:tavLst>
                                        <p:tav tm="0">
                                          <p:val>
                                            <p:fltVal val="0"/>
                                          </p:val>
                                        </p:tav>
                                        <p:tav tm="100000">
                                          <p:val>
                                            <p:strVal val="#ppt_w"/>
                                          </p:val>
                                        </p:tav>
                                      </p:tavLst>
                                    </p:anim>
                                    <p:anim calcmode="lin" valueType="num">
                                      <p:cBhvr>
                                        <p:cTn id="24" dur="1000" fill="hold"/>
                                        <p:tgtEl>
                                          <p:spTgt spid="15"/>
                                        </p:tgtEl>
                                        <p:attrNameLst>
                                          <p:attrName>ppt_h</p:attrName>
                                        </p:attrNameLst>
                                      </p:cBhvr>
                                      <p:tavLst>
                                        <p:tav tm="0">
                                          <p:val>
                                            <p:fltVal val="0"/>
                                          </p:val>
                                        </p:tav>
                                        <p:tav tm="100000">
                                          <p:val>
                                            <p:strVal val="#ppt_h"/>
                                          </p:val>
                                        </p:tav>
                                      </p:tavLst>
                                    </p:anim>
                                    <p:anim calcmode="lin" valueType="num">
                                      <p:cBhvr>
                                        <p:cTn id="25" dur="1000" fill="hold"/>
                                        <p:tgtEl>
                                          <p:spTgt spid="15"/>
                                        </p:tgtEl>
                                        <p:attrNameLst>
                                          <p:attrName>style.rotation</p:attrName>
                                        </p:attrNameLst>
                                      </p:cBhvr>
                                      <p:tavLst>
                                        <p:tav tm="0">
                                          <p:val>
                                            <p:fltVal val="90"/>
                                          </p:val>
                                        </p:tav>
                                        <p:tav tm="100000">
                                          <p:val>
                                            <p:fltVal val="0"/>
                                          </p:val>
                                        </p:tav>
                                      </p:tavLst>
                                    </p:anim>
                                    <p:animEffect transition="in" filter="fade">
                                      <p:cBhvr>
                                        <p:cTn id="2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372862" y="202497"/>
            <a:ext cx="8313938" cy="584775"/>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r>
              <a:rPr lang="en-US" dirty="0">
                <a:solidFill>
                  <a:schemeClr val="tx1"/>
                </a:solidFill>
              </a:rPr>
              <a:t>What is a Health Savings Account (HSA)? </a:t>
            </a:r>
            <a:endParaRPr dirty="0">
              <a:solidFill>
                <a:schemeClr val="tx1"/>
              </a:solidFill>
            </a:endParaRPr>
          </a:p>
        </p:txBody>
      </p:sp>
      <p:pic>
        <p:nvPicPr>
          <p:cNvPr id="10" name="Picture 9" descr="A close up of a logo&#10;&#10;Description automatically generated">
            <a:extLst>
              <a:ext uri="{FF2B5EF4-FFF2-40B4-BE49-F238E27FC236}">
                <a16:creationId xmlns:a16="http://schemas.microsoft.com/office/drawing/2014/main" id="{24B6FF0A-BE87-4341-9668-0C9ED6B86956}"/>
              </a:ext>
            </a:extLst>
          </p:cNvPr>
          <p:cNvPicPr>
            <a:picLocks noChangeAspect="1"/>
          </p:cNvPicPr>
          <p:nvPr/>
        </p:nvPicPr>
        <p:blipFill>
          <a:blip r:embed="rId3">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2005464" y="1809327"/>
            <a:ext cx="4864206" cy="4864206"/>
          </a:xfrm>
          <a:prstGeom prst="rect">
            <a:avLst/>
          </a:prstGeom>
        </p:spPr>
      </p:pic>
      <p:sp>
        <p:nvSpPr>
          <p:cNvPr id="12" name="Rectangle 11">
            <a:extLst>
              <a:ext uri="{FF2B5EF4-FFF2-40B4-BE49-F238E27FC236}">
                <a16:creationId xmlns:a16="http://schemas.microsoft.com/office/drawing/2014/main" id="{B73CF985-2324-484E-B900-943A32CADE0C}"/>
              </a:ext>
            </a:extLst>
          </p:cNvPr>
          <p:cNvSpPr/>
          <p:nvPr/>
        </p:nvSpPr>
        <p:spPr>
          <a:xfrm>
            <a:off x="2009214" y="3193486"/>
            <a:ext cx="2296718" cy="830997"/>
          </a:xfrm>
          <a:prstGeom prst="rect">
            <a:avLst/>
          </a:prstGeom>
        </p:spPr>
        <p:txBody>
          <a:bodyPr wrap="square">
            <a:spAutoFit/>
          </a:bodyPr>
          <a:lstStyle/>
          <a:p>
            <a:pPr lvl="0" algn="ctr"/>
            <a:r>
              <a:rPr lang="en-US" sz="1600" dirty="0">
                <a:solidFill>
                  <a:schemeClr val="bg1"/>
                </a:solidFill>
              </a:rPr>
              <a:t>A bank account paired with a qualified high-deductible health plan</a:t>
            </a:r>
          </a:p>
        </p:txBody>
      </p:sp>
      <p:sp>
        <p:nvSpPr>
          <p:cNvPr id="13" name="Rectangle 12">
            <a:extLst>
              <a:ext uri="{FF2B5EF4-FFF2-40B4-BE49-F238E27FC236}">
                <a16:creationId xmlns:a16="http://schemas.microsoft.com/office/drawing/2014/main" id="{6B7CD51D-15CB-4177-9C32-406AD3D3848A}"/>
              </a:ext>
            </a:extLst>
          </p:cNvPr>
          <p:cNvSpPr/>
          <p:nvPr/>
        </p:nvSpPr>
        <p:spPr>
          <a:xfrm>
            <a:off x="4751971" y="3285999"/>
            <a:ext cx="1994454" cy="584775"/>
          </a:xfrm>
          <a:prstGeom prst="rect">
            <a:avLst/>
          </a:prstGeom>
        </p:spPr>
        <p:txBody>
          <a:bodyPr wrap="square">
            <a:spAutoFit/>
          </a:bodyPr>
          <a:lstStyle/>
          <a:p>
            <a:pPr lvl="0" algn="ctr"/>
            <a:r>
              <a:rPr lang="en-US" sz="1600" dirty="0">
                <a:solidFill>
                  <a:schemeClr val="bg1"/>
                </a:solidFill>
              </a:rPr>
              <a:t>A bank account that is owned by you.</a:t>
            </a:r>
          </a:p>
        </p:txBody>
      </p:sp>
      <p:sp>
        <p:nvSpPr>
          <p:cNvPr id="14" name="Rectangle 13">
            <a:extLst>
              <a:ext uri="{FF2B5EF4-FFF2-40B4-BE49-F238E27FC236}">
                <a16:creationId xmlns:a16="http://schemas.microsoft.com/office/drawing/2014/main" id="{7B6E9E45-1ED0-4734-AB36-126D4AAD6016}"/>
              </a:ext>
            </a:extLst>
          </p:cNvPr>
          <p:cNvSpPr/>
          <p:nvPr/>
        </p:nvSpPr>
        <p:spPr>
          <a:xfrm>
            <a:off x="2258618" y="4309817"/>
            <a:ext cx="1986693" cy="1077218"/>
          </a:xfrm>
          <a:prstGeom prst="rect">
            <a:avLst/>
          </a:prstGeom>
        </p:spPr>
        <p:txBody>
          <a:bodyPr wrap="square">
            <a:spAutoFit/>
          </a:bodyPr>
          <a:lstStyle/>
          <a:p>
            <a:pPr lvl="0" algn="ctr"/>
            <a:r>
              <a:rPr lang="en-US" sz="1600" dirty="0">
                <a:solidFill>
                  <a:schemeClr val="bg1"/>
                </a:solidFill>
              </a:rPr>
              <a:t>Money that can be used for current and future medical expenses</a:t>
            </a:r>
          </a:p>
        </p:txBody>
      </p:sp>
      <p:sp>
        <p:nvSpPr>
          <p:cNvPr id="15" name="Rectangle 14">
            <a:extLst>
              <a:ext uri="{FF2B5EF4-FFF2-40B4-BE49-F238E27FC236}">
                <a16:creationId xmlns:a16="http://schemas.microsoft.com/office/drawing/2014/main" id="{14187843-32C4-474F-A294-6E3310EEB7D2}"/>
              </a:ext>
            </a:extLst>
          </p:cNvPr>
          <p:cNvSpPr/>
          <p:nvPr/>
        </p:nvSpPr>
        <p:spPr>
          <a:xfrm>
            <a:off x="4521124" y="4241430"/>
            <a:ext cx="1351221" cy="1569660"/>
          </a:xfrm>
          <a:prstGeom prst="rect">
            <a:avLst/>
          </a:prstGeom>
        </p:spPr>
        <p:txBody>
          <a:bodyPr wrap="square">
            <a:spAutoFit/>
          </a:bodyPr>
          <a:lstStyle/>
          <a:p>
            <a:pPr lvl="0" algn="ctr"/>
            <a:r>
              <a:rPr lang="en-US" sz="1600" dirty="0">
                <a:solidFill>
                  <a:schemeClr val="bg1"/>
                </a:solidFill>
              </a:rPr>
              <a:t>The Health Savings Account is your personal bank account and portable.</a:t>
            </a:r>
          </a:p>
        </p:txBody>
      </p:sp>
      <p:pic>
        <p:nvPicPr>
          <p:cNvPr id="16" name="Picture 15" descr="A picture containing toy, food, sign&#10;&#10;Description automatically generated">
            <a:extLst>
              <a:ext uri="{FF2B5EF4-FFF2-40B4-BE49-F238E27FC236}">
                <a16:creationId xmlns:a16="http://schemas.microsoft.com/office/drawing/2014/main" id="{E6732BAE-AE24-4158-AE07-91C01E26FC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77693" y="2031833"/>
            <a:ext cx="1543009" cy="1135852"/>
          </a:xfrm>
          <a:prstGeom prst="rect">
            <a:avLst/>
          </a:prstGeom>
        </p:spPr>
      </p:pic>
      <p:pic>
        <p:nvPicPr>
          <p:cNvPr id="17" name="Picture 16" descr="A close up of a logo&#10;&#10;Description automatically generated">
            <a:extLst>
              <a:ext uri="{FF2B5EF4-FFF2-40B4-BE49-F238E27FC236}">
                <a16:creationId xmlns:a16="http://schemas.microsoft.com/office/drawing/2014/main" id="{1198080A-E149-4336-B3E4-48EE7247AD6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96956" y="1955540"/>
            <a:ext cx="1432090" cy="1111504"/>
          </a:xfrm>
          <a:prstGeom prst="rect">
            <a:avLst/>
          </a:prstGeom>
        </p:spPr>
      </p:pic>
      <p:pic>
        <p:nvPicPr>
          <p:cNvPr id="18" name="Picture 17" descr="A picture containing clock&#10;&#10;Description automatically generated">
            <a:extLst>
              <a:ext uri="{FF2B5EF4-FFF2-40B4-BE49-F238E27FC236}">
                <a16:creationId xmlns:a16="http://schemas.microsoft.com/office/drawing/2014/main" id="{DA14D2C8-DBEB-4246-B5B1-12C31435567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886134" y="4618914"/>
            <a:ext cx="860291" cy="1569660"/>
          </a:xfrm>
          <a:prstGeom prst="rect">
            <a:avLst/>
          </a:prstGeom>
        </p:spPr>
      </p:pic>
      <p:pic>
        <p:nvPicPr>
          <p:cNvPr id="19" name="Picture 18" descr="A close up of a sign&#10;&#10;Description automatically generated">
            <a:extLst>
              <a:ext uri="{FF2B5EF4-FFF2-40B4-BE49-F238E27FC236}">
                <a16:creationId xmlns:a16="http://schemas.microsoft.com/office/drawing/2014/main" id="{13DEA841-56F1-418D-BCAA-47760BC6995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330216" y="5387036"/>
            <a:ext cx="1077219" cy="972080"/>
          </a:xfrm>
          <a:prstGeom prst="rect">
            <a:avLst/>
          </a:prstGeom>
        </p:spPr>
      </p:pic>
      <p:pic>
        <p:nvPicPr>
          <p:cNvPr id="22" name="Picture 21" descr="A close up of a logo&#10;&#10;Description automatically generated">
            <a:extLst>
              <a:ext uri="{FF2B5EF4-FFF2-40B4-BE49-F238E27FC236}">
                <a16:creationId xmlns:a16="http://schemas.microsoft.com/office/drawing/2014/main" id="{71F20203-DD79-47BD-9573-2991B559D0AA}"/>
              </a:ext>
            </a:extLst>
          </p:cNvPr>
          <p:cNvPicPr>
            <a:picLocks noChangeAspect="1"/>
          </p:cNvPicPr>
          <p:nvPr/>
        </p:nvPicPr>
        <p:blipFill>
          <a:blip r:embed="rId8" cstate="print">
            <a:duotone>
              <a:prstClr val="black"/>
              <a:schemeClr val="accent3">
                <a:tint val="45000"/>
                <a:satMod val="400000"/>
              </a:schemeClr>
            </a:duotone>
            <a:extLst>
              <a:ext uri="{28A0092B-C50C-407E-A947-70E740481C1C}">
                <a14:useLocalDpi xmlns:a14="http://schemas.microsoft.com/office/drawing/2010/main" val="0"/>
              </a:ext>
            </a:extLst>
          </a:blip>
          <a:stretch>
            <a:fillRect/>
          </a:stretch>
        </p:blipFill>
        <p:spPr>
          <a:xfrm rot="21349381">
            <a:off x="6886280" y="1987192"/>
            <a:ext cx="2193698" cy="2296147"/>
          </a:xfrm>
          <a:prstGeom prst="rect">
            <a:avLst/>
          </a:prstGeom>
        </p:spPr>
      </p:pic>
      <p:sp>
        <p:nvSpPr>
          <p:cNvPr id="3" name="Rectangle 2">
            <a:extLst>
              <a:ext uri="{FF2B5EF4-FFF2-40B4-BE49-F238E27FC236}">
                <a16:creationId xmlns:a16="http://schemas.microsoft.com/office/drawing/2014/main" id="{C612EBA9-8416-43A9-AAB6-503EC715475D}"/>
              </a:ext>
            </a:extLst>
          </p:cNvPr>
          <p:cNvSpPr/>
          <p:nvPr/>
        </p:nvSpPr>
        <p:spPr>
          <a:xfrm>
            <a:off x="6852749" y="2328380"/>
            <a:ext cx="2160211" cy="1477328"/>
          </a:xfrm>
          <a:prstGeom prst="rect">
            <a:avLst/>
          </a:prstGeom>
        </p:spPr>
        <p:txBody>
          <a:bodyPr wrap="square">
            <a:spAutoFit/>
          </a:bodyPr>
          <a:lstStyle/>
          <a:p>
            <a:pPr algn="ctr">
              <a:spcBef>
                <a:spcPct val="20000"/>
              </a:spcBef>
              <a:buClr>
                <a:schemeClr val="bg1"/>
              </a:buClr>
              <a:defRPr/>
            </a:pPr>
            <a:r>
              <a:rPr lang="en-US" sz="1500" kern="1000" dirty="0">
                <a:solidFill>
                  <a:srgbClr val="254061"/>
                </a:solidFill>
              </a:rPr>
              <a:t>The “use it or lose it” rule </a:t>
            </a:r>
            <a:r>
              <a:rPr lang="en-US" sz="1500" b="1" kern="1000" dirty="0">
                <a:solidFill>
                  <a:srgbClr val="FF0000"/>
                </a:solidFill>
              </a:rPr>
              <a:t>doesn’t</a:t>
            </a:r>
            <a:r>
              <a:rPr lang="en-US" sz="1500" kern="1000" dirty="0">
                <a:solidFill>
                  <a:srgbClr val="254061"/>
                </a:solidFill>
              </a:rPr>
              <a:t> apply. Unspent funds “roll over” year to year. Continue to add to the account over time.</a:t>
            </a:r>
          </a:p>
        </p:txBody>
      </p:sp>
      <p:sp>
        <p:nvSpPr>
          <p:cNvPr id="4" name="Rectangle 3">
            <a:extLst>
              <a:ext uri="{FF2B5EF4-FFF2-40B4-BE49-F238E27FC236}">
                <a16:creationId xmlns:a16="http://schemas.microsoft.com/office/drawing/2014/main" id="{742096A1-286D-4C24-8AC0-4DBED0BA5DE4}"/>
              </a:ext>
            </a:extLst>
          </p:cNvPr>
          <p:cNvSpPr/>
          <p:nvPr/>
        </p:nvSpPr>
        <p:spPr>
          <a:xfrm>
            <a:off x="1198030" y="1065533"/>
            <a:ext cx="6832278" cy="529376"/>
          </a:xfrm>
          <a:prstGeom prst="rect">
            <a:avLst/>
          </a:prstGeom>
        </p:spPr>
        <p:txBody>
          <a:bodyPr wrap="square">
            <a:spAutoFit/>
          </a:bodyPr>
          <a:lstStyle/>
          <a:p>
            <a:pPr lvl="1" indent="0">
              <a:spcBef>
                <a:spcPct val="20000"/>
              </a:spcBef>
              <a:buClr>
                <a:schemeClr val="tx1"/>
              </a:buClr>
            </a:pPr>
            <a:r>
              <a:rPr lang="en-US" sz="2000" b="1" dirty="0">
                <a:solidFill>
                  <a:schemeClr val="tx1"/>
                </a:solidFill>
                <a:latin typeface="Calibri" panose="020F0502020204030204" pitchFamily="34" charset="0"/>
              </a:rPr>
              <a:t>Maximum Contribution: $3,600 (Individual) / $7,200 (Family)</a:t>
            </a:r>
            <a:endParaRPr lang="en-US" sz="2000" dirty="0">
              <a:solidFill>
                <a:schemeClr val="tx1"/>
              </a:solidFill>
              <a:latin typeface="Calibri" panose="020F0502020204030204" pitchFamily="34" charset="0"/>
            </a:endParaRPr>
          </a:p>
          <a:p>
            <a:pPr marL="342900" indent="-342900" hangingPunct="1">
              <a:spcBef>
                <a:spcPct val="20000"/>
              </a:spcBef>
              <a:buClr>
                <a:schemeClr val="tx1"/>
              </a:buClr>
              <a:buFontTx/>
              <a:buChar char="•"/>
            </a:pPr>
            <a:endParaRPr lang="en-US" sz="700" dirty="0"/>
          </a:p>
        </p:txBody>
      </p:sp>
      <p:sp>
        <p:nvSpPr>
          <p:cNvPr id="2" name="TextBox 1">
            <a:extLst>
              <a:ext uri="{FF2B5EF4-FFF2-40B4-BE49-F238E27FC236}">
                <a16:creationId xmlns:a16="http://schemas.microsoft.com/office/drawing/2014/main" id="{93E72971-F295-447C-BD3E-5D518F7F49B8}"/>
              </a:ext>
            </a:extLst>
          </p:cNvPr>
          <p:cNvSpPr txBox="1"/>
          <p:nvPr/>
        </p:nvSpPr>
        <p:spPr>
          <a:xfrm>
            <a:off x="8763535" y="6535034"/>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15</a:t>
            </a:r>
          </a:p>
        </p:txBody>
      </p:sp>
    </p:spTree>
    <p:extLst>
      <p:ext uri="{BB962C8B-B14F-4D97-AF65-F5344CB8AC3E}">
        <p14:creationId xmlns:p14="http://schemas.microsoft.com/office/powerpoint/2010/main" val="4203878233"/>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500" fill="hold"/>
                                        <p:tgtEl>
                                          <p:spTgt spid="12"/>
                                        </p:tgtEl>
                                        <p:attrNameLst>
                                          <p:attrName>ppt_x</p:attrName>
                                        </p:attrNameLst>
                                      </p:cBhvr>
                                      <p:tavLst>
                                        <p:tav tm="0">
                                          <p:val>
                                            <p:strVal val="#ppt_x"/>
                                          </p:val>
                                        </p:tav>
                                        <p:tav tm="100000">
                                          <p:val>
                                            <p:strVal val="#ppt_x"/>
                                          </p:val>
                                        </p:tav>
                                      </p:tavLst>
                                    </p:anim>
                                    <p:anim calcmode="lin" valueType="num">
                                      <p:cBhvr additive="base">
                                        <p:cTn id="11" dur="500" fill="hold"/>
                                        <p:tgtEl>
                                          <p:spTgt spid="12"/>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2" presetClass="entr" presetSubtype="4"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ppt_x"/>
                                          </p:val>
                                        </p:tav>
                                        <p:tav tm="100000">
                                          <p:val>
                                            <p:strVal val="#ppt_x"/>
                                          </p:val>
                                        </p:tav>
                                      </p:tavLst>
                                    </p:anim>
                                    <p:anim calcmode="lin" valueType="num">
                                      <p:cBhvr additive="base">
                                        <p:cTn id="16" dur="500" fill="hold"/>
                                        <p:tgtEl>
                                          <p:spTgt spid="17"/>
                                        </p:tgtEl>
                                        <p:attrNameLst>
                                          <p:attrName>ppt_y</p:attrName>
                                        </p:attrNameLst>
                                      </p:cBhvr>
                                      <p:tavLst>
                                        <p:tav tm="0">
                                          <p:val>
                                            <p:strVal val="1+#ppt_h/2"/>
                                          </p:val>
                                        </p:tav>
                                        <p:tav tm="100000">
                                          <p:val>
                                            <p:strVal val="#ppt_y"/>
                                          </p:val>
                                        </p:tav>
                                      </p:tavLst>
                                    </p:anim>
                                  </p:childTnLst>
                                </p:cTn>
                              </p:par>
                            </p:childTnLst>
                          </p:cTn>
                        </p:par>
                        <p:par>
                          <p:cTn id="17" fill="hold">
                            <p:stCondLst>
                              <p:cond delay="1000"/>
                            </p:stCondLst>
                            <p:childTnLst>
                              <p:par>
                                <p:cTn id="18" presetID="2" presetClass="entr" presetSubtype="4" fill="hold" nodeType="after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par>
                          <p:cTn id="26" fill="hold">
                            <p:stCondLst>
                              <p:cond delay="1500"/>
                            </p:stCondLst>
                            <p:childTnLst>
                              <p:par>
                                <p:cTn id="27" presetID="31" presetClass="entr" presetSubtype="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1000" fill="hold"/>
                                        <p:tgtEl>
                                          <p:spTgt spid="14"/>
                                        </p:tgtEl>
                                        <p:attrNameLst>
                                          <p:attrName>ppt_w</p:attrName>
                                        </p:attrNameLst>
                                      </p:cBhvr>
                                      <p:tavLst>
                                        <p:tav tm="0">
                                          <p:val>
                                            <p:fltVal val="0"/>
                                          </p:val>
                                        </p:tav>
                                        <p:tav tm="100000">
                                          <p:val>
                                            <p:strVal val="#ppt_w"/>
                                          </p:val>
                                        </p:tav>
                                      </p:tavLst>
                                    </p:anim>
                                    <p:anim calcmode="lin" valueType="num">
                                      <p:cBhvr>
                                        <p:cTn id="30" dur="1000" fill="hold"/>
                                        <p:tgtEl>
                                          <p:spTgt spid="14"/>
                                        </p:tgtEl>
                                        <p:attrNameLst>
                                          <p:attrName>ppt_h</p:attrName>
                                        </p:attrNameLst>
                                      </p:cBhvr>
                                      <p:tavLst>
                                        <p:tav tm="0">
                                          <p:val>
                                            <p:fltVal val="0"/>
                                          </p:val>
                                        </p:tav>
                                        <p:tav tm="100000">
                                          <p:val>
                                            <p:strVal val="#ppt_h"/>
                                          </p:val>
                                        </p:tav>
                                      </p:tavLst>
                                    </p:anim>
                                    <p:anim calcmode="lin" valueType="num">
                                      <p:cBhvr>
                                        <p:cTn id="31" dur="1000" fill="hold"/>
                                        <p:tgtEl>
                                          <p:spTgt spid="14"/>
                                        </p:tgtEl>
                                        <p:attrNameLst>
                                          <p:attrName>style.rotation</p:attrName>
                                        </p:attrNameLst>
                                      </p:cBhvr>
                                      <p:tavLst>
                                        <p:tav tm="0">
                                          <p:val>
                                            <p:fltVal val="90"/>
                                          </p:val>
                                        </p:tav>
                                        <p:tav tm="100000">
                                          <p:val>
                                            <p:fltVal val="0"/>
                                          </p:val>
                                        </p:tav>
                                      </p:tavLst>
                                    </p:anim>
                                    <p:animEffect transition="in" filter="fade">
                                      <p:cBhvr>
                                        <p:cTn id="32" dur="1000"/>
                                        <p:tgtEl>
                                          <p:spTgt spid="14"/>
                                        </p:tgtEl>
                                      </p:cBhvr>
                                    </p:animEffect>
                                  </p:childTnLst>
                                </p:cTn>
                              </p:par>
                            </p:childTnLst>
                          </p:cTn>
                        </p:par>
                        <p:par>
                          <p:cTn id="33" fill="hold">
                            <p:stCondLst>
                              <p:cond delay="2500"/>
                            </p:stCondLst>
                            <p:childTnLst>
                              <p:par>
                                <p:cTn id="34" presetID="31" presetClass="entr" presetSubtype="0"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1000" fill="hold"/>
                                        <p:tgtEl>
                                          <p:spTgt spid="15"/>
                                        </p:tgtEl>
                                        <p:attrNameLst>
                                          <p:attrName>ppt_w</p:attrName>
                                        </p:attrNameLst>
                                      </p:cBhvr>
                                      <p:tavLst>
                                        <p:tav tm="0">
                                          <p:val>
                                            <p:fltVal val="0"/>
                                          </p:val>
                                        </p:tav>
                                        <p:tav tm="100000">
                                          <p:val>
                                            <p:strVal val="#ppt_w"/>
                                          </p:val>
                                        </p:tav>
                                      </p:tavLst>
                                    </p:anim>
                                    <p:anim calcmode="lin" valueType="num">
                                      <p:cBhvr>
                                        <p:cTn id="37" dur="1000" fill="hold"/>
                                        <p:tgtEl>
                                          <p:spTgt spid="15"/>
                                        </p:tgtEl>
                                        <p:attrNameLst>
                                          <p:attrName>ppt_h</p:attrName>
                                        </p:attrNameLst>
                                      </p:cBhvr>
                                      <p:tavLst>
                                        <p:tav tm="0">
                                          <p:val>
                                            <p:fltVal val="0"/>
                                          </p:val>
                                        </p:tav>
                                        <p:tav tm="100000">
                                          <p:val>
                                            <p:strVal val="#ppt_h"/>
                                          </p:val>
                                        </p:tav>
                                      </p:tavLst>
                                    </p:anim>
                                    <p:anim calcmode="lin" valueType="num">
                                      <p:cBhvr>
                                        <p:cTn id="38" dur="1000" fill="hold"/>
                                        <p:tgtEl>
                                          <p:spTgt spid="15"/>
                                        </p:tgtEl>
                                        <p:attrNameLst>
                                          <p:attrName>style.rotation</p:attrName>
                                        </p:attrNameLst>
                                      </p:cBhvr>
                                      <p:tavLst>
                                        <p:tav tm="0">
                                          <p:val>
                                            <p:fltVal val="90"/>
                                          </p:val>
                                        </p:tav>
                                        <p:tav tm="100000">
                                          <p:val>
                                            <p:fltVal val="0"/>
                                          </p:val>
                                        </p:tav>
                                      </p:tavLst>
                                    </p:anim>
                                    <p:animEffect transition="in" filter="fade">
                                      <p:cBhvr>
                                        <p:cTn id="39" dur="1000"/>
                                        <p:tgtEl>
                                          <p:spTgt spid="15"/>
                                        </p:tgtEl>
                                      </p:cBhvr>
                                    </p:animEffect>
                                  </p:childTnLst>
                                </p:cTn>
                              </p:par>
                              <p:par>
                                <p:cTn id="40" presetID="31" presetClass="entr" presetSubtype="0"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1000" fill="hold"/>
                                        <p:tgtEl>
                                          <p:spTgt spid="18"/>
                                        </p:tgtEl>
                                        <p:attrNameLst>
                                          <p:attrName>ppt_w</p:attrName>
                                        </p:attrNameLst>
                                      </p:cBhvr>
                                      <p:tavLst>
                                        <p:tav tm="0">
                                          <p:val>
                                            <p:fltVal val="0"/>
                                          </p:val>
                                        </p:tav>
                                        <p:tav tm="100000">
                                          <p:val>
                                            <p:strVal val="#ppt_w"/>
                                          </p:val>
                                        </p:tav>
                                      </p:tavLst>
                                    </p:anim>
                                    <p:anim calcmode="lin" valueType="num">
                                      <p:cBhvr>
                                        <p:cTn id="43" dur="1000" fill="hold"/>
                                        <p:tgtEl>
                                          <p:spTgt spid="18"/>
                                        </p:tgtEl>
                                        <p:attrNameLst>
                                          <p:attrName>ppt_h</p:attrName>
                                        </p:attrNameLst>
                                      </p:cBhvr>
                                      <p:tavLst>
                                        <p:tav tm="0">
                                          <p:val>
                                            <p:fltVal val="0"/>
                                          </p:val>
                                        </p:tav>
                                        <p:tav tm="100000">
                                          <p:val>
                                            <p:strVal val="#ppt_h"/>
                                          </p:val>
                                        </p:tav>
                                      </p:tavLst>
                                    </p:anim>
                                    <p:anim calcmode="lin" valueType="num">
                                      <p:cBhvr>
                                        <p:cTn id="44" dur="1000" fill="hold"/>
                                        <p:tgtEl>
                                          <p:spTgt spid="18"/>
                                        </p:tgtEl>
                                        <p:attrNameLst>
                                          <p:attrName>style.rotation</p:attrName>
                                        </p:attrNameLst>
                                      </p:cBhvr>
                                      <p:tavLst>
                                        <p:tav tm="0">
                                          <p:val>
                                            <p:fltVal val="90"/>
                                          </p:val>
                                        </p:tav>
                                        <p:tav tm="100000">
                                          <p:val>
                                            <p:fltVal val="0"/>
                                          </p:val>
                                        </p:tav>
                                      </p:tavLst>
                                    </p:anim>
                                    <p:animEffect transition="in" filter="fade">
                                      <p:cBhvr>
                                        <p:cTn id="45" dur="1000"/>
                                        <p:tgtEl>
                                          <p:spTgt spid="18"/>
                                        </p:tgtEl>
                                      </p:cBhvr>
                                    </p:animEffect>
                                  </p:childTnLst>
                                </p:cTn>
                              </p:par>
                              <p:par>
                                <p:cTn id="46" presetID="31" presetClass="entr" presetSubtype="0"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p:cTn id="48" dur="1000" fill="hold"/>
                                        <p:tgtEl>
                                          <p:spTgt spid="19"/>
                                        </p:tgtEl>
                                        <p:attrNameLst>
                                          <p:attrName>ppt_w</p:attrName>
                                        </p:attrNameLst>
                                      </p:cBhvr>
                                      <p:tavLst>
                                        <p:tav tm="0">
                                          <p:val>
                                            <p:fltVal val="0"/>
                                          </p:val>
                                        </p:tav>
                                        <p:tav tm="100000">
                                          <p:val>
                                            <p:strVal val="#ppt_w"/>
                                          </p:val>
                                        </p:tav>
                                      </p:tavLst>
                                    </p:anim>
                                    <p:anim calcmode="lin" valueType="num">
                                      <p:cBhvr>
                                        <p:cTn id="49" dur="1000" fill="hold"/>
                                        <p:tgtEl>
                                          <p:spTgt spid="19"/>
                                        </p:tgtEl>
                                        <p:attrNameLst>
                                          <p:attrName>ppt_h</p:attrName>
                                        </p:attrNameLst>
                                      </p:cBhvr>
                                      <p:tavLst>
                                        <p:tav tm="0">
                                          <p:val>
                                            <p:fltVal val="0"/>
                                          </p:val>
                                        </p:tav>
                                        <p:tav tm="100000">
                                          <p:val>
                                            <p:strVal val="#ppt_h"/>
                                          </p:val>
                                        </p:tav>
                                      </p:tavLst>
                                    </p:anim>
                                    <p:anim calcmode="lin" valueType="num">
                                      <p:cBhvr>
                                        <p:cTn id="50" dur="1000" fill="hold"/>
                                        <p:tgtEl>
                                          <p:spTgt spid="19"/>
                                        </p:tgtEl>
                                        <p:attrNameLst>
                                          <p:attrName>style.rotation</p:attrName>
                                        </p:attrNameLst>
                                      </p:cBhvr>
                                      <p:tavLst>
                                        <p:tav tm="0">
                                          <p:val>
                                            <p:fltVal val="90"/>
                                          </p:val>
                                        </p:tav>
                                        <p:tav tm="100000">
                                          <p:val>
                                            <p:fltVal val="0"/>
                                          </p:val>
                                        </p:tav>
                                      </p:tavLst>
                                    </p:anim>
                                    <p:animEffect transition="in" filter="fade">
                                      <p:cBhvr>
                                        <p:cTn id="51" dur="1000"/>
                                        <p:tgtEl>
                                          <p:spTgt spid="19"/>
                                        </p:tgtEl>
                                      </p:cBhvr>
                                    </p:animEffect>
                                  </p:childTnLst>
                                </p:cTn>
                              </p:par>
                              <p:par>
                                <p:cTn id="52" presetID="26" presetClass="entr" presetSubtype="0" fill="hold" nodeType="with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wipe(down)">
                                      <p:cBhvr>
                                        <p:cTn id="54" dur="580">
                                          <p:stCondLst>
                                            <p:cond delay="0"/>
                                          </p:stCondLst>
                                        </p:cTn>
                                        <p:tgtEl>
                                          <p:spTgt spid="22"/>
                                        </p:tgtEl>
                                      </p:cBhvr>
                                    </p:animEffect>
                                    <p:anim calcmode="lin" valueType="num">
                                      <p:cBhvr>
                                        <p:cTn id="55"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56"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57"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58"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59"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60" dur="26">
                                          <p:stCondLst>
                                            <p:cond delay="650"/>
                                          </p:stCondLst>
                                        </p:cTn>
                                        <p:tgtEl>
                                          <p:spTgt spid="22"/>
                                        </p:tgtEl>
                                      </p:cBhvr>
                                      <p:to x="100000" y="60000"/>
                                    </p:animScale>
                                    <p:animScale>
                                      <p:cBhvr>
                                        <p:cTn id="61" dur="166" decel="50000">
                                          <p:stCondLst>
                                            <p:cond delay="676"/>
                                          </p:stCondLst>
                                        </p:cTn>
                                        <p:tgtEl>
                                          <p:spTgt spid="22"/>
                                        </p:tgtEl>
                                      </p:cBhvr>
                                      <p:to x="100000" y="100000"/>
                                    </p:animScale>
                                    <p:animScale>
                                      <p:cBhvr>
                                        <p:cTn id="62" dur="26">
                                          <p:stCondLst>
                                            <p:cond delay="1312"/>
                                          </p:stCondLst>
                                        </p:cTn>
                                        <p:tgtEl>
                                          <p:spTgt spid="22"/>
                                        </p:tgtEl>
                                      </p:cBhvr>
                                      <p:to x="100000" y="80000"/>
                                    </p:animScale>
                                    <p:animScale>
                                      <p:cBhvr>
                                        <p:cTn id="63" dur="166" decel="50000">
                                          <p:stCondLst>
                                            <p:cond delay="1338"/>
                                          </p:stCondLst>
                                        </p:cTn>
                                        <p:tgtEl>
                                          <p:spTgt spid="22"/>
                                        </p:tgtEl>
                                      </p:cBhvr>
                                      <p:to x="100000" y="100000"/>
                                    </p:animScale>
                                    <p:animScale>
                                      <p:cBhvr>
                                        <p:cTn id="64" dur="26">
                                          <p:stCondLst>
                                            <p:cond delay="1642"/>
                                          </p:stCondLst>
                                        </p:cTn>
                                        <p:tgtEl>
                                          <p:spTgt spid="22"/>
                                        </p:tgtEl>
                                      </p:cBhvr>
                                      <p:to x="100000" y="90000"/>
                                    </p:animScale>
                                    <p:animScale>
                                      <p:cBhvr>
                                        <p:cTn id="65" dur="166" decel="50000">
                                          <p:stCondLst>
                                            <p:cond delay="1668"/>
                                          </p:stCondLst>
                                        </p:cTn>
                                        <p:tgtEl>
                                          <p:spTgt spid="22"/>
                                        </p:tgtEl>
                                      </p:cBhvr>
                                      <p:to x="100000" y="100000"/>
                                    </p:animScale>
                                    <p:animScale>
                                      <p:cBhvr>
                                        <p:cTn id="66" dur="26">
                                          <p:stCondLst>
                                            <p:cond delay="1808"/>
                                          </p:stCondLst>
                                        </p:cTn>
                                        <p:tgtEl>
                                          <p:spTgt spid="22"/>
                                        </p:tgtEl>
                                      </p:cBhvr>
                                      <p:to x="100000" y="95000"/>
                                    </p:animScale>
                                    <p:animScale>
                                      <p:cBhvr>
                                        <p:cTn id="67" dur="166" decel="50000">
                                          <p:stCondLst>
                                            <p:cond delay="1834"/>
                                          </p:stCondLst>
                                        </p:cTn>
                                        <p:tgtEl>
                                          <p:spTgt spid="2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502920" y="196887"/>
            <a:ext cx="5356289" cy="5867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3200">
                <a:solidFill>
                  <a:srgbClr val="FFFFFF"/>
                </a:solidFill>
              </a:defRPr>
            </a:lvl1pPr>
          </a:lstStyle>
          <a:p>
            <a:r>
              <a:rPr lang="en-US" dirty="0">
                <a:solidFill>
                  <a:schemeClr val="tx1"/>
                </a:solidFill>
              </a:rPr>
              <a:t>HSA Contribution Rules</a:t>
            </a:r>
            <a:endParaRPr dirty="0">
              <a:solidFill>
                <a:schemeClr val="tx1"/>
              </a:solidFill>
            </a:endParaRPr>
          </a:p>
        </p:txBody>
      </p:sp>
      <p:pic>
        <p:nvPicPr>
          <p:cNvPr id="10" name="Picture 9" descr="A close up of a logo&#10;&#10;Description automatically generated">
            <a:extLst>
              <a:ext uri="{FF2B5EF4-FFF2-40B4-BE49-F238E27FC236}">
                <a16:creationId xmlns:a16="http://schemas.microsoft.com/office/drawing/2014/main" id="{2E4A7DB9-2931-4DA6-AAFB-15DFF08FE204}"/>
              </a:ext>
            </a:extLst>
          </p:cNvPr>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1457838" y="883567"/>
            <a:ext cx="5791923" cy="5821166"/>
          </a:xfrm>
          <a:prstGeom prst="rect">
            <a:avLst/>
          </a:prstGeom>
        </p:spPr>
      </p:pic>
      <p:sp>
        <p:nvSpPr>
          <p:cNvPr id="11" name="Rectangle 10">
            <a:extLst>
              <a:ext uri="{FF2B5EF4-FFF2-40B4-BE49-F238E27FC236}">
                <a16:creationId xmlns:a16="http://schemas.microsoft.com/office/drawing/2014/main" id="{A824E5E3-0245-4F45-8368-82E27FB4BCE5}"/>
              </a:ext>
            </a:extLst>
          </p:cNvPr>
          <p:cNvSpPr/>
          <p:nvPr/>
        </p:nvSpPr>
        <p:spPr>
          <a:xfrm>
            <a:off x="3479820" y="5596165"/>
            <a:ext cx="1747961" cy="954107"/>
          </a:xfrm>
          <a:prstGeom prst="rect">
            <a:avLst/>
          </a:prstGeom>
        </p:spPr>
        <p:txBody>
          <a:bodyPr wrap="square">
            <a:spAutoFit/>
          </a:bodyPr>
          <a:lstStyle/>
          <a:p>
            <a:pPr lvl="0" algn="ctr">
              <a:buClr>
                <a:schemeClr val="bg1"/>
              </a:buClr>
              <a:buSzPct val="150000"/>
            </a:pPr>
            <a:r>
              <a:rPr lang="en-US" sz="1400" dirty="0">
                <a:solidFill>
                  <a:schemeClr val="bg1"/>
                </a:solidFill>
              </a:rPr>
              <a:t>You must be eligible to open or fund a Health Savings Account (HSA)</a:t>
            </a:r>
          </a:p>
        </p:txBody>
      </p:sp>
      <p:sp>
        <p:nvSpPr>
          <p:cNvPr id="12" name="Rectangle 11">
            <a:extLst>
              <a:ext uri="{FF2B5EF4-FFF2-40B4-BE49-F238E27FC236}">
                <a16:creationId xmlns:a16="http://schemas.microsoft.com/office/drawing/2014/main" id="{7D41C1B4-EE55-40C9-AB7D-DE94FFEB11C3}"/>
              </a:ext>
            </a:extLst>
          </p:cNvPr>
          <p:cNvSpPr/>
          <p:nvPr/>
        </p:nvSpPr>
        <p:spPr>
          <a:xfrm>
            <a:off x="3439730" y="1103139"/>
            <a:ext cx="2015242" cy="738664"/>
          </a:xfrm>
          <a:prstGeom prst="rect">
            <a:avLst/>
          </a:prstGeom>
        </p:spPr>
        <p:txBody>
          <a:bodyPr wrap="square">
            <a:spAutoFit/>
          </a:bodyPr>
          <a:lstStyle/>
          <a:p>
            <a:pPr lvl="0" algn="ctr"/>
            <a:r>
              <a:rPr lang="en-US" sz="1400" dirty="0">
                <a:solidFill>
                  <a:schemeClr val="bg1"/>
                </a:solidFill>
              </a:rPr>
              <a:t>You must be enrolled in a High Deductible Health Plan (HDHP).</a:t>
            </a:r>
          </a:p>
        </p:txBody>
      </p:sp>
      <p:sp>
        <p:nvSpPr>
          <p:cNvPr id="13" name="Rectangle 12">
            <a:extLst>
              <a:ext uri="{FF2B5EF4-FFF2-40B4-BE49-F238E27FC236}">
                <a16:creationId xmlns:a16="http://schemas.microsoft.com/office/drawing/2014/main" id="{5273F803-99FD-4F00-9FF7-992F8AE055C1}"/>
              </a:ext>
            </a:extLst>
          </p:cNvPr>
          <p:cNvSpPr/>
          <p:nvPr/>
        </p:nvSpPr>
        <p:spPr>
          <a:xfrm>
            <a:off x="5502554" y="2014030"/>
            <a:ext cx="1401021" cy="1600438"/>
          </a:xfrm>
          <a:prstGeom prst="rect">
            <a:avLst/>
          </a:prstGeom>
        </p:spPr>
        <p:txBody>
          <a:bodyPr wrap="square">
            <a:spAutoFit/>
          </a:bodyPr>
          <a:lstStyle/>
          <a:p>
            <a:pPr lvl="0" algn="ctr"/>
            <a:r>
              <a:rPr lang="en-US" sz="1400" dirty="0">
                <a:solidFill>
                  <a:schemeClr val="bg1"/>
                </a:solidFill>
              </a:rPr>
              <a:t>You cannot be covered by any other traditional health coverage including Medicare or TRICARE.</a:t>
            </a:r>
          </a:p>
        </p:txBody>
      </p:sp>
      <p:sp>
        <p:nvSpPr>
          <p:cNvPr id="14" name="Rectangle 13">
            <a:extLst>
              <a:ext uri="{FF2B5EF4-FFF2-40B4-BE49-F238E27FC236}">
                <a16:creationId xmlns:a16="http://schemas.microsoft.com/office/drawing/2014/main" id="{5FF7502A-9263-4763-B877-477437916B88}"/>
              </a:ext>
            </a:extLst>
          </p:cNvPr>
          <p:cNvSpPr/>
          <p:nvPr/>
        </p:nvSpPr>
        <p:spPr>
          <a:xfrm>
            <a:off x="1640928" y="4199512"/>
            <a:ext cx="1426517" cy="1061829"/>
          </a:xfrm>
          <a:prstGeom prst="rect">
            <a:avLst/>
          </a:prstGeom>
        </p:spPr>
        <p:txBody>
          <a:bodyPr wrap="square">
            <a:spAutoFit/>
          </a:bodyPr>
          <a:lstStyle/>
          <a:p>
            <a:pPr lvl="0" algn="ctr" defTabSz="488950">
              <a:lnSpc>
                <a:spcPct val="90000"/>
              </a:lnSpc>
              <a:spcAft>
                <a:spcPct val="35000"/>
              </a:spcAft>
            </a:pPr>
            <a:r>
              <a:rPr lang="en-US" sz="1400" dirty="0">
                <a:solidFill>
                  <a:schemeClr val="bg1"/>
                </a:solidFill>
              </a:rPr>
              <a:t>You are not claimed as a dependent on someone else</a:t>
            </a:r>
            <a:r>
              <a:rPr lang="ja-JP" altLang="en-US" sz="1400" dirty="0">
                <a:solidFill>
                  <a:schemeClr val="bg1"/>
                </a:solidFill>
              </a:rPr>
              <a:t>’</a:t>
            </a:r>
            <a:r>
              <a:rPr lang="en-US" altLang="ja-JP" sz="1400" dirty="0">
                <a:solidFill>
                  <a:schemeClr val="bg1"/>
                </a:solidFill>
              </a:rPr>
              <a:t>s tax return.</a:t>
            </a:r>
            <a:endParaRPr lang="en-US" sz="1400" dirty="0">
              <a:solidFill>
                <a:schemeClr val="bg1"/>
              </a:solidFill>
            </a:endParaRPr>
          </a:p>
        </p:txBody>
      </p:sp>
      <p:sp>
        <p:nvSpPr>
          <p:cNvPr id="15" name="Rectangle 14">
            <a:extLst>
              <a:ext uri="{FF2B5EF4-FFF2-40B4-BE49-F238E27FC236}">
                <a16:creationId xmlns:a16="http://schemas.microsoft.com/office/drawing/2014/main" id="{5542AB06-247C-40FA-8C98-8441E8EB59EA}"/>
              </a:ext>
            </a:extLst>
          </p:cNvPr>
          <p:cNvSpPr/>
          <p:nvPr/>
        </p:nvSpPr>
        <p:spPr>
          <a:xfrm>
            <a:off x="5485059" y="3958635"/>
            <a:ext cx="1401021" cy="1815882"/>
          </a:xfrm>
          <a:prstGeom prst="rect">
            <a:avLst/>
          </a:prstGeom>
        </p:spPr>
        <p:txBody>
          <a:bodyPr wrap="square">
            <a:spAutoFit/>
          </a:bodyPr>
          <a:lstStyle/>
          <a:p>
            <a:pPr lvl="0" algn="ctr"/>
            <a:r>
              <a:rPr lang="en-US" sz="1400" dirty="0">
                <a:solidFill>
                  <a:schemeClr val="bg1"/>
                </a:solidFill>
              </a:rPr>
              <a:t>You are not covered by a health care flexible spending account (FSA), </a:t>
            </a:r>
            <a:r>
              <a:rPr lang="en-US" sz="1400" b="1" dirty="0">
                <a:solidFill>
                  <a:schemeClr val="bg1"/>
                </a:solidFill>
              </a:rPr>
              <a:t>only Limited Purpose FSA.</a:t>
            </a:r>
            <a:endParaRPr lang="en-US" altLang="ja-JP" sz="1400" b="1" dirty="0">
              <a:solidFill>
                <a:schemeClr val="bg1"/>
              </a:solidFill>
            </a:endParaRPr>
          </a:p>
        </p:txBody>
      </p:sp>
      <p:sp>
        <p:nvSpPr>
          <p:cNvPr id="16" name="Rectangle 15">
            <a:extLst>
              <a:ext uri="{FF2B5EF4-FFF2-40B4-BE49-F238E27FC236}">
                <a16:creationId xmlns:a16="http://schemas.microsoft.com/office/drawing/2014/main" id="{32B6B7D1-B596-414F-90A1-4FD00DD182FE}"/>
              </a:ext>
            </a:extLst>
          </p:cNvPr>
          <p:cNvSpPr/>
          <p:nvPr/>
        </p:nvSpPr>
        <p:spPr>
          <a:xfrm>
            <a:off x="1789607" y="2054580"/>
            <a:ext cx="1529456" cy="1384995"/>
          </a:xfrm>
          <a:prstGeom prst="rect">
            <a:avLst/>
          </a:prstGeom>
        </p:spPr>
        <p:txBody>
          <a:bodyPr wrap="square">
            <a:spAutoFit/>
          </a:bodyPr>
          <a:lstStyle/>
          <a:p>
            <a:pPr lvl="0" algn="ctr"/>
            <a:r>
              <a:rPr lang="en-US" sz="1400" dirty="0">
                <a:solidFill>
                  <a:schemeClr val="bg1"/>
                </a:solidFill>
              </a:rPr>
              <a:t>Some other restrictions apply.  Please consult a tax, benefits, </a:t>
            </a:r>
          </a:p>
          <a:p>
            <a:pPr lvl="0" algn="ctr"/>
            <a:r>
              <a:rPr lang="en-US" sz="1400" dirty="0">
                <a:solidFill>
                  <a:schemeClr val="bg1"/>
                </a:solidFill>
              </a:rPr>
              <a:t>or financial advisor.</a:t>
            </a:r>
            <a:endParaRPr lang="en-US" altLang="ja-JP" sz="1400" dirty="0">
              <a:solidFill>
                <a:schemeClr val="bg1"/>
              </a:solidFill>
            </a:endParaRPr>
          </a:p>
        </p:txBody>
      </p:sp>
      <p:sp>
        <p:nvSpPr>
          <p:cNvPr id="17" name="Title 1">
            <a:extLst>
              <a:ext uri="{FF2B5EF4-FFF2-40B4-BE49-F238E27FC236}">
                <a16:creationId xmlns:a16="http://schemas.microsoft.com/office/drawing/2014/main" id="{B26E2C45-6976-40EF-B25F-35093AE9F3A7}"/>
              </a:ext>
            </a:extLst>
          </p:cNvPr>
          <p:cNvSpPr txBox="1">
            <a:spLocks/>
          </p:cNvSpPr>
          <p:nvPr/>
        </p:nvSpPr>
        <p:spPr>
          <a:xfrm>
            <a:off x="3534448" y="3387524"/>
            <a:ext cx="1800157" cy="920930"/>
          </a:xfrm>
          <a:prstGeom prst="rect">
            <a:avLst/>
          </a:prstGeom>
          <a:ln w="12700">
            <a:miter lim="400000"/>
          </a:ln>
          <a:extLst>
            <a:ext uri="{C572A759-6A51-4108-AA02-DFA0A04FC94B}">
              <ma14:wrappingTextBoxFlag xmlns="" xmlns:ma14="http://schemas.microsoft.com/office/mac/drawingml/2011/main" val="1"/>
            </a:ext>
          </a:extLst>
        </p:spPr>
        <p:txBody>
          <a:bodyPr lIns="45719" rIns="45719" anchor="ctr">
            <a:noAutofit/>
          </a:bodyPr>
          <a:lstStyle>
            <a:lvl1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1pPr>
            <a:lvl2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2pPr>
            <a:lvl3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3pPr>
            <a:lvl4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4pPr>
            <a:lvl5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5pPr>
            <a:lvl6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6pPr>
            <a:lvl7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7pPr>
            <a:lvl8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8pPr>
            <a:lvl9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9pPr>
          </a:lstStyle>
          <a:p>
            <a:pPr hangingPunct="1">
              <a:spcBef>
                <a:spcPct val="20000"/>
              </a:spcBef>
              <a:buClr>
                <a:srgbClr val="008578"/>
              </a:buClr>
              <a:defRPr/>
            </a:pPr>
            <a:r>
              <a:rPr lang="en-US" sz="1600" b="1" kern="1000" dirty="0">
                <a:solidFill>
                  <a:srgbClr val="254061"/>
                </a:solidFill>
                <a:cs typeface="Arial" panose="020B0604020202020204" pitchFamily="34" charset="0"/>
              </a:rPr>
              <a:t>In order to make contributions into the Health Savings Account you must meet the following rules:</a:t>
            </a:r>
          </a:p>
        </p:txBody>
      </p:sp>
      <p:sp>
        <p:nvSpPr>
          <p:cNvPr id="2" name="TextBox 1">
            <a:extLst>
              <a:ext uri="{FF2B5EF4-FFF2-40B4-BE49-F238E27FC236}">
                <a16:creationId xmlns:a16="http://schemas.microsoft.com/office/drawing/2014/main" id="{81D904DF-DBCC-4A36-A4FA-B366934C1AF8}"/>
              </a:ext>
            </a:extLst>
          </p:cNvPr>
          <p:cNvSpPr txBox="1"/>
          <p:nvPr/>
        </p:nvSpPr>
        <p:spPr>
          <a:xfrm>
            <a:off x="8894575"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16</a:t>
            </a:r>
          </a:p>
        </p:txBody>
      </p:sp>
    </p:spTree>
    <p:extLst>
      <p:ext uri="{BB962C8B-B14F-4D97-AF65-F5344CB8AC3E}">
        <p14:creationId xmlns:p14="http://schemas.microsoft.com/office/powerpoint/2010/main" val="1734985225"/>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par>
                          <p:cTn id="8" fill="hold">
                            <p:stCondLst>
                              <p:cond delay="2000"/>
                            </p:stCondLst>
                            <p:childTnLst>
                              <p:par>
                                <p:cTn id="9" presetID="16" presetClass="entr" presetSubtype="21"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barn(inVertical)">
                                      <p:cBhvr>
                                        <p:cTn id="11" dur="500"/>
                                        <p:tgtEl>
                                          <p:spTgt spid="17"/>
                                        </p:tgtEl>
                                      </p:cBhvr>
                                    </p:animEffect>
                                  </p:childTnLst>
                                </p:cTn>
                              </p:par>
                            </p:childTnLst>
                          </p:cTn>
                        </p:par>
                        <p:par>
                          <p:cTn id="12" fill="hold">
                            <p:stCondLst>
                              <p:cond delay="2500"/>
                            </p:stCondLst>
                            <p:childTnLst>
                              <p:par>
                                <p:cTn id="13" presetID="16" presetClass="entr" presetSubtype="21"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inVertical)">
                                      <p:cBhvr>
                                        <p:cTn id="15" dur="500"/>
                                        <p:tgtEl>
                                          <p:spTgt spid="12"/>
                                        </p:tgtEl>
                                      </p:cBhvr>
                                    </p:animEffect>
                                  </p:childTnLst>
                                </p:cTn>
                              </p:par>
                            </p:childTnLst>
                          </p:cTn>
                        </p:par>
                        <p:par>
                          <p:cTn id="16" fill="hold">
                            <p:stCondLst>
                              <p:cond delay="3000"/>
                            </p:stCondLst>
                            <p:childTnLst>
                              <p:par>
                                <p:cTn id="17" presetID="16" presetClass="entr" presetSubtype="21"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arn(inVertical)">
                                      <p:cBhvr>
                                        <p:cTn id="19" dur="500"/>
                                        <p:tgtEl>
                                          <p:spTgt spid="13"/>
                                        </p:tgtEl>
                                      </p:cBhvr>
                                    </p:animEffect>
                                  </p:childTnLst>
                                </p:cTn>
                              </p:par>
                            </p:childTnLst>
                          </p:cTn>
                        </p:par>
                        <p:par>
                          <p:cTn id="20" fill="hold">
                            <p:stCondLst>
                              <p:cond delay="3500"/>
                            </p:stCondLst>
                            <p:childTnLst>
                              <p:par>
                                <p:cTn id="21" presetID="21" presetClass="entr" presetSubtype="1"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heel(1)">
                                      <p:cBhvr>
                                        <p:cTn id="23" dur="2000"/>
                                        <p:tgtEl>
                                          <p:spTgt spid="15"/>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heel(1)">
                                      <p:cBhvr>
                                        <p:cTn id="26" dur="2000"/>
                                        <p:tgtEl>
                                          <p:spTgt spid="11"/>
                                        </p:tgtEl>
                                      </p:cBhvr>
                                    </p:animEffect>
                                  </p:childTnLst>
                                </p:cTn>
                              </p:par>
                            </p:childTnLst>
                          </p:cTn>
                        </p:par>
                        <p:par>
                          <p:cTn id="27" fill="hold">
                            <p:stCondLst>
                              <p:cond delay="5500"/>
                            </p:stCondLst>
                            <p:childTnLst>
                              <p:par>
                                <p:cTn id="28" presetID="21" presetClass="entr" presetSubtype="1"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wheel(1)">
                                      <p:cBhvr>
                                        <p:cTn id="30" dur="2000"/>
                                        <p:tgtEl>
                                          <p:spTgt spid="14"/>
                                        </p:tgtEl>
                                      </p:cBhvr>
                                    </p:animEffect>
                                  </p:childTnLst>
                                </p:cTn>
                              </p:par>
                            </p:childTnLst>
                          </p:cTn>
                        </p:par>
                        <p:par>
                          <p:cTn id="31" fill="hold">
                            <p:stCondLst>
                              <p:cond delay="7500"/>
                            </p:stCondLst>
                            <p:childTnLst>
                              <p:par>
                                <p:cTn id="32" presetID="21" presetClass="entr" presetSubtype="1" fill="hold" grpId="0"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heel(1)">
                                      <p:cBhvr>
                                        <p:cTn id="34"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383588" y="224391"/>
            <a:ext cx="5356289" cy="584775"/>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3200">
                <a:solidFill>
                  <a:srgbClr val="FFFFFF"/>
                </a:solidFill>
              </a:defRPr>
            </a:lvl1pPr>
          </a:lstStyle>
          <a:p>
            <a:r>
              <a:rPr lang="en-US" dirty="0">
                <a:solidFill>
                  <a:schemeClr val="tx1"/>
                </a:solidFill>
              </a:rPr>
              <a:t>How can I use HSA money?</a:t>
            </a:r>
            <a:endParaRPr dirty="0">
              <a:solidFill>
                <a:schemeClr val="tx1"/>
              </a:solidFill>
            </a:endParaRPr>
          </a:p>
        </p:txBody>
      </p:sp>
      <p:pic>
        <p:nvPicPr>
          <p:cNvPr id="5" name="Picture 4">
            <a:extLst>
              <a:ext uri="{FF2B5EF4-FFF2-40B4-BE49-F238E27FC236}">
                <a16:creationId xmlns:a16="http://schemas.microsoft.com/office/drawing/2014/main" id="{1C0E0E09-3B75-46AA-8F55-7A495EB19A96}"/>
              </a:ext>
            </a:extLst>
          </p:cNvPr>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1468193" y="1157247"/>
            <a:ext cx="5877017" cy="4973365"/>
          </a:xfrm>
          <a:prstGeom prst="rect">
            <a:avLst/>
          </a:prstGeom>
        </p:spPr>
      </p:pic>
      <p:sp>
        <p:nvSpPr>
          <p:cNvPr id="6" name="Title 2">
            <a:extLst>
              <a:ext uri="{FF2B5EF4-FFF2-40B4-BE49-F238E27FC236}">
                <a16:creationId xmlns:a16="http://schemas.microsoft.com/office/drawing/2014/main" id="{BF12FEA3-E77E-4458-ABC4-6D3C24CC8B4C}"/>
              </a:ext>
            </a:extLst>
          </p:cNvPr>
          <p:cNvSpPr txBox="1">
            <a:spLocks/>
          </p:cNvSpPr>
          <p:nvPr/>
        </p:nvSpPr>
        <p:spPr>
          <a:xfrm rot="21355080">
            <a:off x="3687402" y="3093156"/>
            <a:ext cx="1426825" cy="705117"/>
          </a:xfrm>
          <a:prstGeom prst="rect">
            <a:avLst/>
          </a:prstGeom>
        </p:spPr>
        <p:txBody>
          <a:bodyPr lIns="145143" tIns="72571" rIns="145143" bIns="72571" anchor="ct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1400" dirty="0">
                <a:solidFill>
                  <a:schemeClr val="bg1"/>
                </a:solidFill>
                <a:cs typeface="Arial" panose="020B0604020202020204" pitchFamily="34" charset="0"/>
              </a:rPr>
              <a:t>Doctor’s</a:t>
            </a:r>
          </a:p>
          <a:p>
            <a:r>
              <a:rPr lang="en-US" sz="1400" dirty="0">
                <a:solidFill>
                  <a:schemeClr val="bg1"/>
                </a:solidFill>
                <a:cs typeface="Arial" panose="020B0604020202020204" pitchFamily="34" charset="0"/>
              </a:rPr>
              <a:t>office visits and procedures</a:t>
            </a:r>
          </a:p>
        </p:txBody>
      </p:sp>
      <p:sp>
        <p:nvSpPr>
          <p:cNvPr id="7" name="Title 2">
            <a:extLst>
              <a:ext uri="{FF2B5EF4-FFF2-40B4-BE49-F238E27FC236}">
                <a16:creationId xmlns:a16="http://schemas.microsoft.com/office/drawing/2014/main" id="{D14C3FFF-25CF-42C2-842C-9DA6758B0534}"/>
              </a:ext>
            </a:extLst>
          </p:cNvPr>
          <p:cNvSpPr txBox="1">
            <a:spLocks/>
          </p:cNvSpPr>
          <p:nvPr/>
        </p:nvSpPr>
        <p:spPr>
          <a:xfrm rot="20894066">
            <a:off x="6074802" y="4400997"/>
            <a:ext cx="1517773" cy="972745"/>
          </a:xfrm>
          <a:prstGeom prst="rect">
            <a:avLst/>
          </a:prstGeom>
        </p:spPr>
        <p:txBody>
          <a:bodyPr lIns="145143" tIns="72571" rIns="145143" bIns="72571" anchor="ct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1400" dirty="0">
                <a:solidFill>
                  <a:schemeClr val="bg1"/>
                </a:solidFill>
                <a:cs typeface="Arial" panose="020B0604020202020204" pitchFamily="34" charset="0"/>
              </a:rPr>
              <a:t>Prescriptions</a:t>
            </a:r>
          </a:p>
        </p:txBody>
      </p:sp>
      <p:sp>
        <p:nvSpPr>
          <p:cNvPr id="8" name="Title 2">
            <a:extLst>
              <a:ext uri="{FF2B5EF4-FFF2-40B4-BE49-F238E27FC236}">
                <a16:creationId xmlns:a16="http://schemas.microsoft.com/office/drawing/2014/main" id="{3AB6CAE5-DF86-4F8C-B714-3C8048565FDD}"/>
              </a:ext>
            </a:extLst>
          </p:cNvPr>
          <p:cNvSpPr txBox="1">
            <a:spLocks/>
          </p:cNvSpPr>
          <p:nvPr/>
        </p:nvSpPr>
        <p:spPr>
          <a:xfrm rot="21094672">
            <a:off x="3290327" y="1306099"/>
            <a:ext cx="1342983" cy="1305098"/>
          </a:xfrm>
          <a:prstGeom prst="rect">
            <a:avLst/>
          </a:prstGeom>
        </p:spPr>
        <p:txBody>
          <a:bodyPr lIns="145143" tIns="72571" rIns="145143" bIns="72571" anchor="ct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1400" dirty="0">
                <a:solidFill>
                  <a:schemeClr val="bg1"/>
                </a:solidFill>
                <a:cs typeface="Arial" panose="020B0604020202020204" pitchFamily="34" charset="0"/>
              </a:rPr>
              <a:t>Eye Exams</a:t>
            </a:r>
          </a:p>
          <a:p>
            <a:r>
              <a:rPr lang="en-US" sz="1400" dirty="0">
                <a:solidFill>
                  <a:schemeClr val="bg1"/>
                </a:solidFill>
                <a:cs typeface="Arial" panose="020B0604020202020204" pitchFamily="34" charset="0"/>
              </a:rPr>
              <a:t>Eyeglasses Contacts</a:t>
            </a:r>
          </a:p>
        </p:txBody>
      </p:sp>
      <p:sp>
        <p:nvSpPr>
          <p:cNvPr id="9" name="Title 2">
            <a:extLst>
              <a:ext uri="{FF2B5EF4-FFF2-40B4-BE49-F238E27FC236}">
                <a16:creationId xmlns:a16="http://schemas.microsoft.com/office/drawing/2014/main" id="{57F6ED3D-99A6-419C-BD94-E27C765E0A43}"/>
              </a:ext>
            </a:extLst>
          </p:cNvPr>
          <p:cNvSpPr txBox="1">
            <a:spLocks/>
          </p:cNvSpPr>
          <p:nvPr/>
        </p:nvSpPr>
        <p:spPr>
          <a:xfrm>
            <a:off x="1648815" y="3676991"/>
            <a:ext cx="1412918" cy="762245"/>
          </a:xfrm>
          <a:prstGeom prst="rect">
            <a:avLst/>
          </a:prstGeom>
        </p:spPr>
        <p:txBody>
          <a:bodyPr lIns="145143" tIns="72571" rIns="145143" bIns="72571" anchor="ct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1400" dirty="0">
                <a:solidFill>
                  <a:schemeClr val="bg1"/>
                </a:solidFill>
                <a:cs typeface="Arial" panose="020B0604020202020204" pitchFamily="34" charset="0"/>
              </a:rPr>
              <a:t>Dental Care Braces</a:t>
            </a:r>
          </a:p>
        </p:txBody>
      </p:sp>
      <p:sp>
        <p:nvSpPr>
          <p:cNvPr id="10" name="Title 2">
            <a:extLst>
              <a:ext uri="{FF2B5EF4-FFF2-40B4-BE49-F238E27FC236}">
                <a16:creationId xmlns:a16="http://schemas.microsoft.com/office/drawing/2014/main" id="{08926B77-21EB-4FCC-A150-BA579D448D14}"/>
              </a:ext>
            </a:extLst>
          </p:cNvPr>
          <p:cNvSpPr txBox="1">
            <a:spLocks/>
          </p:cNvSpPr>
          <p:nvPr/>
        </p:nvSpPr>
        <p:spPr>
          <a:xfrm rot="481749">
            <a:off x="6061534" y="2607969"/>
            <a:ext cx="1197829" cy="1085852"/>
          </a:xfrm>
          <a:prstGeom prst="rect">
            <a:avLst/>
          </a:prstGeom>
        </p:spPr>
        <p:txBody>
          <a:bodyPr lIns="145143" tIns="72571" rIns="145143" bIns="72571" anchor="ct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1400" dirty="0">
                <a:solidFill>
                  <a:schemeClr val="bg1"/>
                </a:solidFill>
                <a:cs typeface="Arial" panose="020B0604020202020204" pitchFamily="34" charset="0"/>
              </a:rPr>
              <a:t>Medicare and COBRA premiums</a:t>
            </a:r>
          </a:p>
        </p:txBody>
      </p:sp>
      <p:sp>
        <p:nvSpPr>
          <p:cNvPr id="11" name="TextBox 10">
            <a:extLst>
              <a:ext uri="{FF2B5EF4-FFF2-40B4-BE49-F238E27FC236}">
                <a16:creationId xmlns:a16="http://schemas.microsoft.com/office/drawing/2014/main" id="{D6DCD6FB-E71C-45AB-85C2-092158993B0B}"/>
              </a:ext>
            </a:extLst>
          </p:cNvPr>
          <p:cNvSpPr txBox="1"/>
          <p:nvPr/>
        </p:nvSpPr>
        <p:spPr>
          <a:xfrm rot="21319324">
            <a:off x="4182663" y="5093875"/>
            <a:ext cx="954962" cy="692497"/>
          </a:xfrm>
          <a:prstGeom prst="rect">
            <a:avLst/>
          </a:prstGeom>
          <a:noFill/>
        </p:spPr>
        <p:txBody>
          <a:bodyPr wrap="square" rtlCol="0">
            <a:spAutoFit/>
          </a:bodyPr>
          <a:lstStyle/>
          <a:p>
            <a:pPr algn="ctr"/>
            <a:r>
              <a:rPr lang="en-US" sz="1300" dirty="0">
                <a:solidFill>
                  <a:schemeClr val="bg1"/>
                </a:solidFill>
                <a:latin typeface="+mj-lt"/>
                <a:cs typeface="Arial" panose="020B0604020202020204" pitchFamily="34" charset="0"/>
              </a:rPr>
              <a:t>Smoking</a:t>
            </a:r>
          </a:p>
          <a:p>
            <a:pPr algn="ctr"/>
            <a:r>
              <a:rPr lang="en-US" sz="1300" dirty="0">
                <a:solidFill>
                  <a:schemeClr val="bg1"/>
                </a:solidFill>
                <a:latin typeface="+mj-lt"/>
                <a:cs typeface="Arial" panose="020B0604020202020204" pitchFamily="34" charset="0"/>
              </a:rPr>
              <a:t>Cessation Programs</a:t>
            </a:r>
          </a:p>
        </p:txBody>
      </p:sp>
      <p:sp>
        <p:nvSpPr>
          <p:cNvPr id="12" name="TextBox 11">
            <a:extLst>
              <a:ext uri="{FF2B5EF4-FFF2-40B4-BE49-F238E27FC236}">
                <a16:creationId xmlns:a16="http://schemas.microsoft.com/office/drawing/2014/main" id="{3D8A76E4-7C13-4249-8158-8B32A6F32FB5}"/>
              </a:ext>
            </a:extLst>
          </p:cNvPr>
          <p:cNvSpPr txBox="1"/>
          <p:nvPr/>
        </p:nvSpPr>
        <p:spPr>
          <a:xfrm rot="487848">
            <a:off x="2354033" y="5145688"/>
            <a:ext cx="1016206" cy="692497"/>
          </a:xfrm>
          <a:prstGeom prst="rect">
            <a:avLst/>
          </a:prstGeom>
          <a:noFill/>
        </p:spPr>
        <p:txBody>
          <a:bodyPr wrap="square" rtlCol="0">
            <a:spAutoFit/>
          </a:bodyPr>
          <a:lstStyle/>
          <a:p>
            <a:r>
              <a:rPr lang="en-US" sz="1300" dirty="0">
                <a:solidFill>
                  <a:schemeClr val="bg1"/>
                </a:solidFill>
                <a:latin typeface="+mj-lt"/>
                <a:cs typeface="Arial" panose="020B0604020202020204" pitchFamily="34" charset="0"/>
              </a:rPr>
              <a:t>Hearing Aids and Batteries</a:t>
            </a:r>
          </a:p>
        </p:txBody>
      </p:sp>
      <p:sp>
        <p:nvSpPr>
          <p:cNvPr id="13" name="TextBox 12">
            <a:extLst>
              <a:ext uri="{FF2B5EF4-FFF2-40B4-BE49-F238E27FC236}">
                <a16:creationId xmlns:a16="http://schemas.microsoft.com/office/drawing/2014/main" id="{A67E870B-2F62-4AE6-9682-2420E1459134}"/>
              </a:ext>
            </a:extLst>
          </p:cNvPr>
          <p:cNvSpPr txBox="1"/>
          <p:nvPr/>
        </p:nvSpPr>
        <p:spPr>
          <a:xfrm rot="20983714">
            <a:off x="2109954" y="2223197"/>
            <a:ext cx="914150" cy="307777"/>
          </a:xfrm>
          <a:prstGeom prst="rect">
            <a:avLst/>
          </a:prstGeom>
          <a:noFill/>
        </p:spPr>
        <p:txBody>
          <a:bodyPr wrap="square" rtlCol="0">
            <a:spAutoFit/>
          </a:bodyPr>
          <a:lstStyle/>
          <a:p>
            <a:r>
              <a:rPr lang="en-US" sz="1400" dirty="0">
                <a:solidFill>
                  <a:schemeClr val="bg1"/>
                </a:solidFill>
                <a:latin typeface="+mj-lt"/>
                <a:cs typeface="Arial" panose="020B0604020202020204" pitchFamily="34" charset="0"/>
              </a:rPr>
              <a:t>X-rays</a:t>
            </a:r>
          </a:p>
        </p:txBody>
      </p:sp>
      <p:sp>
        <p:nvSpPr>
          <p:cNvPr id="14" name="TextBox 13">
            <a:extLst>
              <a:ext uri="{FF2B5EF4-FFF2-40B4-BE49-F238E27FC236}">
                <a16:creationId xmlns:a16="http://schemas.microsoft.com/office/drawing/2014/main" id="{F5D0465C-7AFD-465B-8782-B2FCFA409938}"/>
              </a:ext>
            </a:extLst>
          </p:cNvPr>
          <p:cNvSpPr txBox="1"/>
          <p:nvPr/>
        </p:nvSpPr>
        <p:spPr>
          <a:xfrm rot="588341">
            <a:off x="4692204" y="1428614"/>
            <a:ext cx="1710447" cy="523220"/>
          </a:xfrm>
          <a:prstGeom prst="rect">
            <a:avLst/>
          </a:prstGeom>
          <a:noFill/>
        </p:spPr>
        <p:txBody>
          <a:bodyPr wrap="square" rtlCol="0">
            <a:spAutoFit/>
          </a:bodyPr>
          <a:lstStyle/>
          <a:p>
            <a:pPr algn="ctr"/>
            <a:r>
              <a:rPr lang="en-US" sz="1400" dirty="0">
                <a:solidFill>
                  <a:schemeClr val="bg1"/>
                </a:solidFill>
                <a:latin typeface="+mj-lt"/>
                <a:cs typeface="Arial" panose="020B0604020202020204" pitchFamily="34" charset="0"/>
              </a:rPr>
              <a:t>Eye </a:t>
            </a:r>
          </a:p>
          <a:p>
            <a:pPr algn="ctr"/>
            <a:r>
              <a:rPr lang="en-US" sz="1400" dirty="0">
                <a:solidFill>
                  <a:schemeClr val="bg1"/>
                </a:solidFill>
                <a:latin typeface="+mj-lt"/>
                <a:cs typeface="Arial" panose="020B0604020202020204" pitchFamily="34" charset="0"/>
              </a:rPr>
              <a:t>Surgery</a:t>
            </a:r>
          </a:p>
        </p:txBody>
      </p:sp>
      <p:sp>
        <p:nvSpPr>
          <p:cNvPr id="15" name="Rectangle 27">
            <a:extLst>
              <a:ext uri="{FF2B5EF4-FFF2-40B4-BE49-F238E27FC236}">
                <a16:creationId xmlns:a16="http://schemas.microsoft.com/office/drawing/2014/main" id="{20DE2C6B-DEB4-4020-9898-C50A93C7A98C}"/>
              </a:ext>
            </a:extLst>
          </p:cNvPr>
          <p:cNvSpPr>
            <a:spLocks noChangeArrowheads="1"/>
          </p:cNvSpPr>
          <p:nvPr/>
        </p:nvSpPr>
        <p:spPr bwMode="auto">
          <a:xfrm>
            <a:off x="335661" y="6210591"/>
            <a:ext cx="81303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spcBef>
                <a:spcPct val="20000"/>
              </a:spcBef>
              <a:buSzPct val="40000"/>
            </a:pPr>
            <a:r>
              <a:rPr lang="en-US" altLang="en-US" sz="1400" b="1" i="1" u="sng" dirty="0">
                <a:solidFill>
                  <a:srgbClr val="254061"/>
                </a:solidFill>
                <a:latin typeface="+mj-lt"/>
              </a:rPr>
              <a:t>If you use your HSA funds for ineligible expenses, these amounts will become taxable with penalties.</a:t>
            </a:r>
          </a:p>
        </p:txBody>
      </p:sp>
      <p:sp>
        <p:nvSpPr>
          <p:cNvPr id="2" name="TextBox 1">
            <a:extLst>
              <a:ext uri="{FF2B5EF4-FFF2-40B4-BE49-F238E27FC236}">
                <a16:creationId xmlns:a16="http://schemas.microsoft.com/office/drawing/2014/main" id="{5E1087E0-F4C6-4037-AD9E-BBB486292130}"/>
              </a:ext>
            </a:extLst>
          </p:cNvPr>
          <p:cNvSpPr txBox="1"/>
          <p:nvPr/>
        </p:nvSpPr>
        <p:spPr>
          <a:xfrm>
            <a:off x="8808339" y="6518368"/>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17</a:t>
            </a:r>
          </a:p>
        </p:txBody>
      </p:sp>
    </p:spTree>
    <p:extLst>
      <p:ext uri="{BB962C8B-B14F-4D97-AF65-F5344CB8AC3E}">
        <p14:creationId xmlns:p14="http://schemas.microsoft.com/office/powerpoint/2010/main" val="1371538008"/>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26"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80">
                                          <p:stCondLst>
                                            <p:cond delay="0"/>
                                          </p:stCondLst>
                                        </p:cTn>
                                        <p:tgtEl>
                                          <p:spTgt spid="13"/>
                                        </p:tgtEl>
                                      </p:cBhvr>
                                    </p:animEffect>
                                    <p:anim calcmode="lin" valueType="num">
                                      <p:cBhvr>
                                        <p:cTn id="12"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17" dur="26">
                                          <p:stCondLst>
                                            <p:cond delay="650"/>
                                          </p:stCondLst>
                                        </p:cTn>
                                        <p:tgtEl>
                                          <p:spTgt spid="13"/>
                                        </p:tgtEl>
                                      </p:cBhvr>
                                      <p:to x="100000" y="60000"/>
                                    </p:animScale>
                                    <p:animScale>
                                      <p:cBhvr>
                                        <p:cTn id="18" dur="166" decel="50000">
                                          <p:stCondLst>
                                            <p:cond delay="676"/>
                                          </p:stCondLst>
                                        </p:cTn>
                                        <p:tgtEl>
                                          <p:spTgt spid="13"/>
                                        </p:tgtEl>
                                      </p:cBhvr>
                                      <p:to x="100000" y="100000"/>
                                    </p:animScale>
                                    <p:animScale>
                                      <p:cBhvr>
                                        <p:cTn id="19" dur="26">
                                          <p:stCondLst>
                                            <p:cond delay="1312"/>
                                          </p:stCondLst>
                                        </p:cTn>
                                        <p:tgtEl>
                                          <p:spTgt spid="13"/>
                                        </p:tgtEl>
                                      </p:cBhvr>
                                      <p:to x="100000" y="80000"/>
                                    </p:animScale>
                                    <p:animScale>
                                      <p:cBhvr>
                                        <p:cTn id="20" dur="166" decel="50000">
                                          <p:stCondLst>
                                            <p:cond delay="1338"/>
                                          </p:stCondLst>
                                        </p:cTn>
                                        <p:tgtEl>
                                          <p:spTgt spid="13"/>
                                        </p:tgtEl>
                                      </p:cBhvr>
                                      <p:to x="100000" y="100000"/>
                                    </p:animScale>
                                    <p:animScale>
                                      <p:cBhvr>
                                        <p:cTn id="21" dur="26">
                                          <p:stCondLst>
                                            <p:cond delay="1642"/>
                                          </p:stCondLst>
                                        </p:cTn>
                                        <p:tgtEl>
                                          <p:spTgt spid="13"/>
                                        </p:tgtEl>
                                      </p:cBhvr>
                                      <p:to x="100000" y="90000"/>
                                    </p:animScale>
                                    <p:animScale>
                                      <p:cBhvr>
                                        <p:cTn id="22" dur="166" decel="50000">
                                          <p:stCondLst>
                                            <p:cond delay="1668"/>
                                          </p:stCondLst>
                                        </p:cTn>
                                        <p:tgtEl>
                                          <p:spTgt spid="13"/>
                                        </p:tgtEl>
                                      </p:cBhvr>
                                      <p:to x="100000" y="100000"/>
                                    </p:animScale>
                                    <p:animScale>
                                      <p:cBhvr>
                                        <p:cTn id="23" dur="26">
                                          <p:stCondLst>
                                            <p:cond delay="1808"/>
                                          </p:stCondLst>
                                        </p:cTn>
                                        <p:tgtEl>
                                          <p:spTgt spid="13"/>
                                        </p:tgtEl>
                                      </p:cBhvr>
                                      <p:to x="100000" y="95000"/>
                                    </p:animScale>
                                    <p:animScale>
                                      <p:cBhvr>
                                        <p:cTn id="24" dur="166" decel="50000">
                                          <p:stCondLst>
                                            <p:cond delay="1834"/>
                                          </p:stCondLst>
                                        </p:cTn>
                                        <p:tgtEl>
                                          <p:spTgt spid="13"/>
                                        </p:tgtEl>
                                      </p:cBhvr>
                                      <p:to x="100000" y="100000"/>
                                    </p:animScale>
                                  </p:childTnLst>
                                </p:cTn>
                              </p:par>
                              <p:par>
                                <p:cTn id="25" presetID="26"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80">
                                          <p:stCondLst>
                                            <p:cond delay="0"/>
                                          </p:stCondLst>
                                        </p:cTn>
                                        <p:tgtEl>
                                          <p:spTgt spid="8"/>
                                        </p:tgtEl>
                                      </p:cBhvr>
                                    </p:animEffect>
                                    <p:anim calcmode="lin" valueType="num">
                                      <p:cBhvr>
                                        <p:cTn id="2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3" dur="26">
                                          <p:stCondLst>
                                            <p:cond delay="650"/>
                                          </p:stCondLst>
                                        </p:cTn>
                                        <p:tgtEl>
                                          <p:spTgt spid="8"/>
                                        </p:tgtEl>
                                      </p:cBhvr>
                                      <p:to x="100000" y="60000"/>
                                    </p:animScale>
                                    <p:animScale>
                                      <p:cBhvr>
                                        <p:cTn id="34" dur="166" decel="50000">
                                          <p:stCondLst>
                                            <p:cond delay="676"/>
                                          </p:stCondLst>
                                        </p:cTn>
                                        <p:tgtEl>
                                          <p:spTgt spid="8"/>
                                        </p:tgtEl>
                                      </p:cBhvr>
                                      <p:to x="100000" y="100000"/>
                                    </p:animScale>
                                    <p:animScale>
                                      <p:cBhvr>
                                        <p:cTn id="35" dur="26">
                                          <p:stCondLst>
                                            <p:cond delay="1312"/>
                                          </p:stCondLst>
                                        </p:cTn>
                                        <p:tgtEl>
                                          <p:spTgt spid="8"/>
                                        </p:tgtEl>
                                      </p:cBhvr>
                                      <p:to x="100000" y="80000"/>
                                    </p:animScale>
                                    <p:animScale>
                                      <p:cBhvr>
                                        <p:cTn id="36" dur="166" decel="50000">
                                          <p:stCondLst>
                                            <p:cond delay="1338"/>
                                          </p:stCondLst>
                                        </p:cTn>
                                        <p:tgtEl>
                                          <p:spTgt spid="8"/>
                                        </p:tgtEl>
                                      </p:cBhvr>
                                      <p:to x="100000" y="100000"/>
                                    </p:animScale>
                                    <p:animScale>
                                      <p:cBhvr>
                                        <p:cTn id="37" dur="26">
                                          <p:stCondLst>
                                            <p:cond delay="1642"/>
                                          </p:stCondLst>
                                        </p:cTn>
                                        <p:tgtEl>
                                          <p:spTgt spid="8"/>
                                        </p:tgtEl>
                                      </p:cBhvr>
                                      <p:to x="100000" y="90000"/>
                                    </p:animScale>
                                    <p:animScale>
                                      <p:cBhvr>
                                        <p:cTn id="38" dur="166" decel="50000">
                                          <p:stCondLst>
                                            <p:cond delay="1668"/>
                                          </p:stCondLst>
                                        </p:cTn>
                                        <p:tgtEl>
                                          <p:spTgt spid="8"/>
                                        </p:tgtEl>
                                      </p:cBhvr>
                                      <p:to x="100000" y="100000"/>
                                    </p:animScale>
                                    <p:animScale>
                                      <p:cBhvr>
                                        <p:cTn id="39" dur="26">
                                          <p:stCondLst>
                                            <p:cond delay="1808"/>
                                          </p:stCondLst>
                                        </p:cTn>
                                        <p:tgtEl>
                                          <p:spTgt spid="8"/>
                                        </p:tgtEl>
                                      </p:cBhvr>
                                      <p:to x="100000" y="95000"/>
                                    </p:animScale>
                                    <p:animScale>
                                      <p:cBhvr>
                                        <p:cTn id="40" dur="166" decel="50000">
                                          <p:stCondLst>
                                            <p:cond delay="1834"/>
                                          </p:stCondLst>
                                        </p:cTn>
                                        <p:tgtEl>
                                          <p:spTgt spid="8"/>
                                        </p:tgtEl>
                                      </p:cBhvr>
                                      <p:to x="100000" y="100000"/>
                                    </p:animScale>
                                  </p:childTnLst>
                                </p:cTn>
                              </p:par>
                              <p:par>
                                <p:cTn id="41" presetID="26" presetClass="entr" presetSubtype="0"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down)">
                                      <p:cBhvr>
                                        <p:cTn id="43" dur="580">
                                          <p:stCondLst>
                                            <p:cond delay="0"/>
                                          </p:stCondLst>
                                        </p:cTn>
                                        <p:tgtEl>
                                          <p:spTgt spid="14"/>
                                        </p:tgtEl>
                                      </p:cBhvr>
                                    </p:animEffect>
                                    <p:anim calcmode="lin" valueType="num">
                                      <p:cBhvr>
                                        <p:cTn id="44"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49" dur="26">
                                          <p:stCondLst>
                                            <p:cond delay="650"/>
                                          </p:stCondLst>
                                        </p:cTn>
                                        <p:tgtEl>
                                          <p:spTgt spid="14"/>
                                        </p:tgtEl>
                                      </p:cBhvr>
                                      <p:to x="100000" y="60000"/>
                                    </p:animScale>
                                    <p:animScale>
                                      <p:cBhvr>
                                        <p:cTn id="50" dur="166" decel="50000">
                                          <p:stCondLst>
                                            <p:cond delay="676"/>
                                          </p:stCondLst>
                                        </p:cTn>
                                        <p:tgtEl>
                                          <p:spTgt spid="14"/>
                                        </p:tgtEl>
                                      </p:cBhvr>
                                      <p:to x="100000" y="100000"/>
                                    </p:animScale>
                                    <p:animScale>
                                      <p:cBhvr>
                                        <p:cTn id="51" dur="26">
                                          <p:stCondLst>
                                            <p:cond delay="1312"/>
                                          </p:stCondLst>
                                        </p:cTn>
                                        <p:tgtEl>
                                          <p:spTgt spid="14"/>
                                        </p:tgtEl>
                                      </p:cBhvr>
                                      <p:to x="100000" y="80000"/>
                                    </p:animScale>
                                    <p:animScale>
                                      <p:cBhvr>
                                        <p:cTn id="52" dur="166" decel="50000">
                                          <p:stCondLst>
                                            <p:cond delay="1338"/>
                                          </p:stCondLst>
                                        </p:cTn>
                                        <p:tgtEl>
                                          <p:spTgt spid="14"/>
                                        </p:tgtEl>
                                      </p:cBhvr>
                                      <p:to x="100000" y="100000"/>
                                    </p:animScale>
                                    <p:animScale>
                                      <p:cBhvr>
                                        <p:cTn id="53" dur="26">
                                          <p:stCondLst>
                                            <p:cond delay="1642"/>
                                          </p:stCondLst>
                                        </p:cTn>
                                        <p:tgtEl>
                                          <p:spTgt spid="14"/>
                                        </p:tgtEl>
                                      </p:cBhvr>
                                      <p:to x="100000" y="90000"/>
                                    </p:animScale>
                                    <p:animScale>
                                      <p:cBhvr>
                                        <p:cTn id="54" dur="166" decel="50000">
                                          <p:stCondLst>
                                            <p:cond delay="1668"/>
                                          </p:stCondLst>
                                        </p:cTn>
                                        <p:tgtEl>
                                          <p:spTgt spid="14"/>
                                        </p:tgtEl>
                                      </p:cBhvr>
                                      <p:to x="100000" y="100000"/>
                                    </p:animScale>
                                    <p:animScale>
                                      <p:cBhvr>
                                        <p:cTn id="55" dur="26">
                                          <p:stCondLst>
                                            <p:cond delay="1808"/>
                                          </p:stCondLst>
                                        </p:cTn>
                                        <p:tgtEl>
                                          <p:spTgt spid="14"/>
                                        </p:tgtEl>
                                      </p:cBhvr>
                                      <p:to x="100000" y="95000"/>
                                    </p:animScale>
                                    <p:animScale>
                                      <p:cBhvr>
                                        <p:cTn id="56" dur="166" decel="50000">
                                          <p:stCondLst>
                                            <p:cond delay="1834"/>
                                          </p:stCondLst>
                                        </p:cTn>
                                        <p:tgtEl>
                                          <p:spTgt spid="14"/>
                                        </p:tgtEl>
                                      </p:cBhvr>
                                      <p:to x="100000" y="100000"/>
                                    </p:animScale>
                                  </p:childTnLst>
                                </p:cTn>
                              </p:par>
                              <p:par>
                                <p:cTn id="57" presetID="26" presetClass="entr" presetSubtype="0" fill="hold" grpId="0"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wipe(down)">
                                      <p:cBhvr>
                                        <p:cTn id="59" dur="580">
                                          <p:stCondLst>
                                            <p:cond delay="0"/>
                                          </p:stCondLst>
                                        </p:cTn>
                                        <p:tgtEl>
                                          <p:spTgt spid="10"/>
                                        </p:tgtEl>
                                      </p:cBhvr>
                                    </p:animEffect>
                                    <p:anim calcmode="lin" valueType="num">
                                      <p:cBhvr>
                                        <p:cTn id="60"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65" dur="26">
                                          <p:stCondLst>
                                            <p:cond delay="650"/>
                                          </p:stCondLst>
                                        </p:cTn>
                                        <p:tgtEl>
                                          <p:spTgt spid="10"/>
                                        </p:tgtEl>
                                      </p:cBhvr>
                                      <p:to x="100000" y="60000"/>
                                    </p:animScale>
                                    <p:animScale>
                                      <p:cBhvr>
                                        <p:cTn id="66" dur="166" decel="50000">
                                          <p:stCondLst>
                                            <p:cond delay="676"/>
                                          </p:stCondLst>
                                        </p:cTn>
                                        <p:tgtEl>
                                          <p:spTgt spid="10"/>
                                        </p:tgtEl>
                                      </p:cBhvr>
                                      <p:to x="100000" y="100000"/>
                                    </p:animScale>
                                    <p:animScale>
                                      <p:cBhvr>
                                        <p:cTn id="67" dur="26">
                                          <p:stCondLst>
                                            <p:cond delay="1312"/>
                                          </p:stCondLst>
                                        </p:cTn>
                                        <p:tgtEl>
                                          <p:spTgt spid="10"/>
                                        </p:tgtEl>
                                      </p:cBhvr>
                                      <p:to x="100000" y="80000"/>
                                    </p:animScale>
                                    <p:animScale>
                                      <p:cBhvr>
                                        <p:cTn id="68" dur="166" decel="50000">
                                          <p:stCondLst>
                                            <p:cond delay="1338"/>
                                          </p:stCondLst>
                                        </p:cTn>
                                        <p:tgtEl>
                                          <p:spTgt spid="10"/>
                                        </p:tgtEl>
                                      </p:cBhvr>
                                      <p:to x="100000" y="100000"/>
                                    </p:animScale>
                                    <p:animScale>
                                      <p:cBhvr>
                                        <p:cTn id="69" dur="26">
                                          <p:stCondLst>
                                            <p:cond delay="1642"/>
                                          </p:stCondLst>
                                        </p:cTn>
                                        <p:tgtEl>
                                          <p:spTgt spid="10"/>
                                        </p:tgtEl>
                                      </p:cBhvr>
                                      <p:to x="100000" y="90000"/>
                                    </p:animScale>
                                    <p:animScale>
                                      <p:cBhvr>
                                        <p:cTn id="70" dur="166" decel="50000">
                                          <p:stCondLst>
                                            <p:cond delay="1668"/>
                                          </p:stCondLst>
                                        </p:cTn>
                                        <p:tgtEl>
                                          <p:spTgt spid="10"/>
                                        </p:tgtEl>
                                      </p:cBhvr>
                                      <p:to x="100000" y="100000"/>
                                    </p:animScale>
                                    <p:animScale>
                                      <p:cBhvr>
                                        <p:cTn id="71" dur="26">
                                          <p:stCondLst>
                                            <p:cond delay="1808"/>
                                          </p:stCondLst>
                                        </p:cTn>
                                        <p:tgtEl>
                                          <p:spTgt spid="10"/>
                                        </p:tgtEl>
                                      </p:cBhvr>
                                      <p:to x="100000" y="95000"/>
                                    </p:animScale>
                                    <p:animScale>
                                      <p:cBhvr>
                                        <p:cTn id="72" dur="166" decel="50000">
                                          <p:stCondLst>
                                            <p:cond delay="1834"/>
                                          </p:stCondLst>
                                        </p:cTn>
                                        <p:tgtEl>
                                          <p:spTgt spid="10"/>
                                        </p:tgtEl>
                                      </p:cBhvr>
                                      <p:to x="100000" y="100000"/>
                                    </p:animScale>
                                  </p:childTnLst>
                                </p:cTn>
                              </p:par>
                              <p:par>
                                <p:cTn id="73" presetID="26" presetClass="entr" presetSubtype="0" fill="hold" grpId="0" nodeType="withEffect">
                                  <p:stCondLst>
                                    <p:cond delay="0"/>
                                  </p:stCondLst>
                                  <p:childTnLst>
                                    <p:set>
                                      <p:cBhvr>
                                        <p:cTn id="74" dur="1" fill="hold">
                                          <p:stCondLst>
                                            <p:cond delay="0"/>
                                          </p:stCondLst>
                                        </p:cTn>
                                        <p:tgtEl>
                                          <p:spTgt spid="6"/>
                                        </p:tgtEl>
                                        <p:attrNameLst>
                                          <p:attrName>style.visibility</p:attrName>
                                        </p:attrNameLst>
                                      </p:cBhvr>
                                      <p:to>
                                        <p:strVal val="visible"/>
                                      </p:to>
                                    </p:set>
                                    <p:animEffect transition="in" filter="wipe(down)">
                                      <p:cBhvr>
                                        <p:cTn id="75" dur="580">
                                          <p:stCondLst>
                                            <p:cond delay="0"/>
                                          </p:stCondLst>
                                        </p:cTn>
                                        <p:tgtEl>
                                          <p:spTgt spid="6"/>
                                        </p:tgtEl>
                                      </p:cBhvr>
                                    </p:animEffect>
                                    <p:anim calcmode="lin" valueType="num">
                                      <p:cBhvr>
                                        <p:cTn id="7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81" dur="26">
                                          <p:stCondLst>
                                            <p:cond delay="650"/>
                                          </p:stCondLst>
                                        </p:cTn>
                                        <p:tgtEl>
                                          <p:spTgt spid="6"/>
                                        </p:tgtEl>
                                      </p:cBhvr>
                                      <p:to x="100000" y="60000"/>
                                    </p:animScale>
                                    <p:animScale>
                                      <p:cBhvr>
                                        <p:cTn id="82" dur="166" decel="50000">
                                          <p:stCondLst>
                                            <p:cond delay="676"/>
                                          </p:stCondLst>
                                        </p:cTn>
                                        <p:tgtEl>
                                          <p:spTgt spid="6"/>
                                        </p:tgtEl>
                                      </p:cBhvr>
                                      <p:to x="100000" y="100000"/>
                                    </p:animScale>
                                    <p:animScale>
                                      <p:cBhvr>
                                        <p:cTn id="83" dur="26">
                                          <p:stCondLst>
                                            <p:cond delay="1312"/>
                                          </p:stCondLst>
                                        </p:cTn>
                                        <p:tgtEl>
                                          <p:spTgt spid="6"/>
                                        </p:tgtEl>
                                      </p:cBhvr>
                                      <p:to x="100000" y="80000"/>
                                    </p:animScale>
                                    <p:animScale>
                                      <p:cBhvr>
                                        <p:cTn id="84" dur="166" decel="50000">
                                          <p:stCondLst>
                                            <p:cond delay="1338"/>
                                          </p:stCondLst>
                                        </p:cTn>
                                        <p:tgtEl>
                                          <p:spTgt spid="6"/>
                                        </p:tgtEl>
                                      </p:cBhvr>
                                      <p:to x="100000" y="100000"/>
                                    </p:animScale>
                                    <p:animScale>
                                      <p:cBhvr>
                                        <p:cTn id="85" dur="26">
                                          <p:stCondLst>
                                            <p:cond delay="1642"/>
                                          </p:stCondLst>
                                        </p:cTn>
                                        <p:tgtEl>
                                          <p:spTgt spid="6"/>
                                        </p:tgtEl>
                                      </p:cBhvr>
                                      <p:to x="100000" y="90000"/>
                                    </p:animScale>
                                    <p:animScale>
                                      <p:cBhvr>
                                        <p:cTn id="86" dur="166" decel="50000">
                                          <p:stCondLst>
                                            <p:cond delay="1668"/>
                                          </p:stCondLst>
                                        </p:cTn>
                                        <p:tgtEl>
                                          <p:spTgt spid="6"/>
                                        </p:tgtEl>
                                      </p:cBhvr>
                                      <p:to x="100000" y="100000"/>
                                    </p:animScale>
                                    <p:animScale>
                                      <p:cBhvr>
                                        <p:cTn id="87" dur="26">
                                          <p:stCondLst>
                                            <p:cond delay="1808"/>
                                          </p:stCondLst>
                                        </p:cTn>
                                        <p:tgtEl>
                                          <p:spTgt spid="6"/>
                                        </p:tgtEl>
                                      </p:cBhvr>
                                      <p:to x="100000" y="95000"/>
                                    </p:animScale>
                                    <p:animScale>
                                      <p:cBhvr>
                                        <p:cTn id="88" dur="166" decel="50000">
                                          <p:stCondLst>
                                            <p:cond delay="1834"/>
                                          </p:stCondLst>
                                        </p:cTn>
                                        <p:tgtEl>
                                          <p:spTgt spid="6"/>
                                        </p:tgtEl>
                                      </p:cBhvr>
                                      <p:to x="100000" y="100000"/>
                                    </p:animScale>
                                  </p:childTnLst>
                                </p:cTn>
                              </p:par>
                              <p:par>
                                <p:cTn id="89" presetID="26" presetClass="entr" presetSubtype="0" fill="hold" grpId="0" nodeType="with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wipe(down)">
                                      <p:cBhvr>
                                        <p:cTn id="91" dur="580">
                                          <p:stCondLst>
                                            <p:cond delay="0"/>
                                          </p:stCondLst>
                                        </p:cTn>
                                        <p:tgtEl>
                                          <p:spTgt spid="9"/>
                                        </p:tgtEl>
                                      </p:cBhvr>
                                    </p:animEffect>
                                    <p:anim calcmode="lin" valueType="num">
                                      <p:cBhvr>
                                        <p:cTn id="92"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3"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94"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95"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96"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97" dur="26">
                                          <p:stCondLst>
                                            <p:cond delay="650"/>
                                          </p:stCondLst>
                                        </p:cTn>
                                        <p:tgtEl>
                                          <p:spTgt spid="9"/>
                                        </p:tgtEl>
                                      </p:cBhvr>
                                      <p:to x="100000" y="60000"/>
                                    </p:animScale>
                                    <p:animScale>
                                      <p:cBhvr>
                                        <p:cTn id="98" dur="166" decel="50000">
                                          <p:stCondLst>
                                            <p:cond delay="676"/>
                                          </p:stCondLst>
                                        </p:cTn>
                                        <p:tgtEl>
                                          <p:spTgt spid="9"/>
                                        </p:tgtEl>
                                      </p:cBhvr>
                                      <p:to x="100000" y="100000"/>
                                    </p:animScale>
                                    <p:animScale>
                                      <p:cBhvr>
                                        <p:cTn id="99" dur="26">
                                          <p:stCondLst>
                                            <p:cond delay="1312"/>
                                          </p:stCondLst>
                                        </p:cTn>
                                        <p:tgtEl>
                                          <p:spTgt spid="9"/>
                                        </p:tgtEl>
                                      </p:cBhvr>
                                      <p:to x="100000" y="80000"/>
                                    </p:animScale>
                                    <p:animScale>
                                      <p:cBhvr>
                                        <p:cTn id="100" dur="166" decel="50000">
                                          <p:stCondLst>
                                            <p:cond delay="1338"/>
                                          </p:stCondLst>
                                        </p:cTn>
                                        <p:tgtEl>
                                          <p:spTgt spid="9"/>
                                        </p:tgtEl>
                                      </p:cBhvr>
                                      <p:to x="100000" y="100000"/>
                                    </p:animScale>
                                    <p:animScale>
                                      <p:cBhvr>
                                        <p:cTn id="101" dur="26">
                                          <p:stCondLst>
                                            <p:cond delay="1642"/>
                                          </p:stCondLst>
                                        </p:cTn>
                                        <p:tgtEl>
                                          <p:spTgt spid="9"/>
                                        </p:tgtEl>
                                      </p:cBhvr>
                                      <p:to x="100000" y="90000"/>
                                    </p:animScale>
                                    <p:animScale>
                                      <p:cBhvr>
                                        <p:cTn id="102" dur="166" decel="50000">
                                          <p:stCondLst>
                                            <p:cond delay="1668"/>
                                          </p:stCondLst>
                                        </p:cTn>
                                        <p:tgtEl>
                                          <p:spTgt spid="9"/>
                                        </p:tgtEl>
                                      </p:cBhvr>
                                      <p:to x="100000" y="100000"/>
                                    </p:animScale>
                                    <p:animScale>
                                      <p:cBhvr>
                                        <p:cTn id="103" dur="26">
                                          <p:stCondLst>
                                            <p:cond delay="1808"/>
                                          </p:stCondLst>
                                        </p:cTn>
                                        <p:tgtEl>
                                          <p:spTgt spid="9"/>
                                        </p:tgtEl>
                                      </p:cBhvr>
                                      <p:to x="100000" y="95000"/>
                                    </p:animScale>
                                    <p:animScale>
                                      <p:cBhvr>
                                        <p:cTn id="104" dur="166" decel="50000">
                                          <p:stCondLst>
                                            <p:cond delay="1834"/>
                                          </p:stCondLst>
                                        </p:cTn>
                                        <p:tgtEl>
                                          <p:spTgt spid="9"/>
                                        </p:tgtEl>
                                      </p:cBhvr>
                                      <p:to x="100000" y="100000"/>
                                    </p:animScale>
                                  </p:childTnLst>
                                </p:cTn>
                              </p:par>
                              <p:par>
                                <p:cTn id="105" presetID="26" presetClass="entr" presetSubtype="0" fill="hold" grpId="0" nodeType="with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wipe(down)">
                                      <p:cBhvr>
                                        <p:cTn id="107" dur="580">
                                          <p:stCondLst>
                                            <p:cond delay="0"/>
                                          </p:stCondLst>
                                        </p:cTn>
                                        <p:tgtEl>
                                          <p:spTgt spid="12"/>
                                        </p:tgtEl>
                                      </p:cBhvr>
                                    </p:animEffect>
                                    <p:anim calcmode="lin" valueType="num">
                                      <p:cBhvr>
                                        <p:cTn id="108"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09"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10"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111"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112"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113" dur="26">
                                          <p:stCondLst>
                                            <p:cond delay="650"/>
                                          </p:stCondLst>
                                        </p:cTn>
                                        <p:tgtEl>
                                          <p:spTgt spid="12"/>
                                        </p:tgtEl>
                                      </p:cBhvr>
                                      <p:to x="100000" y="60000"/>
                                    </p:animScale>
                                    <p:animScale>
                                      <p:cBhvr>
                                        <p:cTn id="114" dur="166" decel="50000">
                                          <p:stCondLst>
                                            <p:cond delay="676"/>
                                          </p:stCondLst>
                                        </p:cTn>
                                        <p:tgtEl>
                                          <p:spTgt spid="12"/>
                                        </p:tgtEl>
                                      </p:cBhvr>
                                      <p:to x="100000" y="100000"/>
                                    </p:animScale>
                                    <p:animScale>
                                      <p:cBhvr>
                                        <p:cTn id="115" dur="26">
                                          <p:stCondLst>
                                            <p:cond delay="1312"/>
                                          </p:stCondLst>
                                        </p:cTn>
                                        <p:tgtEl>
                                          <p:spTgt spid="12"/>
                                        </p:tgtEl>
                                      </p:cBhvr>
                                      <p:to x="100000" y="80000"/>
                                    </p:animScale>
                                    <p:animScale>
                                      <p:cBhvr>
                                        <p:cTn id="116" dur="166" decel="50000">
                                          <p:stCondLst>
                                            <p:cond delay="1338"/>
                                          </p:stCondLst>
                                        </p:cTn>
                                        <p:tgtEl>
                                          <p:spTgt spid="12"/>
                                        </p:tgtEl>
                                      </p:cBhvr>
                                      <p:to x="100000" y="100000"/>
                                    </p:animScale>
                                    <p:animScale>
                                      <p:cBhvr>
                                        <p:cTn id="117" dur="26">
                                          <p:stCondLst>
                                            <p:cond delay="1642"/>
                                          </p:stCondLst>
                                        </p:cTn>
                                        <p:tgtEl>
                                          <p:spTgt spid="12"/>
                                        </p:tgtEl>
                                      </p:cBhvr>
                                      <p:to x="100000" y="90000"/>
                                    </p:animScale>
                                    <p:animScale>
                                      <p:cBhvr>
                                        <p:cTn id="118" dur="166" decel="50000">
                                          <p:stCondLst>
                                            <p:cond delay="1668"/>
                                          </p:stCondLst>
                                        </p:cTn>
                                        <p:tgtEl>
                                          <p:spTgt spid="12"/>
                                        </p:tgtEl>
                                      </p:cBhvr>
                                      <p:to x="100000" y="100000"/>
                                    </p:animScale>
                                    <p:animScale>
                                      <p:cBhvr>
                                        <p:cTn id="119" dur="26">
                                          <p:stCondLst>
                                            <p:cond delay="1808"/>
                                          </p:stCondLst>
                                        </p:cTn>
                                        <p:tgtEl>
                                          <p:spTgt spid="12"/>
                                        </p:tgtEl>
                                      </p:cBhvr>
                                      <p:to x="100000" y="95000"/>
                                    </p:animScale>
                                    <p:animScale>
                                      <p:cBhvr>
                                        <p:cTn id="120" dur="166" decel="50000">
                                          <p:stCondLst>
                                            <p:cond delay="1834"/>
                                          </p:stCondLst>
                                        </p:cTn>
                                        <p:tgtEl>
                                          <p:spTgt spid="12"/>
                                        </p:tgtEl>
                                      </p:cBhvr>
                                      <p:to x="100000" y="100000"/>
                                    </p:animScale>
                                  </p:childTnLst>
                                </p:cTn>
                              </p:par>
                              <p:par>
                                <p:cTn id="121" presetID="26" presetClass="entr" presetSubtype="0" fill="hold" grpId="0" nodeType="withEffect">
                                  <p:stCondLst>
                                    <p:cond delay="0"/>
                                  </p:stCondLst>
                                  <p:childTnLst>
                                    <p:set>
                                      <p:cBhvr>
                                        <p:cTn id="122" dur="1" fill="hold">
                                          <p:stCondLst>
                                            <p:cond delay="0"/>
                                          </p:stCondLst>
                                        </p:cTn>
                                        <p:tgtEl>
                                          <p:spTgt spid="11"/>
                                        </p:tgtEl>
                                        <p:attrNameLst>
                                          <p:attrName>style.visibility</p:attrName>
                                        </p:attrNameLst>
                                      </p:cBhvr>
                                      <p:to>
                                        <p:strVal val="visible"/>
                                      </p:to>
                                    </p:set>
                                    <p:animEffect transition="in" filter="wipe(down)">
                                      <p:cBhvr>
                                        <p:cTn id="123" dur="580">
                                          <p:stCondLst>
                                            <p:cond delay="0"/>
                                          </p:stCondLst>
                                        </p:cTn>
                                        <p:tgtEl>
                                          <p:spTgt spid="11"/>
                                        </p:tgtEl>
                                      </p:cBhvr>
                                    </p:animEffect>
                                    <p:anim calcmode="lin" valueType="num">
                                      <p:cBhvr>
                                        <p:cTn id="124"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125"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26"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127"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128"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129" dur="26">
                                          <p:stCondLst>
                                            <p:cond delay="650"/>
                                          </p:stCondLst>
                                        </p:cTn>
                                        <p:tgtEl>
                                          <p:spTgt spid="11"/>
                                        </p:tgtEl>
                                      </p:cBhvr>
                                      <p:to x="100000" y="60000"/>
                                    </p:animScale>
                                    <p:animScale>
                                      <p:cBhvr>
                                        <p:cTn id="130" dur="166" decel="50000">
                                          <p:stCondLst>
                                            <p:cond delay="676"/>
                                          </p:stCondLst>
                                        </p:cTn>
                                        <p:tgtEl>
                                          <p:spTgt spid="11"/>
                                        </p:tgtEl>
                                      </p:cBhvr>
                                      <p:to x="100000" y="100000"/>
                                    </p:animScale>
                                    <p:animScale>
                                      <p:cBhvr>
                                        <p:cTn id="131" dur="26">
                                          <p:stCondLst>
                                            <p:cond delay="1312"/>
                                          </p:stCondLst>
                                        </p:cTn>
                                        <p:tgtEl>
                                          <p:spTgt spid="11"/>
                                        </p:tgtEl>
                                      </p:cBhvr>
                                      <p:to x="100000" y="80000"/>
                                    </p:animScale>
                                    <p:animScale>
                                      <p:cBhvr>
                                        <p:cTn id="132" dur="166" decel="50000">
                                          <p:stCondLst>
                                            <p:cond delay="1338"/>
                                          </p:stCondLst>
                                        </p:cTn>
                                        <p:tgtEl>
                                          <p:spTgt spid="11"/>
                                        </p:tgtEl>
                                      </p:cBhvr>
                                      <p:to x="100000" y="100000"/>
                                    </p:animScale>
                                    <p:animScale>
                                      <p:cBhvr>
                                        <p:cTn id="133" dur="26">
                                          <p:stCondLst>
                                            <p:cond delay="1642"/>
                                          </p:stCondLst>
                                        </p:cTn>
                                        <p:tgtEl>
                                          <p:spTgt spid="11"/>
                                        </p:tgtEl>
                                      </p:cBhvr>
                                      <p:to x="100000" y="90000"/>
                                    </p:animScale>
                                    <p:animScale>
                                      <p:cBhvr>
                                        <p:cTn id="134" dur="166" decel="50000">
                                          <p:stCondLst>
                                            <p:cond delay="1668"/>
                                          </p:stCondLst>
                                        </p:cTn>
                                        <p:tgtEl>
                                          <p:spTgt spid="11"/>
                                        </p:tgtEl>
                                      </p:cBhvr>
                                      <p:to x="100000" y="100000"/>
                                    </p:animScale>
                                    <p:animScale>
                                      <p:cBhvr>
                                        <p:cTn id="135" dur="26">
                                          <p:stCondLst>
                                            <p:cond delay="1808"/>
                                          </p:stCondLst>
                                        </p:cTn>
                                        <p:tgtEl>
                                          <p:spTgt spid="11"/>
                                        </p:tgtEl>
                                      </p:cBhvr>
                                      <p:to x="100000" y="95000"/>
                                    </p:animScale>
                                    <p:animScale>
                                      <p:cBhvr>
                                        <p:cTn id="136" dur="166" decel="50000">
                                          <p:stCondLst>
                                            <p:cond delay="1834"/>
                                          </p:stCondLst>
                                        </p:cTn>
                                        <p:tgtEl>
                                          <p:spTgt spid="11"/>
                                        </p:tgtEl>
                                      </p:cBhvr>
                                      <p:to x="100000" y="100000"/>
                                    </p:animScale>
                                  </p:childTnLst>
                                </p:cTn>
                              </p:par>
                              <p:par>
                                <p:cTn id="137" presetID="26" presetClass="entr" presetSubtype="0" fill="hold" grpId="0" nodeType="withEffect">
                                  <p:stCondLst>
                                    <p:cond delay="0"/>
                                  </p:stCondLst>
                                  <p:childTnLst>
                                    <p:set>
                                      <p:cBhvr>
                                        <p:cTn id="138" dur="1" fill="hold">
                                          <p:stCondLst>
                                            <p:cond delay="0"/>
                                          </p:stCondLst>
                                        </p:cTn>
                                        <p:tgtEl>
                                          <p:spTgt spid="7"/>
                                        </p:tgtEl>
                                        <p:attrNameLst>
                                          <p:attrName>style.visibility</p:attrName>
                                        </p:attrNameLst>
                                      </p:cBhvr>
                                      <p:to>
                                        <p:strVal val="visible"/>
                                      </p:to>
                                    </p:set>
                                    <p:animEffect transition="in" filter="wipe(down)">
                                      <p:cBhvr>
                                        <p:cTn id="139" dur="580">
                                          <p:stCondLst>
                                            <p:cond delay="0"/>
                                          </p:stCondLst>
                                        </p:cTn>
                                        <p:tgtEl>
                                          <p:spTgt spid="7"/>
                                        </p:tgtEl>
                                      </p:cBhvr>
                                    </p:animEffect>
                                    <p:anim calcmode="lin" valueType="num">
                                      <p:cBhvr>
                                        <p:cTn id="140"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41"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42"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43"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44"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45" dur="26">
                                          <p:stCondLst>
                                            <p:cond delay="650"/>
                                          </p:stCondLst>
                                        </p:cTn>
                                        <p:tgtEl>
                                          <p:spTgt spid="7"/>
                                        </p:tgtEl>
                                      </p:cBhvr>
                                      <p:to x="100000" y="60000"/>
                                    </p:animScale>
                                    <p:animScale>
                                      <p:cBhvr>
                                        <p:cTn id="146" dur="166" decel="50000">
                                          <p:stCondLst>
                                            <p:cond delay="676"/>
                                          </p:stCondLst>
                                        </p:cTn>
                                        <p:tgtEl>
                                          <p:spTgt spid="7"/>
                                        </p:tgtEl>
                                      </p:cBhvr>
                                      <p:to x="100000" y="100000"/>
                                    </p:animScale>
                                    <p:animScale>
                                      <p:cBhvr>
                                        <p:cTn id="147" dur="26">
                                          <p:stCondLst>
                                            <p:cond delay="1312"/>
                                          </p:stCondLst>
                                        </p:cTn>
                                        <p:tgtEl>
                                          <p:spTgt spid="7"/>
                                        </p:tgtEl>
                                      </p:cBhvr>
                                      <p:to x="100000" y="80000"/>
                                    </p:animScale>
                                    <p:animScale>
                                      <p:cBhvr>
                                        <p:cTn id="148" dur="166" decel="50000">
                                          <p:stCondLst>
                                            <p:cond delay="1338"/>
                                          </p:stCondLst>
                                        </p:cTn>
                                        <p:tgtEl>
                                          <p:spTgt spid="7"/>
                                        </p:tgtEl>
                                      </p:cBhvr>
                                      <p:to x="100000" y="100000"/>
                                    </p:animScale>
                                    <p:animScale>
                                      <p:cBhvr>
                                        <p:cTn id="149" dur="26">
                                          <p:stCondLst>
                                            <p:cond delay="1642"/>
                                          </p:stCondLst>
                                        </p:cTn>
                                        <p:tgtEl>
                                          <p:spTgt spid="7"/>
                                        </p:tgtEl>
                                      </p:cBhvr>
                                      <p:to x="100000" y="90000"/>
                                    </p:animScale>
                                    <p:animScale>
                                      <p:cBhvr>
                                        <p:cTn id="150" dur="166" decel="50000">
                                          <p:stCondLst>
                                            <p:cond delay="1668"/>
                                          </p:stCondLst>
                                        </p:cTn>
                                        <p:tgtEl>
                                          <p:spTgt spid="7"/>
                                        </p:tgtEl>
                                      </p:cBhvr>
                                      <p:to x="100000" y="100000"/>
                                    </p:animScale>
                                    <p:animScale>
                                      <p:cBhvr>
                                        <p:cTn id="151" dur="26">
                                          <p:stCondLst>
                                            <p:cond delay="1808"/>
                                          </p:stCondLst>
                                        </p:cTn>
                                        <p:tgtEl>
                                          <p:spTgt spid="7"/>
                                        </p:tgtEl>
                                      </p:cBhvr>
                                      <p:to x="100000" y="95000"/>
                                    </p:animScale>
                                    <p:animScale>
                                      <p:cBhvr>
                                        <p:cTn id="152"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9051" y="-51774"/>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457200" y="130930"/>
            <a:ext cx="6183630" cy="584775"/>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r>
              <a:rPr lang="en-US" dirty="0">
                <a:solidFill>
                  <a:schemeClr val="tx1"/>
                </a:solidFill>
              </a:rPr>
              <a:t>2021 Health Savings Account (HSA)</a:t>
            </a:r>
            <a:endParaRPr dirty="0">
              <a:solidFill>
                <a:schemeClr val="tx1"/>
              </a:solidFill>
            </a:endParaRPr>
          </a:p>
        </p:txBody>
      </p:sp>
      <p:graphicFrame>
        <p:nvGraphicFramePr>
          <p:cNvPr id="9" name="Table 158">
            <a:extLst>
              <a:ext uri="{FF2B5EF4-FFF2-40B4-BE49-F238E27FC236}">
                <a16:creationId xmlns:a16="http://schemas.microsoft.com/office/drawing/2014/main" id="{C34E8B56-1806-487A-81FA-0667420A4001}"/>
              </a:ext>
            </a:extLst>
          </p:cNvPr>
          <p:cNvGraphicFramePr/>
          <p:nvPr>
            <p:extLst>
              <p:ext uri="{D42A27DB-BD31-4B8C-83A1-F6EECF244321}">
                <p14:modId xmlns:p14="http://schemas.microsoft.com/office/powerpoint/2010/main" val="3499381053"/>
              </p:ext>
            </p:extLst>
          </p:nvPr>
        </p:nvGraphicFramePr>
        <p:xfrm>
          <a:off x="238323" y="1384914"/>
          <a:ext cx="8494197" cy="2450298"/>
        </p:xfrm>
        <a:graphic>
          <a:graphicData uri="http://schemas.openxmlformats.org/drawingml/2006/table">
            <a:tbl>
              <a:tblPr firstRow="1" bandRow="1">
                <a:tableStyleId>{4C3C2611-4C71-4FC5-86AE-919BDF0F9419}</a:tableStyleId>
              </a:tblPr>
              <a:tblGrid>
                <a:gridCol w="2530900">
                  <a:extLst>
                    <a:ext uri="{9D8B030D-6E8A-4147-A177-3AD203B41FA5}">
                      <a16:colId xmlns:a16="http://schemas.microsoft.com/office/drawing/2014/main" val="20000"/>
                    </a:ext>
                  </a:extLst>
                </a:gridCol>
                <a:gridCol w="5963297">
                  <a:extLst>
                    <a:ext uri="{9D8B030D-6E8A-4147-A177-3AD203B41FA5}">
                      <a16:colId xmlns:a16="http://schemas.microsoft.com/office/drawing/2014/main" val="20001"/>
                    </a:ext>
                  </a:extLst>
                </a:gridCol>
              </a:tblGrid>
              <a:tr h="843389">
                <a:tc>
                  <a:txBody>
                    <a:bodyPr/>
                    <a:lstStyle/>
                    <a:p>
                      <a:pPr algn="l" defTabSz="457200">
                        <a:defRPr sz="1800"/>
                      </a:pPr>
                      <a:r>
                        <a:rPr lang="en-US" sz="1400" b="1" dirty="0">
                          <a:solidFill>
                            <a:schemeClr val="tx1"/>
                          </a:solidFill>
                        </a:rPr>
                        <a:t>Employer</a:t>
                      </a:r>
                      <a:r>
                        <a:rPr lang="en-US" sz="1400" b="1" baseline="0" dirty="0">
                          <a:solidFill>
                            <a:schemeClr val="tx1"/>
                          </a:solidFill>
                        </a:rPr>
                        <a:t> Contribution   (Effective 1/1/2021) </a:t>
                      </a:r>
                      <a:endParaRPr sz="1400" b="1" dirty="0">
                        <a:solidFill>
                          <a:schemeClr val="tx1"/>
                        </a:solidFill>
                      </a:endParaRPr>
                    </a:p>
                  </a:txBody>
                  <a:tcPr marL="40083" marR="40083" marT="40083" marB="40083" horzOverflow="overflow">
                    <a:lnL w="12700">
                      <a:solidFill>
                        <a:srgbClr val="FFFFFF"/>
                      </a:solidFill>
                    </a:lnL>
                    <a:lnR w="12700">
                      <a:solidFill>
                        <a:srgbClr val="FFFFFF"/>
                      </a:solidFill>
                    </a:lnR>
                    <a:lnT w="6350">
                      <a:solidFill>
                        <a:srgbClr val="A6A6A6"/>
                      </a:solidFill>
                    </a:lnT>
                    <a:lnB w="6350">
                      <a:solidFill>
                        <a:srgbClr val="A6A6A6"/>
                      </a:solidFill>
                    </a:lnB>
                    <a:solidFill>
                      <a:schemeClr val="accent1">
                        <a:lumMod val="40000"/>
                        <a:lumOff val="60000"/>
                      </a:schemeClr>
                    </a:solidFill>
                  </a:tcPr>
                </a:tc>
                <a:tc>
                  <a:txBody>
                    <a:bodyPr/>
                    <a:lstStyle/>
                    <a:p>
                      <a:pPr marL="285750" marR="0" indent="-285750" algn="l" defTabSz="457200" rtl="0" latinLnBrk="0">
                        <a:lnSpc>
                          <a:spcPct val="100000"/>
                        </a:lnSpc>
                        <a:spcBef>
                          <a:spcPts val="0"/>
                        </a:spcBef>
                        <a:spcAft>
                          <a:spcPts val="0"/>
                        </a:spcAft>
                        <a:buClrTx/>
                        <a:buSzTx/>
                        <a:buFont typeface="Wingdings" panose="05000000000000000000" pitchFamily="2" charset="2"/>
                        <a:buChar char="§"/>
                        <a:tabLst/>
                        <a:defRPr sz="1800"/>
                      </a:pPr>
                      <a:r>
                        <a:rPr lang="en-US" sz="1400" b="0" i="0" u="none" strike="noStrike" cap="none" spc="0" baseline="0" dirty="0">
                          <a:ln>
                            <a:noFill/>
                          </a:ln>
                          <a:solidFill>
                            <a:srgbClr val="000000"/>
                          </a:solidFill>
                          <a:uFillTx/>
                          <a:latin typeface="+mj-lt"/>
                          <a:ea typeface="+mj-ea"/>
                          <a:cs typeface="+mj-cs"/>
                          <a:sym typeface="Calibri"/>
                        </a:rPr>
                        <a:t>$500 single and $1,000 for all other tiered enrollment</a:t>
                      </a:r>
                    </a:p>
                    <a:p>
                      <a:pPr marL="285750" marR="0" indent="-285750" algn="l" defTabSz="457200" rtl="0" latinLnBrk="0">
                        <a:lnSpc>
                          <a:spcPct val="100000"/>
                        </a:lnSpc>
                        <a:spcBef>
                          <a:spcPts val="0"/>
                        </a:spcBef>
                        <a:spcAft>
                          <a:spcPts val="0"/>
                        </a:spcAft>
                        <a:buClrTx/>
                        <a:buSzTx/>
                        <a:buFont typeface="Wingdings" panose="05000000000000000000" pitchFamily="2" charset="2"/>
                        <a:buChar char="§"/>
                        <a:tabLst/>
                        <a:defRPr sz="1800"/>
                      </a:pPr>
                      <a:r>
                        <a:rPr lang="en-US" sz="1400" b="0" i="0" u="none" strike="noStrike" cap="none" spc="0" baseline="0" dirty="0">
                          <a:ln>
                            <a:noFill/>
                          </a:ln>
                          <a:solidFill>
                            <a:srgbClr val="000000"/>
                          </a:solidFill>
                          <a:uFillTx/>
                          <a:latin typeface="+mj-lt"/>
                          <a:ea typeface="+mj-ea"/>
                          <a:cs typeface="+mj-cs"/>
                          <a:sym typeface="Calibri"/>
                        </a:rPr>
                        <a:t>Funds deposited quarterly</a:t>
                      </a:r>
                    </a:p>
                    <a:p>
                      <a:pPr marL="285750" marR="0" indent="-285750" algn="l" defTabSz="457200" rtl="0" latinLnBrk="0">
                        <a:lnSpc>
                          <a:spcPct val="100000"/>
                        </a:lnSpc>
                        <a:spcBef>
                          <a:spcPts val="0"/>
                        </a:spcBef>
                        <a:spcAft>
                          <a:spcPts val="0"/>
                        </a:spcAft>
                        <a:buClrTx/>
                        <a:buSzTx/>
                        <a:buFont typeface="Wingdings" panose="05000000000000000000" pitchFamily="2" charset="2"/>
                        <a:buChar char="§"/>
                        <a:tabLst/>
                        <a:defRPr sz="1800"/>
                      </a:pPr>
                      <a:r>
                        <a:rPr lang="en-US" sz="1400" b="0" i="0" u="none" strike="noStrike" cap="none" spc="0" baseline="0" dirty="0">
                          <a:ln>
                            <a:noFill/>
                          </a:ln>
                          <a:solidFill>
                            <a:srgbClr val="000000"/>
                          </a:solidFill>
                          <a:uFillTx/>
                          <a:latin typeface="+mj-lt"/>
                          <a:ea typeface="+mj-ea"/>
                          <a:cs typeface="+mj-cs"/>
                          <a:sym typeface="Calibri"/>
                        </a:rPr>
                        <a:t>Employee contributions will begin first pay-period following account activation </a:t>
                      </a:r>
                      <a:endParaRPr sz="1400" b="0" i="0" u="none" strike="noStrike" cap="none" spc="0" baseline="0" dirty="0">
                        <a:ln>
                          <a:noFill/>
                        </a:ln>
                        <a:solidFill>
                          <a:srgbClr val="000000"/>
                        </a:solidFill>
                        <a:uFillTx/>
                        <a:latin typeface="+mj-lt"/>
                        <a:ea typeface="+mj-ea"/>
                        <a:cs typeface="+mj-cs"/>
                        <a:sym typeface="Calibri"/>
                      </a:endParaRPr>
                    </a:p>
                  </a:txBody>
                  <a:tcPr marL="40083" marR="40083" marT="40083" marB="40083" horzOverflow="overflow">
                    <a:lnL w="12700">
                      <a:solidFill>
                        <a:srgbClr val="FFFFFF"/>
                      </a:solidFill>
                    </a:lnL>
                    <a:lnR w="12700">
                      <a:solidFill>
                        <a:srgbClr val="FFFFFF"/>
                      </a:solidFill>
                    </a:lnR>
                    <a:lnT w="6350">
                      <a:solidFill>
                        <a:srgbClr val="A6A6A6"/>
                      </a:solidFill>
                    </a:lnT>
                    <a:lnB w="6350">
                      <a:solidFill>
                        <a:srgbClr val="A6A6A6"/>
                      </a:solidFill>
                    </a:lnB>
                    <a:solidFill>
                      <a:srgbClr val="FFFFFF"/>
                    </a:solidFill>
                  </a:tcPr>
                </a:tc>
                <a:extLst>
                  <a:ext uri="{0D108BD9-81ED-4DB2-BD59-A6C34878D82A}">
                    <a16:rowId xmlns:a16="http://schemas.microsoft.com/office/drawing/2014/main" val="10000"/>
                  </a:ext>
                </a:extLst>
              </a:tr>
              <a:tr h="656823">
                <a:tc>
                  <a:txBody>
                    <a:bodyPr/>
                    <a:lstStyle/>
                    <a:p>
                      <a:pPr algn="l" defTabSz="457200">
                        <a:defRPr sz="1800"/>
                      </a:pPr>
                      <a:r>
                        <a:rPr lang="en-US" sz="1400" b="1" dirty="0">
                          <a:solidFill>
                            <a:schemeClr val="tx1"/>
                          </a:solidFill>
                        </a:rPr>
                        <a:t>Maximum</a:t>
                      </a:r>
                      <a:r>
                        <a:rPr lang="en-US" sz="1400" b="1" baseline="0" dirty="0">
                          <a:solidFill>
                            <a:schemeClr val="tx1"/>
                          </a:solidFill>
                        </a:rPr>
                        <a:t> Employee Contribution – 2021</a:t>
                      </a:r>
                      <a:endParaRPr lang="en-US" sz="1400" b="1" dirty="0">
                        <a:solidFill>
                          <a:schemeClr val="tx1"/>
                        </a:solidFill>
                      </a:endParaRPr>
                    </a:p>
                  </a:txBody>
                  <a:tcPr marL="40083" marR="40083" marT="40083" marB="40083" horzOverflow="overflow">
                    <a:lnL w="12700">
                      <a:solidFill>
                        <a:srgbClr val="FFFFFF"/>
                      </a:solidFill>
                    </a:lnL>
                    <a:lnR w="12700" cap="flat" cmpd="sng" algn="ctr">
                      <a:solidFill>
                        <a:srgbClr val="FFFFFF"/>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a:solidFill>
                        <a:srgbClr val="A6A6A6"/>
                      </a:solidFill>
                    </a:lnB>
                    <a:solidFill>
                      <a:schemeClr val="accent5">
                        <a:lumMod val="40000"/>
                        <a:lumOff val="60000"/>
                      </a:schemeClr>
                    </a:solidFill>
                  </a:tcPr>
                </a:tc>
                <a:tc>
                  <a:txBody>
                    <a:bodyPr/>
                    <a:lstStyle/>
                    <a:p>
                      <a:pPr algn="l" defTabSz="457200">
                        <a:defRPr sz="1800"/>
                      </a:pPr>
                      <a:r>
                        <a:rPr lang="en-US" sz="1400" baseline="0" dirty="0"/>
                        <a:t>Single:  $3,600 total ($3,100 after CCIS contribution)</a:t>
                      </a:r>
                    </a:p>
                    <a:p>
                      <a:pPr algn="l" defTabSz="457200">
                        <a:defRPr sz="1800"/>
                      </a:pPr>
                      <a:r>
                        <a:rPr lang="en-US" sz="1400" baseline="0" dirty="0"/>
                        <a:t>Family: $7,200 total ($6,200 after CCIS contribution)</a:t>
                      </a:r>
                    </a:p>
                    <a:p>
                      <a:pPr algn="l" defTabSz="457200">
                        <a:defRPr sz="1800"/>
                      </a:pPr>
                      <a:r>
                        <a:rPr lang="en-US" sz="1400" baseline="0" dirty="0"/>
                        <a:t>Members over 55 years old, can contribute additional $1,000</a:t>
                      </a:r>
                      <a:endParaRPr sz="1400" i="1" dirty="0"/>
                    </a:p>
                  </a:txBody>
                  <a:tcPr marL="40083" marR="40083" marT="40083" marB="40083" horzOverflow="overflow">
                    <a:lnL w="12700" cap="flat" cmpd="sng" algn="ctr">
                      <a:solidFill>
                        <a:srgbClr val="FFFFFF"/>
                      </a:solidFill>
                      <a:prstDash val="solid"/>
                      <a:round/>
                      <a:headEnd type="none" w="med" len="med"/>
                      <a:tailEnd type="none" w="med" len="med"/>
                    </a:lnL>
                    <a:lnR w="12700">
                      <a:solidFill>
                        <a:srgbClr val="FFFFFF"/>
                      </a:solidFill>
                    </a:lnR>
                    <a:lnT w="6350" cap="flat" cmpd="sng" algn="ctr">
                      <a:solidFill>
                        <a:srgbClr val="A6A6A6"/>
                      </a:solidFill>
                      <a:prstDash val="solid"/>
                      <a:round/>
                      <a:headEnd type="none" w="med" len="med"/>
                      <a:tailEnd type="none" w="med" len="med"/>
                    </a:lnT>
                    <a:lnB w="6350">
                      <a:solidFill>
                        <a:srgbClr val="A6A6A6"/>
                      </a:solidFill>
                    </a:lnB>
                    <a:solidFill>
                      <a:srgbClr val="FFFFFF"/>
                    </a:solidFill>
                  </a:tcPr>
                </a:tc>
                <a:extLst>
                  <a:ext uri="{0D108BD9-81ED-4DB2-BD59-A6C34878D82A}">
                    <a16:rowId xmlns:a16="http://schemas.microsoft.com/office/drawing/2014/main" val="10001"/>
                  </a:ext>
                </a:extLst>
              </a:tr>
              <a:tr h="558670">
                <a:tc>
                  <a:txBody>
                    <a:bodyPr/>
                    <a:lstStyle/>
                    <a:p>
                      <a:pPr algn="l" defTabSz="457200">
                        <a:defRPr sz="1800"/>
                      </a:pPr>
                      <a:r>
                        <a:rPr lang="en-US" sz="1400" b="1" dirty="0">
                          <a:solidFill>
                            <a:schemeClr val="tx1"/>
                          </a:solidFill>
                        </a:rPr>
                        <a:t>Using Funds or Saving</a:t>
                      </a:r>
                    </a:p>
                  </a:txBody>
                  <a:tcPr marL="40083" marR="40083" marT="40083" marB="40083" horzOverflow="overflow">
                    <a:lnL w="12700">
                      <a:solidFill>
                        <a:srgbClr val="FFFFFF"/>
                      </a:solidFill>
                    </a:lnL>
                    <a:lnR w="12700" cap="flat" cmpd="sng" algn="ctr">
                      <a:solidFill>
                        <a:srgbClr val="FFFFFF"/>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a:solidFill>
                        <a:srgbClr val="A6A6A6"/>
                      </a:solidFill>
                    </a:lnB>
                    <a:solidFill>
                      <a:schemeClr val="accent6">
                        <a:lumMod val="20000"/>
                        <a:lumOff val="80000"/>
                      </a:schemeClr>
                    </a:solidFill>
                  </a:tcPr>
                </a:tc>
                <a:tc>
                  <a:txBody>
                    <a:bodyPr/>
                    <a:lstStyle/>
                    <a:p>
                      <a:pPr algn="l" defTabSz="457200">
                        <a:spcBef>
                          <a:spcPts val="600"/>
                        </a:spcBef>
                        <a:defRPr sz="1800"/>
                      </a:pPr>
                      <a:r>
                        <a:rPr lang="en-US" sz="1400" dirty="0"/>
                        <a:t>Once the account set-up</a:t>
                      </a:r>
                      <a:r>
                        <a:rPr lang="en-US" sz="1400" baseline="0" dirty="0"/>
                        <a:t> is complete and funds have been applied a debit card can be used for qualified healthcare expenses. </a:t>
                      </a:r>
                    </a:p>
                    <a:p>
                      <a:pPr algn="l" defTabSz="457200">
                        <a:spcBef>
                          <a:spcPts val="600"/>
                        </a:spcBef>
                        <a:defRPr sz="1800"/>
                      </a:pPr>
                      <a:r>
                        <a:rPr lang="en-US" sz="1400" baseline="0" dirty="0"/>
                        <a:t>Funds can be saved and carried over year-to-year as a savings vehicle.</a:t>
                      </a:r>
                    </a:p>
                  </a:txBody>
                  <a:tcPr marL="40083" marR="40083" marT="40083" marB="40083" horzOverflow="overflow">
                    <a:lnL w="12700" cap="flat" cmpd="sng" algn="ctr">
                      <a:solidFill>
                        <a:srgbClr val="FFFFFF"/>
                      </a:solidFill>
                      <a:prstDash val="solid"/>
                      <a:round/>
                      <a:headEnd type="none" w="med" len="med"/>
                      <a:tailEnd type="none" w="med" len="med"/>
                    </a:lnL>
                    <a:lnR w="12700">
                      <a:solidFill>
                        <a:srgbClr val="FFFFFF"/>
                      </a:solidFill>
                    </a:lnR>
                    <a:lnT w="6350" cap="flat" cmpd="sng" algn="ctr">
                      <a:solidFill>
                        <a:srgbClr val="A6A6A6"/>
                      </a:solidFill>
                      <a:prstDash val="solid"/>
                      <a:round/>
                      <a:headEnd type="none" w="med" len="med"/>
                      <a:tailEnd type="none" w="med" len="med"/>
                    </a:lnT>
                    <a:lnB w="6350">
                      <a:solidFill>
                        <a:srgbClr val="A6A6A6"/>
                      </a:solidFill>
                    </a:lnB>
                    <a:solidFill>
                      <a:srgbClr val="FFFFFF"/>
                    </a:solidFill>
                  </a:tcPr>
                </a:tc>
                <a:extLst>
                  <a:ext uri="{0D108BD9-81ED-4DB2-BD59-A6C34878D82A}">
                    <a16:rowId xmlns:a16="http://schemas.microsoft.com/office/drawing/2014/main" val="10003"/>
                  </a:ext>
                </a:extLst>
              </a:tr>
            </a:tbl>
          </a:graphicData>
        </a:graphic>
      </p:graphicFrame>
      <p:sp>
        <p:nvSpPr>
          <p:cNvPr id="10" name="TextBox 9">
            <a:extLst>
              <a:ext uri="{FF2B5EF4-FFF2-40B4-BE49-F238E27FC236}">
                <a16:creationId xmlns:a16="http://schemas.microsoft.com/office/drawing/2014/main" id="{D1C77C82-19F6-4773-955A-886E7460F5CA}"/>
              </a:ext>
            </a:extLst>
          </p:cNvPr>
          <p:cNvSpPr txBox="1"/>
          <p:nvPr/>
        </p:nvSpPr>
        <p:spPr>
          <a:xfrm>
            <a:off x="457200" y="4596534"/>
            <a:ext cx="8122326" cy="52321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1400" b="1" i="1" u="none" strike="noStrike" cap="none" spc="0" normalizeH="0" baseline="0" dirty="0">
                <a:ln>
                  <a:noFill/>
                </a:ln>
                <a:solidFill>
                  <a:srgbClr val="000000"/>
                </a:solidFill>
                <a:effectLst/>
                <a:uFillTx/>
                <a:latin typeface="+mj-lt"/>
                <a:ea typeface="+mj-ea"/>
                <a:cs typeface="+mj-cs"/>
                <a:sym typeface="Calibri"/>
              </a:rPr>
              <a:t>*Your HSA</a:t>
            </a:r>
            <a:r>
              <a:rPr kumimoji="0" lang="en-US" sz="1400" b="1" i="1" u="none" strike="noStrike" cap="none" spc="0" normalizeH="0" dirty="0">
                <a:ln>
                  <a:noFill/>
                </a:ln>
                <a:solidFill>
                  <a:srgbClr val="000000"/>
                </a:solidFill>
                <a:effectLst/>
                <a:uFillTx/>
                <a:latin typeface="+mj-lt"/>
                <a:ea typeface="+mj-ea"/>
                <a:cs typeface="+mj-cs"/>
                <a:sym typeface="Calibri"/>
              </a:rPr>
              <a:t> account must be activated prior to claims being incurred. Funds must be available when using your debit card</a:t>
            </a:r>
            <a:endParaRPr kumimoji="0" lang="en-US" sz="1400" b="1" i="1" u="none" strike="noStrike" cap="none" spc="0" normalizeH="0" baseline="0" dirty="0">
              <a:ln>
                <a:noFill/>
              </a:ln>
              <a:solidFill>
                <a:srgbClr val="000000"/>
              </a:solidFill>
              <a:effectLst/>
              <a:uFillTx/>
              <a:latin typeface="+mj-lt"/>
              <a:ea typeface="+mj-ea"/>
              <a:cs typeface="+mj-cs"/>
              <a:sym typeface="Calibri"/>
            </a:endParaRPr>
          </a:p>
        </p:txBody>
      </p:sp>
      <p:sp>
        <p:nvSpPr>
          <p:cNvPr id="2" name="TextBox 1">
            <a:extLst>
              <a:ext uri="{FF2B5EF4-FFF2-40B4-BE49-F238E27FC236}">
                <a16:creationId xmlns:a16="http://schemas.microsoft.com/office/drawing/2014/main" id="{0298D6BA-4223-480D-B18A-A0C348C22E70}"/>
              </a:ext>
            </a:extLst>
          </p:cNvPr>
          <p:cNvSpPr txBox="1"/>
          <p:nvPr/>
        </p:nvSpPr>
        <p:spPr>
          <a:xfrm>
            <a:off x="8732520"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18</a:t>
            </a:r>
          </a:p>
        </p:txBody>
      </p:sp>
    </p:spTree>
    <p:extLst>
      <p:ext uri="{BB962C8B-B14F-4D97-AF65-F5344CB8AC3E}">
        <p14:creationId xmlns:p14="http://schemas.microsoft.com/office/powerpoint/2010/main" val="3293344383"/>
      </p:ext>
    </p:extLst>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9051" y="-51774"/>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457200" y="130930"/>
            <a:ext cx="6183630"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What are Qualified H.S.A Expenses</a:t>
            </a:r>
            <a:endParaRPr dirty="0">
              <a:solidFill>
                <a:schemeClr val="tx1"/>
              </a:solidFill>
            </a:endParaRPr>
          </a:p>
        </p:txBody>
      </p:sp>
      <p:sp>
        <p:nvSpPr>
          <p:cNvPr id="7" name="TextBox 6">
            <a:extLst>
              <a:ext uri="{FF2B5EF4-FFF2-40B4-BE49-F238E27FC236}">
                <a16:creationId xmlns:a16="http://schemas.microsoft.com/office/drawing/2014/main" id="{17B5CAFB-6B9F-4C25-B563-A0EEBE04E329}"/>
              </a:ext>
            </a:extLst>
          </p:cNvPr>
          <p:cNvSpPr txBox="1"/>
          <p:nvPr/>
        </p:nvSpPr>
        <p:spPr>
          <a:xfrm>
            <a:off x="627961" y="1337558"/>
            <a:ext cx="7888077" cy="437042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n-US" b="1" dirty="0"/>
              <a:t>Qualified expenses include:</a:t>
            </a:r>
          </a:p>
          <a:p>
            <a:r>
              <a:rPr lang="en-US" dirty="0"/>
              <a:t> </a:t>
            </a:r>
          </a:p>
          <a:p>
            <a:pPr marL="285750" indent="-285750">
              <a:buFont typeface="Wingdings" panose="05000000000000000000" pitchFamily="2" charset="2"/>
              <a:buChar char="§"/>
            </a:pPr>
            <a:r>
              <a:rPr lang="en-US" sz="1600" dirty="0"/>
              <a:t>Your health plan Deductibles and Co-insurance</a:t>
            </a:r>
          </a:p>
          <a:p>
            <a:pPr marL="285750" indent="-285750">
              <a:buFont typeface="Wingdings" panose="05000000000000000000" pitchFamily="2" charset="2"/>
              <a:buChar char="§"/>
            </a:pPr>
            <a:endParaRPr lang="en-US" sz="1600" dirty="0"/>
          </a:p>
          <a:p>
            <a:pPr marL="285750" indent="-285750">
              <a:buFont typeface="Wingdings" panose="05000000000000000000" pitchFamily="2" charset="2"/>
              <a:buChar char="§"/>
            </a:pPr>
            <a:r>
              <a:rPr lang="en-US" sz="1600" dirty="0"/>
              <a:t>Prescription Copays</a:t>
            </a:r>
          </a:p>
          <a:p>
            <a:pPr marL="285750" indent="-285750">
              <a:buFont typeface="Wingdings" panose="05000000000000000000" pitchFamily="2" charset="2"/>
              <a:buChar char="§"/>
            </a:pPr>
            <a:endParaRPr lang="en-US" sz="1600" dirty="0"/>
          </a:p>
          <a:p>
            <a:pPr marL="285750" indent="-285750">
              <a:buFont typeface="Wingdings" panose="05000000000000000000" pitchFamily="2" charset="2"/>
              <a:buChar char="§"/>
            </a:pPr>
            <a:r>
              <a:rPr lang="en-US" sz="1600" dirty="0"/>
              <a:t>Vision Care (eye glasses, contact lenses)</a:t>
            </a:r>
          </a:p>
          <a:p>
            <a:pPr marL="285750" indent="-285750">
              <a:buFont typeface="Wingdings" panose="05000000000000000000" pitchFamily="2" charset="2"/>
              <a:buChar char="§"/>
            </a:pPr>
            <a:endParaRPr lang="en-US" sz="1600" dirty="0"/>
          </a:p>
          <a:p>
            <a:pPr marL="285750" indent="-285750">
              <a:buFont typeface="Wingdings" panose="05000000000000000000" pitchFamily="2" charset="2"/>
              <a:buChar char="§"/>
            </a:pPr>
            <a:r>
              <a:rPr lang="en-US" sz="1600" dirty="0"/>
              <a:t>Dental related expenses</a:t>
            </a:r>
          </a:p>
          <a:p>
            <a:pPr marL="285750" indent="-285750">
              <a:buFont typeface="Wingdings" panose="05000000000000000000" pitchFamily="2" charset="2"/>
              <a:buChar char="§"/>
            </a:pPr>
            <a:endParaRPr lang="en-US" sz="1600" dirty="0"/>
          </a:p>
          <a:p>
            <a:pPr marL="285750" indent="-285750">
              <a:buFont typeface="Wingdings" panose="05000000000000000000" pitchFamily="2" charset="2"/>
              <a:buChar char="§"/>
            </a:pPr>
            <a:r>
              <a:rPr lang="en-US" sz="1600" dirty="0"/>
              <a:t>COBRA premiums</a:t>
            </a:r>
          </a:p>
          <a:p>
            <a:pPr marL="285750" indent="-285750">
              <a:buFont typeface="Wingdings" panose="05000000000000000000" pitchFamily="2" charset="2"/>
              <a:buChar char="§"/>
            </a:pPr>
            <a:endParaRPr lang="en-US" sz="1600" dirty="0"/>
          </a:p>
          <a:p>
            <a:pPr marL="285750" indent="-285750">
              <a:buFont typeface="Wingdings" panose="05000000000000000000" pitchFamily="2" charset="2"/>
              <a:buChar char="§"/>
            </a:pPr>
            <a:r>
              <a:rPr lang="en-US" sz="1600" dirty="0"/>
              <a:t>Qualified long-term care insurance</a:t>
            </a:r>
          </a:p>
          <a:p>
            <a:pPr marL="285750" indent="-285750">
              <a:buFont typeface="Wingdings" panose="05000000000000000000" pitchFamily="2" charset="2"/>
              <a:buChar char="§"/>
            </a:pPr>
            <a:endParaRPr lang="en-US" sz="1600" dirty="0"/>
          </a:p>
          <a:p>
            <a:pPr marL="285750" indent="-285750">
              <a:buFont typeface="Wingdings" panose="05000000000000000000" pitchFamily="2" charset="2"/>
              <a:buChar char="§"/>
            </a:pPr>
            <a:r>
              <a:rPr lang="en-US" sz="1600" dirty="0"/>
              <a:t>Medicare premiums and out of pocket expenses (Part A, Part B, Medicare HMOs, new prescription drug coverage)</a:t>
            </a:r>
          </a:p>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dirty="0">
              <a:ln>
                <a:noFill/>
              </a:ln>
              <a:solidFill>
                <a:srgbClr val="000000"/>
              </a:solidFill>
              <a:effectLst/>
              <a:uFillTx/>
              <a:latin typeface="+mj-lt"/>
              <a:ea typeface="+mj-ea"/>
              <a:cs typeface="+mj-cs"/>
              <a:sym typeface="Calibri"/>
            </a:endParaRPr>
          </a:p>
        </p:txBody>
      </p:sp>
      <p:sp>
        <p:nvSpPr>
          <p:cNvPr id="2" name="TextBox 1">
            <a:extLst>
              <a:ext uri="{FF2B5EF4-FFF2-40B4-BE49-F238E27FC236}">
                <a16:creationId xmlns:a16="http://schemas.microsoft.com/office/drawing/2014/main" id="{0CB2DF22-ECD1-488C-A15B-F5A381D52E92}"/>
              </a:ext>
            </a:extLst>
          </p:cNvPr>
          <p:cNvSpPr txBox="1"/>
          <p:nvPr/>
        </p:nvSpPr>
        <p:spPr>
          <a:xfrm>
            <a:off x="8875525"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19</a:t>
            </a:r>
          </a:p>
        </p:txBody>
      </p:sp>
    </p:spTree>
    <p:extLst>
      <p:ext uri="{BB962C8B-B14F-4D97-AF65-F5344CB8AC3E}">
        <p14:creationId xmlns:p14="http://schemas.microsoft.com/office/powerpoint/2010/main" val="1892951228"/>
      </p:ext>
    </p:extLst>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456342" y="229930"/>
            <a:ext cx="5356289" cy="5867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3200">
                <a:solidFill>
                  <a:srgbClr val="FFFFFF"/>
                </a:solidFill>
              </a:defRPr>
            </a:lvl1pPr>
          </a:lstStyle>
          <a:p>
            <a:r>
              <a:rPr lang="en-US" dirty="0">
                <a:solidFill>
                  <a:schemeClr val="tx1"/>
                </a:solidFill>
              </a:rPr>
              <a:t>Preventive Health Benefits</a:t>
            </a:r>
            <a:endParaRPr dirty="0">
              <a:solidFill>
                <a:schemeClr val="tx1"/>
              </a:solidFill>
            </a:endParaRPr>
          </a:p>
        </p:txBody>
      </p:sp>
      <p:sp>
        <p:nvSpPr>
          <p:cNvPr id="15" name="Rectangle 8">
            <a:extLst>
              <a:ext uri="{FF2B5EF4-FFF2-40B4-BE49-F238E27FC236}">
                <a16:creationId xmlns:a16="http://schemas.microsoft.com/office/drawing/2014/main" id="{8D33E7F0-0BA7-413A-823C-4F876D5AA512}"/>
              </a:ext>
            </a:extLst>
          </p:cNvPr>
          <p:cNvSpPr>
            <a:spLocks noChangeArrowheads="1"/>
          </p:cNvSpPr>
          <p:nvPr/>
        </p:nvSpPr>
        <p:spPr bwMode="auto">
          <a:xfrm>
            <a:off x="6725833" y="2316512"/>
            <a:ext cx="1858963"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ts val="1563"/>
              </a:spcBef>
              <a:buSzPct val="150000"/>
            </a:pPr>
            <a:r>
              <a:rPr lang="en-US" altLang="en-US" sz="1600" dirty="0">
                <a:latin typeface="+mj-lt"/>
                <a:ea typeface="Avenir Book"/>
                <a:cs typeface="Calibri" panose="020F0502020204030204" pitchFamily="34" charset="0"/>
              </a:rPr>
              <a:t>Other preventive tests required by the Affordable Care Act</a:t>
            </a:r>
          </a:p>
        </p:txBody>
      </p:sp>
      <p:grpSp>
        <p:nvGrpSpPr>
          <p:cNvPr id="16" name="Group 8">
            <a:extLst>
              <a:ext uri="{FF2B5EF4-FFF2-40B4-BE49-F238E27FC236}">
                <a16:creationId xmlns:a16="http://schemas.microsoft.com/office/drawing/2014/main" id="{ECEE7DC7-C9BE-4D4D-B298-8F8B3B0C675B}"/>
              </a:ext>
            </a:extLst>
          </p:cNvPr>
          <p:cNvGrpSpPr>
            <a:grpSpLocks/>
          </p:cNvGrpSpPr>
          <p:nvPr/>
        </p:nvGrpSpPr>
        <p:grpSpPr bwMode="auto">
          <a:xfrm>
            <a:off x="1343025" y="2478088"/>
            <a:ext cx="6265863" cy="2987675"/>
            <a:chOff x="4611499" y="1748101"/>
            <a:chExt cx="7242782" cy="3453687"/>
          </a:xfrm>
        </p:grpSpPr>
        <p:sp>
          <p:nvSpPr>
            <p:cNvPr id="17" name="Freeform 17">
              <a:extLst>
                <a:ext uri="{FF2B5EF4-FFF2-40B4-BE49-F238E27FC236}">
                  <a16:creationId xmlns:a16="http://schemas.microsoft.com/office/drawing/2014/main" id="{F9965368-0E81-4E82-8340-F8E6C8A15029}"/>
                </a:ext>
              </a:extLst>
            </p:cNvPr>
            <p:cNvSpPr>
              <a:spLocks/>
            </p:cNvSpPr>
            <p:nvPr/>
          </p:nvSpPr>
          <p:spPr bwMode="auto">
            <a:xfrm flipH="1">
              <a:off x="5398502" y="3665268"/>
              <a:ext cx="1331209" cy="1536520"/>
            </a:xfrm>
            <a:custGeom>
              <a:avLst/>
              <a:gdLst>
                <a:gd name="T0" fmla="*/ 2147483646 w 2010"/>
                <a:gd name="T1" fmla="*/ 2147483646 h 2320"/>
                <a:gd name="T2" fmla="*/ 2147483646 w 2010"/>
                <a:gd name="T3" fmla="*/ 2147483646 h 2320"/>
                <a:gd name="T4" fmla="*/ 0 w 2010"/>
                <a:gd name="T5" fmla="*/ 2147483646 h 2320"/>
                <a:gd name="T6" fmla="*/ 0 w 2010"/>
                <a:gd name="T7" fmla="*/ 2147483646 h 2320"/>
                <a:gd name="T8" fmla="*/ 2147483646 w 2010"/>
                <a:gd name="T9" fmla="*/ 0 h 2320"/>
                <a:gd name="T10" fmla="*/ 2147483646 w 2010"/>
                <a:gd name="T11" fmla="*/ 2147483646 h 2320"/>
                <a:gd name="T12" fmla="*/ 2147483646 w 2010"/>
                <a:gd name="T13" fmla="*/ 2147483646 h 232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chemeClr val="accent5">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en-US" dirty="0"/>
            </a:p>
          </p:txBody>
        </p:sp>
        <p:sp>
          <p:nvSpPr>
            <p:cNvPr id="18" name="Freeform 18">
              <a:extLst>
                <a:ext uri="{FF2B5EF4-FFF2-40B4-BE49-F238E27FC236}">
                  <a16:creationId xmlns:a16="http://schemas.microsoft.com/office/drawing/2014/main" id="{EC619CD3-14AA-4A32-862B-5D5A14B1537D}"/>
                </a:ext>
              </a:extLst>
            </p:cNvPr>
            <p:cNvSpPr>
              <a:spLocks/>
            </p:cNvSpPr>
            <p:nvPr/>
          </p:nvSpPr>
          <p:spPr bwMode="auto">
            <a:xfrm flipH="1">
              <a:off x="10861540" y="3183161"/>
              <a:ext cx="992741" cy="1145112"/>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chemeClr val="accent3"/>
            </a:solidFill>
            <a:ln>
              <a:noFill/>
            </a:ln>
          </p:spPr>
          <p:txBody>
            <a:bodyPr anchor="ctr"/>
            <a:lstStyle>
              <a:defPPr>
                <a:defRPr lang="en-US"/>
              </a:defPPr>
              <a:lvl1pPr marL="0" algn="l" defTabSz="914340" rtl="0" eaLnBrk="1" latinLnBrk="0" hangingPunct="1">
                <a:defRPr sz="1800" kern="1200">
                  <a:solidFill>
                    <a:schemeClr val="tx1"/>
                  </a:solidFill>
                  <a:latin typeface="+mn-lt"/>
                  <a:ea typeface="+mn-ea"/>
                  <a:cs typeface="+mn-cs"/>
                </a:defRPr>
              </a:lvl1pPr>
              <a:lvl2pPr marL="457170" algn="l" defTabSz="914340" rtl="0" eaLnBrk="1" latinLnBrk="0" hangingPunct="1">
                <a:defRPr sz="1800" kern="1200">
                  <a:solidFill>
                    <a:schemeClr val="tx1"/>
                  </a:solidFill>
                  <a:latin typeface="+mn-lt"/>
                  <a:ea typeface="+mn-ea"/>
                  <a:cs typeface="+mn-cs"/>
                </a:defRPr>
              </a:lvl2pPr>
              <a:lvl3pPr marL="914340" algn="l" defTabSz="914340" rtl="0" eaLnBrk="1" latinLnBrk="0" hangingPunct="1">
                <a:defRPr sz="1800" kern="1200">
                  <a:solidFill>
                    <a:schemeClr val="tx1"/>
                  </a:solidFill>
                  <a:latin typeface="+mn-lt"/>
                  <a:ea typeface="+mn-ea"/>
                  <a:cs typeface="+mn-cs"/>
                </a:defRPr>
              </a:lvl3pPr>
              <a:lvl4pPr marL="1371511" algn="l" defTabSz="914340" rtl="0" eaLnBrk="1" latinLnBrk="0" hangingPunct="1">
                <a:defRPr sz="1800" kern="1200">
                  <a:solidFill>
                    <a:schemeClr val="tx1"/>
                  </a:solidFill>
                  <a:latin typeface="+mn-lt"/>
                  <a:ea typeface="+mn-ea"/>
                  <a:cs typeface="+mn-cs"/>
                </a:defRPr>
              </a:lvl4pPr>
              <a:lvl5pPr marL="1828681" algn="l" defTabSz="914340" rtl="0" eaLnBrk="1" latinLnBrk="0" hangingPunct="1">
                <a:defRPr sz="1800" kern="1200">
                  <a:solidFill>
                    <a:schemeClr val="tx1"/>
                  </a:solidFill>
                  <a:latin typeface="+mn-lt"/>
                  <a:ea typeface="+mn-ea"/>
                  <a:cs typeface="+mn-cs"/>
                </a:defRPr>
              </a:lvl5pPr>
              <a:lvl6pPr marL="2285852" algn="l" defTabSz="914340" rtl="0" eaLnBrk="1" latinLnBrk="0" hangingPunct="1">
                <a:defRPr sz="1800" kern="1200">
                  <a:solidFill>
                    <a:schemeClr val="tx1"/>
                  </a:solidFill>
                  <a:latin typeface="+mn-lt"/>
                  <a:ea typeface="+mn-ea"/>
                  <a:cs typeface="+mn-cs"/>
                </a:defRPr>
              </a:lvl6pPr>
              <a:lvl7pPr marL="2743021" algn="l" defTabSz="914340" rtl="0" eaLnBrk="1" latinLnBrk="0" hangingPunct="1">
                <a:defRPr sz="1800" kern="1200">
                  <a:solidFill>
                    <a:schemeClr val="tx1"/>
                  </a:solidFill>
                  <a:latin typeface="+mn-lt"/>
                  <a:ea typeface="+mn-ea"/>
                  <a:cs typeface="+mn-cs"/>
                </a:defRPr>
              </a:lvl7pPr>
              <a:lvl8pPr marL="3200193" algn="l" defTabSz="914340" rtl="0" eaLnBrk="1" latinLnBrk="0" hangingPunct="1">
                <a:defRPr sz="1800" kern="1200">
                  <a:solidFill>
                    <a:schemeClr val="tx1"/>
                  </a:solidFill>
                  <a:latin typeface="+mn-lt"/>
                  <a:ea typeface="+mn-ea"/>
                  <a:cs typeface="+mn-cs"/>
                </a:defRPr>
              </a:lvl8pPr>
              <a:lvl9pPr marL="3657363" algn="l" defTabSz="914340" rtl="0" eaLnBrk="1" latinLnBrk="0" hangingPunct="1">
                <a:defRPr sz="1800" kern="1200">
                  <a:solidFill>
                    <a:schemeClr val="tx1"/>
                  </a:solidFill>
                  <a:latin typeface="+mn-lt"/>
                  <a:ea typeface="+mn-ea"/>
                  <a:cs typeface="+mn-cs"/>
                </a:defRPr>
              </a:lvl9pPr>
            </a:lstStyle>
            <a:p>
              <a:pPr algn="ctr">
                <a:defRPr/>
              </a:pPr>
              <a:endParaRPr lang="en-US" sz="1500" dirty="0">
                <a:solidFill>
                  <a:schemeClr val="tx2"/>
                </a:solidFill>
              </a:endParaRPr>
            </a:p>
          </p:txBody>
        </p:sp>
        <p:sp>
          <p:nvSpPr>
            <p:cNvPr id="19" name="Freeform 19">
              <a:extLst>
                <a:ext uri="{FF2B5EF4-FFF2-40B4-BE49-F238E27FC236}">
                  <a16:creationId xmlns:a16="http://schemas.microsoft.com/office/drawing/2014/main" id="{5A5978A1-B779-4F63-AF9D-A212CFEB570D}"/>
                </a:ext>
              </a:extLst>
            </p:cNvPr>
            <p:cNvSpPr>
              <a:spLocks/>
            </p:cNvSpPr>
            <p:nvPr/>
          </p:nvSpPr>
          <p:spPr bwMode="auto">
            <a:xfrm flipH="1">
              <a:off x="8899374" y="2939276"/>
              <a:ext cx="1842616" cy="2126802"/>
            </a:xfrm>
            <a:custGeom>
              <a:avLst/>
              <a:gdLst>
                <a:gd name="T0" fmla="*/ 2147483646 w 2010"/>
                <a:gd name="T1" fmla="*/ 2147483646 h 2320"/>
                <a:gd name="T2" fmla="*/ 2147483646 w 2010"/>
                <a:gd name="T3" fmla="*/ 2147483646 h 2320"/>
                <a:gd name="T4" fmla="*/ 0 w 2010"/>
                <a:gd name="T5" fmla="*/ 2147483646 h 2320"/>
                <a:gd name="T6" fmla="*/ 0 w 2010"/>
                <a:gd name="T7" fmla="*/ 2147483646 h 2320"/>
                <a:gd name="T8" fmla="*/ 2147483646 w 2010"/>
                <a:gd name="T9" fmla="*/ 0 h 2320"/>
                <a:gd name="T10" fmla="*/ 2147483646 w 2010"/>
                <a:gd name="T11" fmla="*/ 2147483646 h 2320"/>
                <a:gd name="T12" fmla="*/ 2147483646 w 2010"/>
                <a:gd name="T13" fmla="*/ 2147483646 h 232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en-US" dirty="0"/>
            </a:p>
          </p:txBody>
        </p:sp>
        <p:sp>
          <p:nvSpPr>
            <p:cNvPr id="20" name="Freeform 20">
              <a:extLst>
                <a:ext uri="{FF2B5EF4-FFF2-40B4-BE49-F238E27FC236}">
                  <a16:creationId xmlns:a16="http://schemas.microsoft.com/office/drawing/2014/main" id="{5F061B49-5037-4D9B-AD97-1A88CB18E3A8}"/>
                </a:ext>
              </a:extLst>
            </p:cNvPr>
            <p:cNvSpPr>
              <a:spLocks/>
            </p:cNvSpPr>
            <p:nvPr/>
          </p:nvSpPr>
          <p:spPr bwMode="auto">
            <a:xfrm flipH="1">
              <a:off x="8275438" y="2023652"/>
              <a:ext cx="1173111" cy="1354038"/>
            </a:xfrm>
            <a:custGeom>
              <a:avLst/>
              <a:gdLst>
                <a:gd name="T0" fmla="*/ 2147483646 w 2010"/>
                <a:gd name="T1" fmla="*/ 2147483646 h 2320"/>
                <a:gd name="T2" fmla="*/ 2147483646 w 2010"/>
                <a:gd name="T3" fmla="*/ 2147483646 h 2320"/>
                <a:gd name="T4" fmla="*/ 0 w 2010"/>
                <a:gd name="T5" fmla="*/ 2147483646 h 2320"/>
                <a:gd name="T6" fmla="*/ 0 w 2010"/>
                <a:gd name="T7" fmla="*/ 2147483646 h 2320"/>
                <a:gd name="T8" fmla="*/ 2147483646 w 2010"/>
                <a:gd name="T9" fmla="*/ 0 h 2320"/>
                <a:gd name="T10" fmla="*/ 2147483646 w 2010"/>
                <a:gd name="T11" fmla="*/ 2147483646 h 2320"/>
                <a:gd name="T12" fmla="*/ 2147483646 w 2010"/>
                <a:gd name="T13" fmla="*/ 2147483646 h 232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chemeClr val="accent4">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en-US" dirty="0"/>
            </a:p>
          </p:txBody>
        </p:sp>
        <p:sp>
          <p:nvSpPr>
            <p:cNvPr id="21" name="Freeform 21">
              <a:extLst>
                <a:ext uri="{FF2B5EF4-FFF2-40B4-BE49-F238E27FC236}">
                  <a16:creationId xmlns:a16="http://schemas.microsoft.com/office/drawing/2014/main" id="{E7A81E14-BA7A-462A-A5E9-4E68ACF72D1E}"/>
                </a:ext>
              </a:extLst>
            </p:cNvPr>
            <p:cNvSpPr>
              <a:spLocks/>
            </p:cNvSpPr>
            <p:nvPr/>
          </p:nvSpPr>
          <p:spPr bwMode="auto">
            <a:xfrm flipH="1">
              <a:off x="6077678" y="1748101"/>
              <a:ext cx="2089189" cy="2411402"/>
            </a:xfrm>
            <a:custGeom>
              <a:avLst/>
              <a:gdLst>
                <a:gd name="T0" fmla="*/ 2147483646 w 2010"/>
                <a:gd name="T1" fmla="*/ 2147483646 h 2320"/>
                <a:gd name="T2" fmla="*/ 2147483646 w 2010"/>
                <a:gd name="T3" fmla="*/ 2147483646 h 2320"/>
                <a:gd name="T4" fmla="*/ 0 w 2010"/>
                <a:gd name="T5" fmla="*/ 2147483646 h 2320"/>
                <a:gd name="T6" fmla="*/ 0 w 2010"/>
                <a:gd name="T7" fmla="*/ 2147483646 h 2320"/>
                <a:gd name="T8" fmla="*/ 2147483646 w 2010"/>
                <a:gd name="T9" fmla="*/ 0 h 2320"/>
                <a:gd name="T10" fmla="*/ 2147483646 w 2010"/>
                <a:gd name="T11" fmla="*/ 2147483646 h 2320"/>
                <a:gd name="T12" fmla="*/ 2147483646 w 2010"/>
                <a:gd name="T13" fmla="*/ 2147483646 h 232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en-US" dirty="0"/>
            </a:p>
          </p:txBody>
        </p:sp>
        <p:sp>
          <p:nvSpPr>
            <p:cNvPr id="22" name="Freeform 22">
              <a:extLst>
                <a:ext uri="{FF2B5EF4-FFF2-40B4-BE49-F238E27FC236}">
                  <a16:creationId xmlns:a16="http://schemas.microsoft.com/office/drawing/2014/main" id="{5DD93605-7257-4923-8A69-4BD4737DBFF5}"/>
                </a:ext>
              </a:extLst>
            </p:cNvPr>
            <p:cNvSpPr>
              <a:spLocks/>
            </p:cNvSpPr>
            <p:nvPr/>
          </p:nvSpPr>
          <p:spPr bwMode="auto">
            <a:xfrm flipH="1">
              <a:off x="4611499" y="2951937"/>
              <a:ext cx="992741" cy="1145112"/>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chemeClr val="accent3"/>
            </a:solidFill>
            <a:ln>
              <a:noFill/>
            </a:ln>
          </p:spPr>
          <p:txBody>
            <a:bodyPr anchor="ctr"/>
            <a:lstStyle>
              <a:defPPr>
                <a:defRPr lang="en-US"/>
              </a:defPPr>
              <a:lvl1pPr marL="0" algn="l" defTabSz="914340" rtl="0" eaLnBrk="1" latinLnBrk="0" hangingPunct="1">
                <a:defRPr sz="1800" kern="1200">
                  <a:solidFill>
                    <a:schemeClr val="tx1"/>
                  </a:solidFill>
                  <a:latin typeface="+mn-lt"/>
                  <a:ea typeface="+mn-ea"/>
                  <a:cs typeface="+mn-cs"/>
                </a:defRPr>
              </a:lvl1pPr>
              <a:lvl2pPr marL="457170" algn="l" defTabSz="914340" rtl="0" eaLnBrk="1" latinLnBrk="0" hangingPunct="1">
                <a:defRPr sz="1800" kern="1200">
                  <a:solidFill>
                    <a:schemeClr val="tx1"/>
                  </a:solidFill>
                  <a:latin typeface="+mn-lt"/>
                  <a:ea typeface="+mn-ea"/>
                  <a:cs typeface="+mn-cs"/>
                </a:defRPr>
              </a:lvl2pPr>
              <a:lvl3pPr marL="914340" algn="l" defTabSz="914340" rtl="0" eaLnBrk="1" latinLnBrk="0" hangingPunct="1">
                <a:defRPr sz="1800" kern="1200">
                  <a:solidFill>
                    <a:schemeClr val="tx1"/>
                  </a:solidFill>
                  <a:latin typeface="+mn-lt"/>
                  <a:ea typeface="+mn-ea"/>
                  <a:cs typeface="+mn-cs"/>
                </a:defRPr>
              </a:lvl3pPr>
              <a:lvl4pPr marL="1371511" algn="l" defTabSz="914340" rtl="0" eaLnBrk="1" latinLnBrk="0" hangingPunct="1">
                <a:defRPr sz="1800" kern="1200">
                  <a:solidFill>
                    <a:schemeClr val="tx1"/>
                  </a:solidFill>
                  <a:latin typeface="+mn-lt"/>
                  <a:ea typeface="+mn-ea"/>
                  <a:cs typeface="+mn-cs"/>
                </a:defRPr>
              </a:lvl4pPr>
              <a:lvl5pPr marL="1828681" algn="l" defTabSz="914340" rtl="0" eaLnBrk="1" latinLnBrk="0" hangingPunct="1">
                <a:defRPr sz="1800" kern="1200">
                  <a:solidFill>
                    <a:schemeClr val="tx1"/>
                  </a:solidFill>
                  <a:latin typeface="+mn-lt"/>
                  <a:ea typeface="+mn-ea"/>
                  <a:cs typeface="+mn-cs"/>
                </a:defRPr>
              </a:lvl5pPr>
              <a:lvl6pPr marL="2285852" algn="l" defTabSz="914340" rtl="0" eaLnBrk="1" latinLnBrk="0" hangingPunct="1">
                <a:defRPr sz="1800" kern="1200">
                  <a:solidFill>
                    <a:schemeClr val="tx1"/>
                  </a:solidFill>
                  <a:latin typeface="+mn-lt"/>
                  <a:ea typeface="+mn-ea"/>
                  <a:cs typeface="+mn-cs"/>
                </a:defRPr>
              </a:lvl6pPr>
              <a:lvl7pPr marL="2743021" algn="l" defTabSz="914340" rtl="0" eaLnBrk="1" latinLnBrk="0" hangingPunct="1">
                <a:defRPr sz="1800" kern="1200">
                  <a:solidFill>
                    <a:schemeClr val="tx1"/>
                  </a:solidFill>
                  <a:latin typeface="+mn-lt"/>
                  <a:ea typeface="+mn-ea"/>
                  <a:cs typeface="+mn-cs"/>
                </a:defRPr>
              </a:lvl7pPr>
              <a:lvl8pPr marL="3200193" algn="l" defTabSz="914340" rtl="0" eaLnBrk="1" latinLnBrk="0" hangingPunct="1">
                <a:defRPr sz="1800" kern="1200">
                  <a:solidFill>
                    <a:schemeClr val="tx1"/>
                  </a:solidFill>
                  <a:latin typeface="+mn-lt"/>
                  <a:ea typeface="+mn-ea"/>
                  <a:cs typeface="+mn-cs"/>
                </a:defRPr>
              </a:lvl8pPr>
              <a:lvl9pPr marL="3657363" algn="l" defTabSz="914340" rtl="0" eaLnBrk="1" latinLnBrk="0" hangingPunct="1">
                <a:defRPr sz="1800" kern="1200">
                  <a:solidFill>
                    <a:schemeClr val="tx1"/>
                  </a:solidFill>
                  <a:latin typeface="+mn-lt"/>
                  <a:ea typeface="+mn-ea"/>
                  <a:cs typeface="+mn-cs"/>
                </a:defRPr>
              </a:lvl9pPr>
            </a:lstStyle>
            <a:p>
              <a:pPr algn="ctr">
                <a:defRPr/>
              </a:pPr>
              <a:endParaRPr lang="en-US" sz="1500" dirty="0">
                <a:solidFill>
                  <a:schemeClr val="tx2"/>
                </a:solidFill>
              </a:endParaRPr>
            </a:p>
          </p:txBody>
        </p:sp>
      </p:grpSp>
      <p:cxnSp>
        <p:nvCxnSpPr>
          <p:cNvPr id="23" name="Straight Connector 22">
            <a:extLst>
              <a:ext uri="{FF2B5EF4-FFF2-40B4-BE49-F238E27FC236}">
                <a16:creationId xmlns:a16="http://schemas.microsoft.com/office/drawing/2014/main" id="{6F4289A6-50F0-4E82-83C3-0FF33C73432E}"/>
              </a:ext>
            </a:extLst>
          </p:cNvPr>
          <p:cNvCxnSpPr/>
          <p:nvPr/>
        </p:nvCxnSpPr>
        <p:spPr>
          <a:xfrm>
            <a:off x="1927679" y="3045959"/>
            <a:ext cx="0" cy="457200"/>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A76357B9-0318-4B9A-9814-9700E78631A7}"/>
              </a:ext>
            </a:extLst>
          </p:cNvPr>
          <p:cNvSpPr>
            <a:spLocks noChangeArrowheads="1"/>
          </p:cNvSpPr>
          <p:nvPr/>
        </p:nvSpPr>
        <p:spPr bwMode="auto">
          <a:xfrm>
            <a:off x="1153368" y="2560222"/>
            <a:ext cx="15621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ts val="1563"/>
              </a:spcBef>
              <a:buSzPct val="150000"/>
            </a:pPr>
            <a:r>
              <a:rPr lang="en-US" altLang="en-US" sz="1600" dirty="0">
                <a:latin typeface="+mj-lt"/>
                <a:ea typeface="Avenir Book"/>
                <a:cs typeface="Calibri" panose="020F0502020204030204" pitchFamily="34" charset="0"/>
              </a:rPr>
              <a:t>Annual physical</a:t>
            </a:r>
          </a:p>
        </p:txBody>
      </p:sp>
      <p:cxnSp>
        <p:nvCxnSpPr>
          <p:cNvPr id="25" name="Straight Connector 24">
            <a:extLst>
              <a:ext uri="{FF2B5EF4-FFF2-40B4-BE49-F238E27FC236}">
                <a16:creationId xmlns:a16="http://schemas.microsoft.com/office/drawing/2014/main" id="{E8D9D014-DC0E-466B-87F5-961FD4981EAB}"/>
              </a:ext>
            </a:extLst>
          </p:cNvPr>
          <p:cNvCxnSpPr/>
          <p:nvPr/>
        </p:nvCxnSpPr>
        <p:spPr>
          <a:xfrm rot="10800000">
            <a:off x="2081213" y="5265738"/>
            <a:ext cx="0" cy="457200"/>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sp>
        <p:nvSpPr>
          <p:cNvPr id="26" name="Rectangle 25">
            <a:extLst>
              <a:ext uri="{FF2B5EF4-FFF2-40B4-BE49-F238E27FC236}">
                <a16:creationId xmlns:a16="http://schemas.microsoft.com/office/drawing/2014/main" id="{22817D46-00C9-4D9D-A5DB-F8503BC87DEB}"/>
              </a:ext>
            </a:extLst>
          </p:cNvPr>
          <p:cNvSpPr>
            <a:spLocks noChangeArrowheads="1"/>
          </p:cNvSpPr>
          <p:nvPr/>
        </p:nvSpPr>
        <p:spPr bwMode="auto">
          <a:xfrm>
            <a:off x="3255963" y="5124450"/>
            <a:ext cx="17716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ts val="1563"/>
              </a:spcBef>
              <a:buSzPct val="150000"/>
            </a:pPr>
            <a:r>
              <a:rPr lang="en-US" altLang="en-US" sz="1600" dirty="0">
                <a:latin typeface="+mj-lt"/>
                <a:ea typeface="Avenir Book"/>
                <a:cs typeface="Calibri" panose="020F0502020204030204" pitchFamily="34" charset="0"/>
              </a:rPr>
              <a:t>Mammogram screening for breast cancer</a:t>
            </a:r>
            <a:endParaRPr lang="en-US" altLang="en-US" sz="1600" i="1" dirty="0">
              <a:latin typeface="+mj-lt"/>
              <a:ea typeface="Avenir Book"/>
              <a:cs typeface="Calibri" panose="020F0502020204030204" pitchFamily="34" charset="0"/>
            </a:endParaRPr>
          </a:p>
        </p:txBody>
      </p:sp>
      <p:cxnSp>
        <p:nvCxnSpPr>
          <p:cNvPr id="27" name="Straight Connector 26">
            <a:extLst>
              <a:ext uri="{FF2B5EF4-FFF2-40B4-BE49-F238E27FC236}">
                <a16:creationId xmlns:a16="http://schemas.microsoft.com/office/drawing/2014/main" id="{0ABD9260-AE31-4CFC-9ACC-092BDAEA9200}"/>
              </a:ext>
            </a:extLst>
          </p:cNvPr>
          <p:cNvCxnSpPr/>
          <p:nvPr/>
        </p:nvCxnSpPr>
        <p:spPr>
          <a:xfrm>
            <a:off x="5405828" y="2362200"/>
            <a:ext cx="0" cy="457200"/>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6B689E2-0E89-4E63-9BE3-68679396F658}"/>
              </a:ext>
            </a:extLst>
          </p:cNvPr>
          <p:cNvCxnSpPr/>
          <p:nvPr/>
        </p:nvCxnSpPr>
        <p:spPr>
          <a:xfrm rot="10800000">
            <a:off x="3995738" y="4480719"/>
            <a:ext cx="0" cy="458788"/>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388EFF0-7B30-4E39-A3B9-9E028D4FED3F}"/>
              </a:ext>
            </a:extLst>
          </p:cNvPr>
          <p:cNvCxnSpPr/>
          <p:nvPr/>
        </p:nvCxnSpPr>
        <p:spPr>
          <a:xfrm rot="10800000">
            <a:off x="5110163" y="5051425"/>
            <a:ext cx="0" cy="458788"/>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04A2B942-23B8-429A-9D73-11A8D39B3AFC}"/>
              </a:ext>
            </a:extLst>
          </p:cNvPr>
          <p:cNvCxnSpPr/>
          <p:nvPr/>
        </p:nvCxnSpPr>
        <p:spPr>
          <a:xfrm>
            <a:off x="7423784" y="3200400"/>
            <a:ext cx="0" cy="457200"/>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sp>
        <p:nvSpPr>
          <p:cNvPr id="31" name="Rectangle 30">
            <a:extLst>
              <a:ext uri="{FF2B5EF4-FFF2-40B4-BE49-F238E27FC236}">
                <a16:creationId xmlns:a16="http://schemas.microsoft.com/office/drawing/2014/main" id="{735F21A1-06C9-4A53-B333-0A74F57FDEC7}"/>
              </a:ext>
            </a:extLst>
          </p:cNvPr>
          <p:cNvSpPr>
            <a:spLocks noChangeArrowheads="1"/>
          </p:cNvSpPr>
          <p:nvPr/>
        </p:nvSpPr>
        <p:spPr bwMode="auto">
          <a:xfrm>
            <a:off x="4583113" y="1778000"/>
            <a:ext cx="2249487" cy="584200"/>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ts val="1563"/>
              </a:spcBef>
              <a:buSzPct val="150000"/>
            </a:pPr>
            <a:r>
              <a:rPr lang="en-US" altLang="en-US" sz="1600" dirty="0">
                <a:latin typeface="+mj-lt"/>
                <a:ea typeface="Avenir Book"/>
                <a:cs typeface="Calibri" panose="020F0502020204030204" pitchFamily="34" charset="0"/>
              </a:rPr>
              <a:t>Age appropriate Immunizations</a:t>
            </a:r>
          </a:p>
        </p:txBody>
      </p:sp>
      <p:sp>
        <p:nvSpPr>
          <p:cNvPr id="32" name="Rectangle 31">
            <a:extLst>
              <a:ext uri="{FF2B5EF4-FFF2-40B4-BE49-F238E27FC236}">
                <a16:creationId xmlns:a16="http://schemas.microsoft.com/office/drawing/2014/main" id="{654B5C4A-2913-4B1E-ABA2-388138FE989C}"/>
              </a:ext>
            </a:extLst>
          </p:cNvPr>
          <p:cNvSpPr>
            <a:spLocks noChangeArrowheads="1"/>
          </p:cNvSpPr>
          <p:nvPr/>
        </p:nvSpPr>
        <p:spPr bwMode="auto">
          <a:xfrm>
            <a:off x="5221288" y="5429250"/>
            <a:ext cx="2446337"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ts val="1563"/>
              </a:spcBef>
              <a:buSzPct val="150000"/>
            </a:pPr>
            <a:r>
              <a:rPr lang="en-US" altLang="en-US" sz="1600" dirty="0">
                <a:latin typeface="+mj-lt"/>
                <a:ea typeface="Avenir Book"/>
                <a:cs typeface="Calibri" panose="020F0502020204030204" pitchFamily="34" charset="0"/>
              </a:rPr>
              <a:t>Colonoscopy cancer screening test as recommended based on age</a:t>
            </a:r>
          </a:p>
        </p:txBody>
      </p:sp>
      <p:sp>
        <p:nvSpPr>
          <p:cNvPr id="33" name="Freeform 273">
            <a:extLst>
              <a:ext uri="{FF2B5EF4-FFF2-40B4-BE49-F238E27FC236}">
                <a16:creationId xmlns:a16="http://schemas.microsoft.com/office/drawing/2014/main" id="{88836F82-FAF4-41BB-BE6A-E98CA5789C70}"/>
              </a:ext>
            </a:extLst>
          </p:cNvPr>
          <p:cNvSpPr>
            <a:spLocks noEditPoints="1"/>
          </p:cNvSpPr>
          <p:nvPr/>
        </p:nvSpPr>
        <p:spPr bwMode="auto">
          <a:xfrm>
            <a:off x="4676775" y="2903538"/>
            <a:ext cx="650875" cy="657225"/>
          </a:xfrm>
          <a:custGeom>
            <a:avLst/>
            <a:gdLst>
              <a:gd name="T0" fmla="*/ 2147483646 w 262"/>
              <a:gd name="T1" fmla="*/ 2147483646 h 262"/>
              <a:gd name="T2" fmla="*/ 2147483646 w 262"/>
              <a:gd name="T3" fmla="*/ 2147483646 h 262"/>
              <a:gd name="T4" fmla="*/ 2147483646 w 262"/>
              <a:gd name="T5" fmla="*/ 2147483646 h 262"/>
              <a:gd name="T6" fmla="*/ 2147483646 w 262"/>
              <a:gd name="T7" fmla="*/ 2147483646 h 262"/>
              <a:gd name="T8" fmla="*/ 2147483646 w 262"/>
              <a:gd name="T9" fmla="*/ 2147483646 h 262"/>
              <a:gd name="T10" fmla="*/ 2147483646 w 262"/>
              <a:gd name="T11" fmla="*/ 2147483646 h 262"/>
              <a:gd name="T12" fmla="*/ 2147483646 w 262"/>
              <a:gd name="T13" fmla="*/ 2147483646 h 262"/>
              <a:gd name="T14" fmla="*/ 2147483646 w 262"/>
              <a:gd name="T15" fmla="*/ 2147483646 h 262"/>
              <a:gd name="T16" fmla="*/ 2147483646 w 262"/>
              <a:gd name="T17" fmla="*/ 2147483646 h 262"/>
              <a:gd name="T18" fmla="*/ 2147483646 w 262"/>
              <a:gd name="T19" fmla="*/ 2147483646 h 262"/>
              <a:gd name="T20" fmla="*/ 2147483646 w 262"/>
              <a:gd name="T21" fmla="*/ 2147483646 h 262"/>
              <a:gd name="T22" fmla="*/ 2147483646 w 262"/>
              <a:gd name="T23" fmla="*/ 2147483646 h 262"/>
              <a:gd name="T24" fmla="*/ 2147483646 w 262"/>
              <a:gd name="T25" fmla="*/ 2147483646 h 262"/>
              <a:gd name="T26" fmla="*/ 2147483646 w 262"/>
              <a:gd name="T27" fmla="*/ 2147483646 h 262"/>
              <a:gd name="T28" fmla="*/ 2147483646 w 262"/>
              <a:gd name="T29" fmla="*/ 2147483646 h 262"/>
              <a:gd name="T30" fmla="*/ 2147483646 w 262"/>
              <a:gd name="T31" fmla="*/ 2147483646 h 262"/>
              <a:gd name="T32" fmla="*/ 2147483646 w 262"/>
              <a:gd name="T33" fmla="*/ 2147483646 h 262"/>
              <a:gd name="T34" fmla="*/ 2147483646 w 262"/>
              <a:gd name="T35" fmla="*/ 2147483646 h 262"/>
              <a:gd name="T36" fmla="*/ 2147483646 w 262"/>
              <a:gd name="T37" fmla="*/ 2147483646 h 262"/>
              <a:gd name="T38" fmla="*/ 2147483646 w 262"/>
              <a:gd name="T39" fmla="*/ 2147483646 h 262"/>
              <a:gd name="T40" fmla="*/ 2147483646 w 262"/>
              <a:gd name="T41" fmla="*/ 2147483646 h 262"/>
              <a:gd name="T42" fmla="*/ 2147483646 w 262"/>
              <a:gd name="T43" fmla="*/ 2147483646 h 262"/>
              <a:gd name="T44" fmla="*/ 2147483646 w 262"/>
              <a:gd name="T45" fmla="*/ 2147483646 h 262"/>
              <a:gd name="T46" fmla="*/ 2147483646 w 262"/>
              <a:gd name="T47" fmla="*/ 2147483646 h 262"/>
              <a:gd name="T48" fmla="*/ 2147483646 w 262"/>
              <a:gd name="T49" fmla="*/ 2147483646 h 262"/>
              <a:gd name="T50" fmla="*/ 2147483646 w 262"/>
              <a:gd name="T51" fmla="*/ 2147483646 h 262"/>
              <a:gd name="T52" fmla="*/ 2147483646 w 262"/>
              <a:gd name="T53" fmla="*/ 2147483646 h 262"/>
              <a:gd name="T54" fmla="*/ 2147483646 w 262"/>
              <a:gd name="T55" fmla="*/ 2147483646 h 262"/>
              <a:gd name="T56" fmla="*/ 2147483646 w 262"/>
              <a:gd name="T57" fmla="*/ 2147483646 h 262"/>
              <a:gd name="T58" fmla="*/ 2147483646 w 262"/>
              <a:gd name="T59" fmla="*/ 2147483646 h 262"/>
              <a:gd name="T60" fmla="*/ 2147483646 w 262"/>
              <a:gd name="T61" fmla="*/ 2147483646 h 262"/>
              <a:gd name="T62" fmla="*/ 2147483646 w 262"/>
              <a:gd name="T63" fmla="*/ 2147483646 h 262"/>
              <a:gd name="T64" fmla="*/ 2147483646 w 262"/>
              <a:gd name="T65" fmla="*/ 2147483646 h 262"/>
              <a:gd name="T66" fmla="*/ 2147483646 w 262"/>
              <a:gd name="T67" fmla="*/ 2147483646 h 262"/>
              <a:gd name="T68" fmla="*/ 2147483646 w 262"/>
              <a:gd name="T69" fmla="*/ 2147483646 h 262"/>
              <a:gd name="T70" fmla="*/ 2147483646 w 262"/>
              <a:gd name="T71" fmla="*/ 2147483646 h 262"/>
              <a:gd name="T72" fmla="*/ 2147483646 w 262"/>
              <a:gd name="T73" fmla="*/ 2147483646 h 262"/>
              <a:gd name="T74" fmla="*/ 2147483646 w 262"/>
              <a:gd name="T75" fmla="*/ 2147483646 h 262"/>
              <a:gd name="T76" fmla="*/ 2147483646 w 262"/>
              <a:gd name="T77" fmla="*/ 2147483646 h 26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62" h="262">
                <a:moveTo>
                  <a:pt x="259" y="64"/>
                </a:moveTo>
                <a:cubicBezTo>
                  <a:pt x="198" y="4"/>
                  <a:pt x="198" y="4"/>
                  <a:pt x="198" y="4"/>
                </a:cubicBezTo>
                <a:cubicBezTo>
                  <a:pt x="194" y="0"/>
                  <a:pt x="188" y="0"/>
                  <a:pt x="185" y="4"/>
                </a:cubicBezTo>
                <a:cubicBezTo>
                  <a:pt x="181" y="7"/>
                  <a:pt x="181" y="13"/>
                  <a:pt x="185" y="17"/>
                </a:cubicBezTo>
                <a:cubicBezTo>
                  <a:pt x="208" y="41"/>
                  <a:pt x="208" y="41"/>
                  <a:pt x="208" y="41"/>
                </a:cubicBezTo>
                <a:cubicBezTo>
                  <a:pt x="185" y="64"/>
                  <a:pt x="185" y="64"/>
                  <a:pt x="185" y="64"/>
                </a:cubicBezTo>
                <a:cubicBezTo>
                  <a:pt x="164" y="42"/>
                  <a:pt x="164" y="42"/>
                  <a:pt x="164" y="42"/>
                </a:cubicBezTo>
                <a:cubicBezTo>
                  <a:pt x="161" y="40"/>
                  <a:pt x="158" y="38"/>
                  <a:pt x="155" y="38"/>
                </a:cubicBezTo>
                <a:cubicBezTo>
                  <a:pt x="152" y="38"/>
                  <a:pt x="149" y="40"/>
                  <a:pt x="146" y="42"/>
                </a:cubicBezTo>
                <a:cubicBezTo>
                  <a:pt x="45" y="144"/>
                  <a:pt x="45" y="144"/>
                  <a:pt x="45" y="144"/>
                </a:cubicBezTo>
                <a:cubicBezTo>
                  <a:pt x="38" y="150"/>
                  <a:pt x="35" y="160"/>
                  <a:pt x="36" y="169"/>
                </a:cubicBezTo>
                <a:cubicBezTo>
                  <a:pt x="41" y="208"/>
                  <a:pt x="41" y="208"/>
                  <a:pt x="41" y="208"/>
                </a:cubicBezTo>
                <a:cubicBezTo>
                  <a:pt x="3" y="246"/>
                  <a:pt x="3" y="246"/>
                  <a:pt x="3" y="246"/>
                </a:cubicBezTo>
                <a:cubicBezTo>
                  <a:pt x="0" y="249"/>
                  <a:pt x="0" y="255"/>
                  <a:pt x="3" y="259"/>
                </a:cubicBezTo>
                <a:cubicBezTo>
                  <a:pt x="5" y="261"/>
                  <a:pt x="8" y="262"/>
                  <a:pt x="10" y="262"/>
                </a:cubicBezTo>
                <a:cubicBezTo>
                  <a:pt x="12" y="262"/>
                  <a:pt x="15" y="261"/>
                  <a:pt x="17" y="259"/>
                </a:cubicBezTo>
                <a:cubicBezTo>
                  <a:pt x="55" y="221"/>
                  <a:pt x="55" y="221"/>
                  <a:pt x="55" y="221"/>
                </a:cubicBezTo>
                <a:cubicBezTo>
                  <a:pt x="94" y="226"/>
                  <a:pt x="94" y="226"/>
                  <a:pt x="94" y="226"/>
                </a:cubicBezTo>
                <a:cubicBezTo>
                  <a:pt x="103" y="227"/>
                  <a:pt x="112" y="224"/>
                  <a:pt x="119" y="217"/>
                </a:cubicBezTo>
                <a:cubicBezTo>
                  <a:pt x="220" y="116"/>
                  <a:pt x="220" y="116"/>
                  <a:pt x="220" y="116"/>
                </a:cubicBezTo>
                <a:cubicBezTo>
                  <a:pt x="225" y="111"/>
                  <a:pt x="225" y="103"/>
                  <a:pt x="220" y="99"/>
                </a:cubicBezTo>
                <a:cubicBezTo>
                  <a:pt x="199" y="77"/>
                  <a:pt x="199" y="77"/>
                  <a:pt x="199" y="77"/>
                </a:cubicBezTo>
                <a:cubicBezTo>
                  <a:pt x="222" y="54"/>
                  <a:pt x="222" y="54"/>
                  <a:pt x="222" y="54"/>
                </a:cubicBezTo>
                <a:cubicBezTo>
                  <a:pt x="245" y="78"/>
                  <a:pt x="245" y="78"/>
                  <a:pt x="245" y="78"/>
                </a:cubicBezTo>
                <a:cubicBezTo>
                  <a:pt x="247" y="79"/>
                  <a:pt x="249" y="80"/>
                  <a:pt x="252" y="80"/>
                </a:cubicBezTo>
                <a:cubicBezTo>
                  <a:pt x="254" y="80"/>
                  <a:pt x="257" y="79"/>
                  <a:pt x="259" y="78"/>
                </a:cubicBezTo>
                <a:cubicBezTo>
                  <a:pt x="262" y="74"/>
                  <a:pt x="262" y="68"/>
                  <a:pt x="259" y="64"/>
                </a:cubicBezTo>
                <a:close/>
                <a:moveTo>
                  <a:pt x="61" y="196"/>
                </a:moveTo>
                <a:cubicBezTo>
                  <a:pt x="58" y="198"/>
                  <a:pt x="54" y="198"/>
                  <a:pt x="51" y="196"/>
                </a:cubicBezTo>
                <a:cubicBezTo>
                  <a:pt x="48" y="193"/>
                  <a:pt x="48" y="189"/>
                  <a:pt x="51" y="186"/>
                </a:cubicBezTo>
                <a:cubicBezTo>
                  <a:pt x="54" y="183"/>
                  <a:pt x="58" y="183"/>
                  <a:pt x="61" y="186"/>
                </a:cubicBezTo>
                <a:cubicBezTo>
                  <a:pt x="64" y="189"/>
                  <a:pt x="64" y="193"/>
                  <a:pt x="61" y="196"/>
                </a:cubicBezTo>
                <a:close/>
                <a:moveTo>
                  <a:pt x="97" y="142"/>
                </a:moveTo>
                <a:cubicBezTo>
                  <a:pt x="70" y="170"/>
                  <a:pt x="70" y="170"/>
                  <a:pt x="70" y="170"/>
                </a:cubicBezTo>
                <a:cubicBezTo>
                  <a:pt x="68" y="172"/>
                  <a:pt x="65" y="172"/>
                  <a:pt x="63" y="172"/>
                </a:cubicBezTo>
                <a:cubicBezTo>
                  <a:pt x="61" y="172"/>
                  <a:pt x="58" y="172"/>
                  <a:pt x="56" y="170"/>
                </a:cubicBezTo>
                <a:cubicBezTo>
                  <a:pt x="53" y="166"/>
                  <a:pt x="53" y="160"/>
                  <a:pt x="56" y="156"/>
                </a:cubicBezTo>
                <a:cubicBezTo>
                  <a:pt x="84" y="129"/>
                  <a:pt x="84" y="129"/>
                  <a:pt x="84" y="129"/>
                </a:cubicBezTo>
                <a:cubicBezTo>
                  <a:pt x="88" y="125"/>
                  <a:pt x="94" y="125"/>
                  <a:pt x="97" y="129"/>
                </a:cubicBezTo>
                <a:cubicBezTo>
                  <a:pt x="101" y="132"/>
                  <a:pt x="101" y="138"/>
                  <a:pt x="97" y="142"/>
                </a:cubicBezTo>
                <a:close/>
                <a:moveTo>
                  <a:pt x="101" y="114"/>
                </a:moveTo>
                <a:cubicBezTo>
                  <a:pt x="104" y="112"/>
                  <a:pt x="104" y="112"/>
                  <a:pt x="104" y="112"/>
                </a:cubicBezTo>
                <a:cubicBezTo>
                  <a:pt x="112" y="120"/>
                  <a:pt x="112" y="120"/>
                  <a:pt x="112" y="120"/>
                </a:cubicBezTo>
                <a:cubicBezTo>
                  <a:pt x="113" y="121"/>
                  <a:pt x="114" y="122"/>
                  <a:pt x="115" y="122"/>
                </a:cubicBezTo>
                <a:cubicBezTo>
                  <a:pt x="116" y="122"/>
                  <a:pt x="118" y="121"/>
                  <a:pt x="119" y="120"/>
                </a:cubicBezTo>
                <a:cubicBezTo>
                  <a:pt x="121" y="118"/>
                  <a:pt x="121" y="115"/>
                  <a:pt x="119" y="113"/>
                </a:cubicBezTo>
                <a:cubicBezTo>
                  <a:pt x="110" y="105"/>
                  <a:pt x="110" y="105"/>
                  <a:pt x="110" y="105"/>
                </a:cubicBezTo>
                <a:cubicBezTo>
                  <a:pt x="115" y="100"/>
                  <a:pt x="115" y="100"/>
                  <a:pt x="115" y="100"/>
                </a:cubicBezTo>
                <a:cubicBezTo>
                  <a:pt x="123" y="109"/>
                  <a:pt x="123" y="109"/>
                  <a:pt x="123" y="109"/>
                </a:cubicBezTo>
                <a:cubicBezTo>
                  <a:pt x="124" y="110"/>
                  <a:pt x="125" y="110"/>
                  <a:pt x="127" y="110"/>
                </a:cubicBezTo>
                <a:cubicBezTo>
                  <a:pt x="128" y="110"/>
                  <a:pt x="129" y="110"/>
                  <a:pt x="130" y="109"/>
                </a:cubicBezTo>
                <a:cubicBezTo>
                  <a:pt x="132" y="107"/>
                  <a:pt x="132" y="104"/>
                  <a:pt x="130" y="102"/>
                </a:cubicBezTo>
                <a:cubicBezTo>
                  <a:pt x="122" y="94"/>
                  <a:pt x="122" y="94"/>
                  <a:pt x="122" y="94"/>
                </a:cubicBezTo>
                <a:cubicBezTo>
                  <a:pt x="126" y="89"/>
                  <a:pt x="126" y="89"/>
                  <a:pt x="126" y="89"/>
                </a:cubicBezTo>
                <a:cubicBezTo>
                  <a:pt x="135" y="97"/>
                  <a:pt x="135" y="97"/>
                  <a:pt x="135" y="97"/>
                </a:cubicBezTo>
                <a:cubicBezTo>
                  <a:pt x="136" y="98"/>
                  <a:pt x="137" y="99"/>
                  <a:pt x="138" y="99"/>
                </a:cubicBezTo>
                <a:cubicBezTo>
                  <a:pt x="139" y="99"/>
                  <a:pt x="140" y="98"/>
                  <a:pt x="141" y="97"/>
                </a:cubicBezTo>
                <a:cubicBezTo>
                  <a:pt x="143" y="96"/>
                  <a:pt x="143" y="93"/>
                  <a:pt x="141" y="91"/>
                </a:cubicBezTo>
                <a:cubicBezTo>
                  <a:pt x="133" y="82"/>
                  <a:pt x="133" y="82"/>
                  <a:pt x="133" y="82"/>
                </a:cubicBezTo>
                <a:cubicBezTo>
                  <a:pt x="138" y="78"/>
                  <a:pt x="138" y="78"/>
                  <a:pt x="138" y="78"/>
                </a:cubicBezTo>
                <a:cubicBezTo>
                  <a:pt x="146" y="86"/>
                  <a:pt x="146" y="86"/>
                  <a:pt x="146" y="86"/>
                </a:cubicBezTo>
                <a:cubicBezTo>
                  <a:pt x="147" y="87"/>
                  <a:pt x="148" y="87"/>
                  <a:pt x="149" y="87"/>
                </a:cubicBezTo>
                <a:cubicBezTo>
                  <a:pt x="151" y="87"/>
                  <a:pt x="152" y="87"/>
                  <a:pt x="153" y="86"/>
                </a:cubicBezTo>
                <a:cubicBezTo>
                  <a:pt x="155" y="84"/>
                  <a:pt x="155" y="81"/>
                  <a:pt x="153" y="79"/>
                </a:cubicBezTo>
                <a:cubicBezTo>
                  <a:pt x="144" y="71"/>
                  <a:pt x="144" y="71"/>
                  <a:pt x="144" y="71"/>
                </a:cubicBezTo>
                <a:cubicBezTo>
                  <a:pt x="150" y="65"/>
                  <a:pt x="150" y="65"/>
                  <a:pt x="150" y="65"/>
                </a:cubicBezTo>
                <a:cubicBezTo>
                  <a:pt x="153" y="63"/>
                  <a:pt x="157" y="63"/>
                  <a:pt x="160" y="65"/>
                </a:cubicBezTo>
                <a:cubicBezTo>
                  <a:pt x="172" y="77"/>
                  <a:pt x="172" y="77"/>
                  <a:pt x="172" y="77"/>
                </a:cubicBezTo>
                <a:cubicBezTo>
                  <a:pt x="118" y="130"/>
                  <a:pt x="118" y="130"/>
                  <a:pt x="118" y="130"/>
                </a:cubicBezTo>
                <a:lnTo>
                  <a:pt x="101" y="114"/>
                </a:lnTo>
                <a:close/>
                <a:moveTo>
                  <a:pt x="197" y="102"/>
                </a:moveTo>
                <a:cubicBezTo>
                  <a:pt x="198" y="103"/>
                  <a:pt x="199" y="105"/>
                  <a:pt x="199" y="107"/>
                </a:cubicBezTo>
                <a:cubicBezTo>
                  <a:pt x="199" y="109"/>
                  <a:pt x="198" y="111"/>
                  <a:pt x="197" y="112"/>
                </a:cubicBezTo>
                <a:cubicBezTo>
                  <a:pt x="149" y="160"/>
                  <a:pt x="149" y="160"/>
                  <a:pt x="149" y="160"/>
                </a:cubicBezTo>
                <a:cubicBezTo>
                  <a:pt x="132" y="144"/>
                  <a:pt x="132" y="144"/>
                  <a:pt x="132" y="144"/>
                </a:cubicBezTo>
                <a:cubicBezTo>
                  <a:pt x="185" y="90"/>
                  <a:pt x="185" y="90"/>
                  <a:pt x="185" y="90"/>
                </a:cubicBezTo>
                <a:lnTo>
                  <a:pt x="197" y="102"/>
                </a:lnTo>
                <a:close/>
                <a:moveTo>
                  <a:pt x="197" y="102"/>
                </a:moveTo>
                <a:cubicBezTo>
                  <a:pt x="197" y="102"/>
                  <a:pt x="197" y="102"/>
                  <a:pt x="197" y="102"/>
                </a:cubicBezTo>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p>
        </p:txBody>
      </p:sp>
      <p:sp>
        <p:nvSpPr>
          <p:cNvPr id="34" name="Freeform 270">
            <a:extLst>
              <a:ext uri="{FF2B5EF4-FFF2-40B4-BE49-F238E27FC236}">
                <a16:creationId xmlns:a16="http://schemas.microsoft.com/office/drawing/2014/main" id="{B7A132CB-C059-4136-B08B-4313CB9B8ED6}"/>
              </a:ext>
            </a:extLst>
          </p:cNvPr>
          <p:cNvSpPr>
            <a:spLocks noEditPoints="1"/>
          </p:cNvSpPr>
          <p:nvPr/>
        </p:nvSpPr>
        <p:spPr bwMode="auto">
          <a:xfrm>
            <a:off x="5411788" y="4032250"/>
            <a:ext cx="801687" cy="930275"/>
          </a:xfrm>
          <a:custGeom>
            <a:avLst/>
            <a:gdLst>
              <a:gd name="T0" fmla="*/ 2147483646 w 225"/>
              <a:gd name="T1" fmla="*/ 0 h 261"/>
              <a:gd name="T2" fmla="*/ 2147483646 w 225"/>
              <a:gd name="T3" fmla="*/ 2147483646 h 261"/>
              <a:gd name="T4" fmla="*/ 2147483646 w 225"/>
              <a:gd name="T5" fmla="*/ 2147483646 h 261"/>
              <a:gd name="T6" fmla="*/ 2147483646 w 225"/>
              <a:gd name="T7" fmla="*/ 2147483646 h 261"/>
              <a:gd name="T8" fmla="*/ 2147483646 w 225"/>
              <a:gd name="T9" fmla="*/ 2147483646 h 261"/>
              <a:gd name="T10" fmla="*/ 2147483646 w 225"/>
              <a:gd name="T11" fmla="*/ 2147483646 h 261"/>
              <a:gd name="T12" fmla="*/ 2147483646 w 225"/>
              <a:gd name="T13" fmla="*/ 2147483646 h 261"/>
              <a:gd name="T14" fmla="*/ 2147483646 w 225"/>
              <a:gd name="T15" fmla="*/ 2147483646 h 261"/>
              <a:gd name="T16" fmla="*/ 2147483646 w 225"/>
              <a:gd name="T17" fmla="*/ 2147483646 h 261"/>
              <a:gd name="T18" fmla="*/ 2147483646 w 225"/>
              <a:gd name="T19" fmla="*/ 2147483646 h 261"/>
              <a:gd name="T20" fmla="*/ 2147483646 w 225"/>
              <a:gd name="T21" fmla="*/ 2147483646 h 261"/>
              <a:gd name="T22" fmla="*/ 2147483646 w 225"/>
              <a:gd name="T23" fmla="*/ 2147483646 h 261"/>
              <a:gd name="T24" fmla="*/ 2147483646 w 225"/>
              <a:gd name="T25" fmla="*/ 2147483646 h 261"/>
              <a:gd name="T26" fmla="*/ 2147483646 w 225"/>
              <a:gd name="T27" fmla="*/ 2147483646 h 261"/>
              <a:gd name="T28" fmla="*/ 2147483646 w 225"/>
              <a:gd name="T29" fmla="*/ 2147483646 h 261"/>
              <a:gd name="T30" fmla="*/ 2147483646 w 225"/>
              <a:gd name="T31" fmla="*/ 2147483646 h 261"/>
              <a:gd name="T32" fmla="*/ 2147483646 w 225"/>
              <a:gd name="T33" fmla="*/ 2147483646 h 261"/>
              <a:gd name="T34" fmla="*/ 2147483646 w 225"/>
              <a:gd name="T35" fmla="*/ 2147483646 h 261"/>
              <a:gd name="T36" fmla="*/ 2147483646 w 225"/>
              <a:gd name="T37" fmla="*/ 2147483646 h 261"/>
              <a:gd name="T38" fmla="*/ 2147483646 w 225"/>
              <a:gd name="T39" fmla="*/ 2147483646 h 261"/>
              <a:gd name="T40" fmla="*/ 2147483646 w 225"/>
              <a:gd name="T41" fmla="*/ 0 h 261"/>
              <a:gd name="T42" fmla="*/ 2147483646 w 225"/>
              <a:gd name="T43" fmla="*/ 0 h 261"/>
              <a:gd name="T44" fmla="*/ 2147483646 w 225"/>
              <a:gd name="T45" fmla="*/ 0 h 26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25" h="261">
                <a:moveTo>
                  <a:pt x="148" y="0"/>
                </a:moveTo>
                <a:cubicBezTo>
                  <a:pt x="113" y="0"/>
                  <a:pt x="76" y="12"/>
                  <a:pt x="80" y="63"/>
                </a:cubicBezTo>
                <a:cubicBezTo>
                  <a:pt x="70" y="60"/>
                  <a:pt x="58" y="52"/>
                  <a:pt x="53" y="35"/>
                </a:cubicBezTo>
                <a:cubicBezTo>
                  <a:pt x="51" y="27"/>
                  <a:pt x="43" y="22"/>
                  <a:pt x="35" y="24"/>
                </a:cubicBezTo>
                <a:cubicBezTo>
                  <a:pt x="27" y="26"/>
                  <a:pt x="23" y="34"/>
                  <a:pt x="25" y="42"/>
                </a:cubicBezTo>
                <a:cubicBezTo>
                  <a:pt x="34" y="78"/>
                  <a:pt x="65" y="92"/>
                  <a:pt x="86" y="95"/>
                </a:cubicBezTo>
                <a:cubicBezTo>
                  <a:pt x="92" y="118"/>
                  <a:pt x="91" y="136"/>
                  <a:pt x="87" y="150"/>
                </a:cubicBezTo>
                <a:cubicBezTo>
                  <a:pt x="87" y="151"/>
                  <a:pt x="87" y="151"/>
                  <a:pt x="87" y="152"/>
                </a:cubicBezTo>
                <a:cubicBezTo>
                  <a:pt x="87" y="152"/>
                  <a:pt x="87" y="152"/>
                  <a:pt x="87" y="152"/>
                </a:cubicBezTo>
                <a:cubicBezTo>
                  <a:pt x="82" y="170"/>
                  <a:pt x="61" y="175"/>
                  <a:pt x="50" y="177"/>
                </a:cubicBezTo>
                <a:cubicBezTo>
                  <a:pt x="28" y="172"/>
                  <a:pt x="17" y="182"/>
                  <a:pt x="12" y="189"/>
                </a:cubicBezTo>
                <a:cubicBezTo>
                  <a:pt x="0" y="207"/>
                  <a:pt x="9" y="237"/>
                  <a:pt x="24" y="255"/>
                </a:cubicBezTo>
                <a:cubicBezTo>
                  <a:pt x="26" y="259"/>
                  <a:pt x="31" y="261"/>
                  <a:pt x="35" y="261"/>
                </a:cubicBezTo>
                <a:cubicBezTo>
                  <a:pt x="38" y="261"/>
                  <a:pt x="42" y="260"/>
                  <a:pt x="44" y="258"/>
                </a:cubicBezTo>
                <a:cubicBezTo>
                  <a:pt x="51" y="253"/>
                  <a:pt x="52" y="243"/>
                  <a:pt x="47" y="237"/>
                </a:cubicBezTo>
                <a:cubicBezTo>
                  <a:pt x="37" y="224"/>
                  <a:pt x="35" y="208"/>
                  <a:pt x="37" y="205"/>
                </a:cubicBezTo>
                <a:cubicBezTo>
                  <a:pt x="37" y="205"/>
                  <a:pt x="40" y="204"/>
                  <a:pt x="46" y="206"/>
                </a:cubicBezTo>
                <a:cubicBezTo>
                  <a:pt x="55" y="208"/>
                  <a:pt x="64" y="210"/>
                  <a:pt x="72" y="211"/>
                </a:cubicBezTo>
                <a:cubicBezTo>
                  <a:pt x="79" y="213"/>
                  <a:pt x="90" y="214"/>
                  <a:pt x="107" y="215"/>
                </a:cubicBezTo>
                <a:cubicBezTo>
                  <a:pt x="161" y="218"/>
                  <a:pt x="207" y="167"/>
                  <a:pt x="216" y="102"/>
                </a:cubicBezTo>
                <a:cubicBezTo>
                  <a:pt x="225" y="37"/>
                  <a:pt x="190" y="0"/>
                  <a:pt x="148" y="0"/>
                </a:cubicBezTo>
                <a:close/>
                <a:moveTo>
                  <a:pt x="148" y="0"/>
                </a:moveTo>
                <a:cubicBezTo>
                  <a:pt x="148" y="0"/>
                  <a:pt x="148" y="0"/>
                  <a:pt x="148" y="0"/>
                </a:cubicBezTo>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p>
        </p:txBody>
      </p:sp>
      <p:grpSp>
        <p:nvGrpSpPr>
          <p:cNvPr id="35" name="Group 34">
            <a:extLst>
              <a:ext uri="{FF2B5EF4-FFF2-40B4-BE49-F238E27FC236}">
                <a16:creationId xmlns:a16="http://schemas.microsoft.com/office/drawing/2014/main" id="{6893A5AA-020C-4245-AAF3-BDB233401568}"/>
              </a:ext>
            </a:extLst>
          </p:cNvPr>
          <p:cNvGrpSpPr/>
          <p:nvPr/>
        </p:nvGrpSpPr>
        <p:grpSpPr>
          <a:xfrm>
            <a:off x="2286783" y="4435244"/>
            <a:ext cx="527640" cy="658187"/>
            <a:chOff x="2006573" y="3830680"/>
            <a:chExt cx="153986" cy="192089"/>
          </a:xfrm>
          <a:solidFill>
            <a:schemeClr val="bg2"/>
          </a:solidFill>
        </p:grpSpPr>
        <p:sp>
          <p:nvSpPr>
            <p:cNvPr id="36" name="Freeform 169">
              <a:extLst>
                <a:ext uri="{FF2B5EF4-FFF2-40B4-BE49-F238E27FC236}">
                  <a16:creationId xmlns:a16="http://schemas.microsoft.com/office/drawing/2014/main" id="{8FD9D7AB-8176-46C9-BAE3-FBEE005469DA}"/>
                </a:ext>
              </a:extLst>
            </p:cNvPr>
            <p:cNvSpPr>
              <a:spLocks noEditPoints="1"/>
            </p:cNvSpPr>
            <p:nvPr/>
          </p:nvSpPr>
          <p:spPr bwMode="auto">
            <a:xfrm>
              <a:off x="2039912" y="3830680"/>
              <a:ext cx="92074" cy="125415"/>
            </a:xfrm>
            <a:custGeom>
              <a:avLst/>
              <a:gdLst>
                <a:gd name="T0" fmla="*/ 31 w 122"/>
                <a:gd name="T1" fmla="*/ 113 h 167"/>
                <a:gd name="T2" fmla="*/ 9 w 122"/>
                <a:gd name="T3" fmla="*/ 113 h 167"/>
                <a:gd name="T4" fmla="*/ 2 w 122"/>
                <a:gd name="T5" fmla="*/ 114 h 167"/>
                <a:gd name="T6" fmla="*/ 63 w 122"/>
                <a:gd name="T7" fmla="*/ 167 h 167"/>
                <a:gd name="T8" fmla="*/ 65 w 122"/>
                <a:gd name="T9" fmla="*/ 167 h 167"/>
                <a:gd name="T10" fmla="*/ 122 w 122"/>
                <a:gd name="T11" fmla="*/ 115 h 167"/>
                <a:gd name="T12" fmla="*/ 106 w 122"/>
                <a:gd name="T13" fmla="*/ 113 h 167"/>
                <a:gd name="T14" fmla="*/ 83 w 122"/>
                <a:gd name="T15" fmla="*/ 113 h 167"/>
                <a:gd name="T16" fmla="*/ 114 w 122"/>
                <a:gd name="T17" fmla="*/ 62 h 167"/>
                <a:gd name="T18" fmla="*/ 114 w 122"/>
                <a:gd name="T19" fmla="*/ 57 h 167"/>
                <a:gd name="T20" fmla="*/ 81 w 122"/>
                <a:gd name="T21" fmla="*/ 57 h 167"/>
                <a:gd name="T22" fmla="*/ 90 w 122"/>
                <a:gd name="T23" fmla="*/ 38 h 167"/>
                <a:gd name="T24" fmla="*/ 109 w 122"/>
                <a:gd name="T25" fmla="*/ 38 h 167"/>
                <a:gd name="T26" fmla="*/ 81 w 122"/>
                <a:gd name="T27" fmla="*/ 10 h 167"/>
                <a:gd name="T28" fmla="*/ 57 w 122"/>
                <a:gd name="T29" fmla="*/ 0 h 167"/>
                <a:gd name="T30" fmla="*/ 34 w 122"/>
                <a:gd name="T31" fmla="*/ 9 h 167"/>
                <a:gd name="T32" fmla="*/ 5 w 122"/>
                <a:gd name="T33" fmla="*/ 38 h 167"/>
                <a:gd name="T34" fmla="*/ 24 w 122"/>
                <a:gd name="T35" fmla="*/ 38 h 167"/>
                <a:gd name="T36" fmla="*/ 33 w 122"/>
                <a:gd name="T37" fmla="*/ 57 h 167"/>
                <a:gd name="T38" fmla="*/ 0 w 122"/>
                <a:gd name="T39" fmla="*/ 57 h 167"/>
                <a:gd name="T40" fmla="*/ 0 w 122"/>
                <a:gd name="T41" fmla="*/ 62 h 167"/>
                <a:gd name="T42" fmla="*/ 31 w 122"/>
                <a:gd name="T43" fmla="*/ 113 h 167"/>
                <a:gd name="T44" fmla="*/ 57 w 122"/>
                <a:gd name="T45" fmla="*/ 9 h 167"/>
                <a:gd name="T46" fmla="*/ 81 w 122"/>
                <a:gd name="T47" fmla="*/ 34 h 167"/>
                <a:gd name="T48" fmla="*/ 57 w 122"/>
                <a:gd name="T49" fmla="*/ 58 h 167"/>
                <a:gd name="T50" fmla="*/ 33 w 122"/>
                <a:gd name="T51" fmla="*/ 34 h 167"/>
                <a:gd name="T52" fmla="*/ 57 w 122"/>
                <a:gd name="T53" fmla="*/ 9 h 167"/>
                <a:gd name="T54" fmla="*/ 57 w 122"/>
                <a:gd name="T55" fmla="*/ 9 h 167"/>
                <a:gd name="T56" fmla="*/ 57 w 122"/>
                <a:gd name="T57" fmla="*/ 9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2" h="167">
                  <a:moveTo>
                    <a:pt x="31" y="113"/>
                  </a:moveTo>
                  <a:cubicBezTo>
                    <a:pt x="9" y="113"/>
                    <a:pt x="9" y="113"/>
                    <a:pt x="9" y="113"/>
                  </a:cubicBezTo>
                  <a:cubicBezTo>
                    <a:pt x="6" y="113"/>
                    <a:pt x="4" y="113"/>
                    <a:pt x="2" y="114"/>
                  </a:cubicBezTo>
                  <a:cubicBezTo>
                    <a:pt x="4" y="128"/>
                    <a:pt x="15" y="166"/>
                    <a:pt x="63" y="167"/>
                  </a:cubicBezTo>
                  <a:cubicBezTo>
                    <a:pt x="63" y="166"/>
                    <a:pt x="64" y="166"/>
                    <a:pt x="65" y="167"/>
                  </a:cubicBezTo>
                  <a:cubicBezTo>
                    <a:pt x="73" y="167"/>
                    <a:pt x="113" y="164"/>
                    <a:pt x="122" y="115"/>
                  </a:cubicBezTo>
                  <a:cubicBezTo>
                    <a:pt x="117" y="114"/>
                    <a:pt x="112" y="113"/>
                    <a:pt x="106" y="113"/>
                  </a:cubicBezTo>
                  <a:cubicBezTo>
                    <a:pt x="83" y="113"/>
                    <a:pt x="83" y="113"/>
                    <a:pt x="83" y="113"/>
                  </a:cubicBezTo>
                  <a:cubicBezTo>
                    <a:pt x="101" y="104"/>
                    <a:pt x="114" y="84"/>
                    <a:pt x="114" y="62"/>
                  </a:cubicBezTo>
                  <a:cubicBezTo>
                    <a:pt x="114" y="60"/>
                    <a:pt x="114" y="58"/>
                    <a:pt x="114" y="57"/>
                  </a:cubicBezTo>
                  <a:cubicBezTo>
                    <a:pt x="81" y="57"/>
                    <a:pt x="81" y="57"/>
                    <a:pt x="81" y="57"/>
                  </a:cubicBezTo>
                  <a:cubicBezTo>
                    <a:pt x="86" y="52"/>
                    <a:pt x="89" y="45"/>
                    <a:pt x="90" y="38"/>
                  </a:cubicBezTo>
                  <a:cubicBezTo>
                    <a:pt x="109" y="38"/>
                    <a:pt x="109" y="38"/>
                    <a:pt x="109" y="38"/>
                  </a:cubicBezTo>
                  <a:cubicBezTo>
                    <a:pt x="103" y="26"/>
                    <a:pt x="93" y="16"/>
                    <a:pt x="81" y="10"/>
                  </a:cubicBezTo>
                  <a:cubicBezTo>
                    <a:pt x="75" y="4"/>
                    <a:pt x="67" y="0"/>
                    <a:pt x="57" y="0"/>
                  </a:cubicBezTo>
                  <a:cubicBezTo>
                    <a:pt x="48" y="0"/>
                    <a:pt x="40" y="4"/>
                    <a:pt x="34" y="9"/>
                  </a:cubicBezTo>
                  <a:cubicBezTo>
                    <a:pt x="21" y="15"/>
                    <a:pt x="11" y="25"/>
                    <a:pt x="5" y="38"/>
                  </a:cubicBezTo>
                  <a:cubicBezTo>
                    <a:pt x="24" y="38"/>
                    <a:pt x="24" y="38"/>
                    <a:pt x="24" y="38"/>
                  </a:cubicBezTo>
                  <a:cubicBezTo>
                    <a:pt x="25" y="45"/>
                    <a:pt x="29" y="52"/>
                    <a:pt x="33" y="57"/>
                  </a:cubicBezTo>
                  <a:cubicBezTo>
                    <a:pt x="0" y="57"/>
                    <a:pt x="0" y="57"/>
                    <a:pt x="0" y="57"/>
                  </a:cubicBezTo>
                  <a:cubicBezTo>
                    <a:pt x="0" y="58"/>
                    <a:pt x="0" y="60"/>
                    <a:pt x="0" y="62"/>
                  </a:cubicBezTo>
                  <a:cubicBezTo>
                    <a:pt x="0" y="84"/>
                    <a:pt x="12" y="104"/>
                    <a:pt x="31" y="113"/>
                  </a:cubicBezTo>
                  <a:close/>
                  <a:moveTo>
                    <a:pt x="57" y="9"/>
                  </a:moveTo>
                  <a:cubicBezTo>
                    <a:pt x="71" y="9"/>
                    <a:pt x="81" y="20"/>
                    <a:pt x="81" y="34"/>
                  </a:cubicBezTo>
                  <a:cubicBezTo>
                    <a:pt x="81" y="47"/>
                    <a:pt x="71" y="58"/>
                    <a:pt x="57" y="58"/>
                  </a:cubicBezTo>
                  <a:cubicBezTo>
                    <a:pt x="44" y="58"/>
                    <a:pt x="33" y="47"/>
                    <a:pt x="33" y="34"/>
                  </a:cubicBezTo>
                  <a:cubicBezTo>
                    <a:pt x="33" y="20"/>
                    <a:pt x="44" y="9"/>
                    <a:pt x="57" y="9"/>
                  </a:cubicBezTo>
                  <a:close/>
                  <a:moveTo>
                    <a:pt x="57" y="9"/>
                  </a:moveTo>
                  <a:cubicBezTo>
                    <a:pt x="57" y="9"/>
                    <a:pt x="57" y="9"/>
                    <a:pt x="57" y="9"/>
                  </a:cubicBezTo>
                </a:path>
              </a:pathLst>
            </a:custGeom>
            <a:grpFill/>
            <a:ln>
              <a:noFill/>
            </a:ln>
            <a:extLst>
              <a:ext uri="{91240B29-F687-4f45-9708-019B960494DF}"/>
            </a:extLst>
          </p:spPr>
          <p:txBody>
            <a:bodyPr/>
            <a:lstStyle/>
            <a:p>
              <a:pPr>
                <a:defRPr/>
              </a:pPr>
              <a:endParaRPr lang="en-US" dirty="0"/>
            </a:p>
          </p:txBody>
        </p:sp>
        <p:sp>
          <p:nvSpPr>
            <p:cNvPr id="37" name="Freeform 170">
              <a:extLst>
                <a:ext uri="{FF2B5EF4-FFF2-40B4-BE49-F238E27FC236}">
                  <a16:creationId xmlns:a16="http://schemas.microsoft.com/office/drawing/2014/main" id="{6BB2F948-932D-4DF3-8FBC-9AC0E0E00E18}"/>
                </a:ext>
              </a:extLst>
            </p:cNvPr>
            <p:cNvSpPr>
              <a:spLocks noEditPoints="1"/>
            </p:cNvSpPr>
            <p:nvPr/>
          </p:nvSpPr>
          <p:spPr bwMode="auto">
            <a:xfrm>
              <a:off x="2006573" y="3917993"/>
              <a:ext cx="153986" cy="104776"/>
            </a:xfrm>
            <a:custGeom>
              <a:avLst/>
              <a:gdLst>
                <a:gd name="T0" fmla="*/ 204 w 206"/>
                <a:gd name="T1" fmla="*/ 51 h 141"/>
                <a:gd name="T2" fmla="*/ 176 w 206"/>
                <a:gd name="T3" fmla="*/ 3 h 141"/>
                <a:gd name="T4" fmla="*/ 109 w 206"/>
                <a:gd name="T5" fmla="*/ 63 h 141"/>
                <a:gd name="T6" fmla="*/ 109 w 206"/>
                <a:gd name="T7" fmla="*/ 65 h 141"/>
                <a:gd name="T8" fmla="*/ 119 w 206"/>
                <a:gd name="T9" fmla="*/ 79 h 141"/>
                <a:gd name="T10" fmla="*/ 124 w 206"/>
                <a:gd name="T11" fmla="*/ 114 h 141"/>
                <a:gd name="T12" fmla="*/ 93 w 206"/>
                <a:gd name="T13" fmla="*/ 130 h 141"/>
                <a:gd name="T14" fmla="*/ 71 w 206"/>
                <a:gd name="T15" fmla="*/ 125 h 141"/>
                <a:gd name="T16" fmla="*/ 61 w 206"/>
                <a:gd name="T17" fmla="*/ 129 h 141"/>
                <a:gd name="T18" fmla="*/ 49 w 206"/>
                <a:gd name="T19" fmla="*/ 116 h 141"/>
                <a:gd name="T20" fmla="*/ 61 w 206"/>
                <a:gd name="T21" fmla="*/ 103 h 141"/>
                <a:gd name="T22" fmla="*/ 74 w 206"/>
                <a:gd name="T23" fmla="*/ 116 h 141"/>
                <a:gd name="T24" fmla="*/ 117 w 206"/>
                <a:gd name="T25" fmla="*/ 109 h 141"/>
                <a:gd name="T26" fmla="*/ 113 w 206"/>
                <a:gd name="T27" fmla="*/ 87 h 141"/>
                <a:gd name="T28" fmla="*/ 100 w 206"/>
                <a:gd name="T29" fmla="*/ 65 h 141"/>
                <a:gd name="T30" fmla="*/ 100 w 206"/>
                <a:gd name="T31" fmla="*/ 63 h 141"/>
                <a:gd name="T32" fmla="*/ 37 w 206"/>
                <a:gd name="T33" fmla="*/ 0 h 141"/>
                <a:gd name="T34" fmla="*/ 1 w 206"/>
                <a:gd name="T35" fmla="*/ 51 h 141"/>
                <a:gd name="T36" fmla="*/ 1 w 206"/>
                <a:gd name="T37" fmla="*/ 141 h 141"/>
                <a:gd name="T38" fmla="*/ 204 w 206"/>
                <a:gd name="T39" fmla="*/ 141 h 141"/>
                <a:gd name="T40" fmla="*/ 204 w 206"/>
                <a:gd name="T41" fmla="*/ 51 h 141"/>
                <a:gd name="T42" fmla="*/ 204 w 206"/>
                <a:gd name="T43" fmla="*/ 51 h 141"/>
                <a:gd name="T44" fmla="*/ 204 w 206"/>
                <a:gd name="T45" fmla="*/ 5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06" h="141">
                  <a:moveTo>
                    <a:pt x="204" y="51"/>
                  </a:moveTo>
                  <a:cubicBezTo>
                    <a:pt x="204" y="51"/>
                    <a:pt x="206" y="16"/>
                    <a:pt x="176" y="3"/>
                  </a:cubicBezTo>
                  <a:cubicBezTo>
                    <a:pt x="165" y="60"/>
                    <a:pt x="116" y="63"/>
                    <a:pt x="109" y="63"/>
                  </a:cubicBezTo>
                  <a:cubicBezTo>
                    <a:pt x="109" y="64"/>
                    <a:pt x="109" y="64"/>
                    <a:pt x="109" y="65"/>
                  </a:cubicBezTo>
                  <a:cubicBezTo>
                    <a:pt x="109" y="69"/>
                    <a:pt x="112" y="74"/>
                    <a:pt x="119" y="79"/>
                  </a:cubicBezTo>
                  <a:cubicBezTo>
                    <a:pt x="130" y="89"/>
                    <a:pt x="132" y="102"/>
                    <a:pt x="124" y="114"/>
                  </a:cubicBezTo>
                  <a:cubicBezTo>
                    <a:pt x="118" y="123"/>
                    <a:pt x="107" y="130"/>
                    <a:pt x="93" y="130"/>
                  </a:cubicBezTo>
                  <a:cubicBezTo>
                    <a:pt x="86" y="130"/>
                    <a:pt x="78" y="128"/>
                    <a:pt x="71" y="125"/>
                  </a:cubicBezTo>
                  <a:cubicBezTo>
                    <a:pt x="69" y="127"/>
                    <a:pt x="65" y="129"/>
                    <a:pt x="61" y="129"/>
                  </a:cubicBezTo>
                  <a:cubicBezTo>
                    <a:pt x="54" y="129"/>
                    <a:pt x="49" y="123"/>
                    <a:pt x="49" y="116"/>
                  </a:cubicBezTo>
                  <a:cubicBezTo>
                    <a:pt x="49" y="109"/>
                    <a:pt x="54" y="103"/>
                    <a:pt x="61" y="103"/>
                  </a:cubicBezTo>
                  <a:cubicBezTo>
                    <a:pt x="68" y="103"/>
                    <a:pt x="74" y="109"/>
                    <a:pt x="74" y="116"/>
                  </a:cubicBezTo>
                  <a:cubicBezTo>
                    <a:pt x="93" y="124"/>
                    <a:pt x="110" y="119"/>
                    <a:pt x="117" y="109"/>
                  </a:cubicBezTo>
                  <a:cubicBezTo>
                    <a:pt x="122" y="101"/>
                    <a:pt x="120" y="93"/>
                    <a:pt x="113" y="87"/>
                  </a:cubicBezTo>
                  <a:cubicBezTo>
                    <a:pt x="104" y="79"/>
                    <a:pt x="99" y="72"/>
                    <a:pt x="100" y="65"/>
                  </a:cubicBezTo>
                  <a:cubicBezTo>
                    <a:pt x="100" y="64"/>
                    <a:pt x="100" y="63"/>
                    <a:pt x="100" y="63"/>
                  </a:cubicBezTo>
                  <a:cubicBezTo>
                    <a:pt x="51" y="58"/>
                    <a:pt x="40" y="16"/>
                    <a:pt x="37" y="0"/>
                  </a:cubicBezTo>
                  <a:cubicBezTo>
                    <a:pt x="0" y="9"/>
                    <a:pt x="1" y="47"/>
                    <a:pt x="1" y="51"/>
                  </a:cubicBezTo>
                  <a:cubicBezTo>
                    <a:pt x="1" y="141"/>
                    <a:pt x="1" y="141"/>
                    <a:pt x="1" y="141"/>
                  </a:cubicBezTo>
                  <a:cubicBezTo>
                    <a:pt x="204" y="141"/>
                    <a:pt x="204" y="141"/>
                    <a:pt x="204" y="141"/>
                  </a:cubicBezTo>
                  <a:lnTo>
                    <a:pt x="204" y="51"/>
                  </a:lnTo>
                  <a:close/>
                  <a:moveTo>
                    <a:pt x="204" y="51"/>
                  </a:moveTo>
                  <a:cubicBezTo>
                    <a:pt x="204" y="51"/>
                    <a:pt x="204" y="51"/>
                    <a:pt x="204" y="51"/>
                  </a:cubicBezTo>
                </a:path>
              </a:pathLst>
            </a:custGeom>
            <a:grpFill/>
            <a:ln>
              <a:noFill/>
            </a:ln>
            <a:extLst>
              <a:ext uri="{91240B29-F687-4f45-9708-019B960494DF}"/>
            </a:extLst>
          </p:spPr>
          <p:txBody>
            <a:bodyPr/>
            <a:lstStyle/>
            <a:p>
              <a:pPr>
                <a:defRPr/>
              </a:pPr>
              <a:endParaRPr lang="en-US" dirty="0"/>
            </a:p>
          </p:txBody>
        </p:sp>
        <p:sp>
          <p:nvSpPr>
            <p:cNvPr id="38" name="Freeform 171">
              <a:extLst>
                <a:ext uri="{FF2B5EF4-FFF2-40B4-BE49-F238E27FC236}">
                  <a16:creationId xmlns:a16="http://schemas.microsoft.com/office/drawing/2014/main" id="{61921F62-AE65-4F36-888C-4257EEB6CA17}"/>
                </a:ext>
              </a:extLst>
            </p:cNvPr>
            <p:cNvSpPr>
              <a:spLocks noEditPoints="1"/>
            </p:cNvSpPr>
            <p:nvPr/>
          </p:nvSpPr>
          <p:spPr bwMode="auto">
            <a:xfrm>
              <a:off x="2074863" y="3848100"/>
              <a:ext cx="15875" cy="17463"/>
            </a:xfrm>
            <a:custGeom>
              <a:avLst/>
              <a:gdLst>
                <a:gd name="T0" fmla="*/ 22 w 22"/>
                <a:gd name="T1" fmla="*/ 12 h 23"/>
                <a:gd name="T2" fmla="*/ 11 w 22"/>
                <a:gd name="T3" fmla="*/ 23 h 23"/>
                <a:gd name="T4" fmla="*/ 0 w 22"/>
                <a:gd name="T5" fmla="*/ 12 h 23"/>
                <a:gd name="T6" fmla="*/ 11 w 22"/>
                <a:gd name="T7" fmla="*/ 0 h 23"/>
                <a:gd name="T8" fmla="*/ 22 w 22"/>
                <a:gd name="T9" fmla="*/ 12 h 23"/>
                <a:gd name="T10" fmla="*/ 22 w 22"/>
                <a:gd name="T11" fmla="*/ 12 h 23"/>
                <a:gd name="T12" fmla="*/ 22 w 22"/>
                <a:gd name="T13" fmla="*/ 12 h 23"/>
              </a:gdLst>
              <a:ahLst/>
              <a:cxnLst>
                <a:cxn ang="0">
                  <a:pos x="T0" y="T1"/>
                </a:cxn>
                <a:cxn ang="0">
                  <a:pos x="T2" y="T3"/>
                </a:cxn>
                <a:cxn ang="0">
                  <a:pos x="T4" y="T5"/>
                </a:cxn>
                <a:cxn ang="0">
                  <a:pos x="T6" y="T7"/>
                </a:cxn>
                <a:cxn ang="0">
                  <a:pos x="T8" y="T9"/>
                </a:cxn>
                <a:cxn ang="0">
                  <a:pos x="T10" y="T11"/>
                </a:cxn>
                <a:cxn ang="0">
                  <a:pos x="T12" y="T13"/>
                </a:cxn>
              </a:cxnLst>
              <a:rect l="0" t="0" r="r" b="b"/>
              <a:pathLst>
                <a:path w="22" h="23">
                  <a:moveTo>
                    <a:pt x="22" y="12"/>
                  </a:moveTo>
                  <a:cubicBezTo>
                    <a:pt x="22" y="18"/>
                    <a:pt x="17" y="23"/>
                    <a:pt x="11" y="23"/>
                  </a:cubicBezTo>
                  <a:cubicBezTo>
                    <a:pt x="5" y="23"/>
                    <a:pt x="0" y="18"/>
                    <a:pt x="0" y="12"/>
                  </a:cubicBezTo>
                  <a:cubicBezTo>
                    <a:pt x="0" y="5"/>
                    <a:pt x="5" y="0"/>
                    <a:pt x="11" y="0"/>
                  </a:cubicBezTo>
                  <a:cubicBezTo>
                    <a:pt x="17" y="0"/>
                    <a:pt x="22" y="5"/>
                    <a:pt x="22" y="12"/>
                  </a:cubicBezTo>
                  <a:close/>
                  <a:moveTo>
                    <a:pt x="22" y="12"/>
                  </a:moveTo>
                  <a:cubicBezTo>
                    <a:pt x="22" y="12"/>
                    <a:pt x="22" y="12"/>
                    <a:pt x="22" y="12"/>
                  </a:cubicBezTo>
                </a:path>
              </a:pathLst>
            </a:custGeom>
            <a:grpFill/>
            <a:ln>
              <a:noFill/>
            </a:ln>
            <a:extLst>
              <a:ext uri="{91240B29-F687-4f45-9708-019B960494DF}"/>
            </a:extLst>
          </p:spPr>
          <p:txBody>
            <a:bodyPr/>
            <a:lstStyle/>
            <a:p>
              <a:pPr>
                <a:defRPr/>
              </a:pPr>
              <a:endParaRPr lang="en-US" dirty="0"/>
            </a:p>
          </p:txBody>
        </p:sp>
      </p:grpSp>
      <p:grpSp>
        <p:nvGrpSpPr>
          <p:cNvPr id="39" name="Group 38">
            <a:extLst>
              <a:ext uri="{FF2B5EF4-FFF2-40B4-BE49-F238E27FC236}">
                <a16:creationId xmlns:a16="http://schemas.microsoft.com/office/drawing/2014/main" id="{C01190AE-978B-4900-B51A-811619C284B4}"/>
              </a:ext>
            </a:extLst>
          </p:cNvPr>
          <p:cNvGrpSpPr/>
          <p:nvPr/>
        </p:nvGrpSpPr>
        <p:grpSpPr>
          <a:xfrm>
            <a:off x="6809538" y="3972781"/>
            <a:ext cx="698774" cy="569165"/>
            <a:chOff x="3633788" y="3119438"/>
            <a:chExt cx="196850" cy="160338"/>
          </a:xfrm>
          <a:solidFill>
            <a:schemeClr val="bg2"/>
          </a:solidFill>
        </p:grpSpPr>
        <p:sp>
          <p:nvSpPr>
            <p:cNvPr id="40" name="Freeform 136">
              <a:extLst>
                <a:ext uri="{FF2B5EF4-FFF2-40B4-BE49-F238E27FC236}">
                  <a16:creationId xmlns:a16="http://schemas.microsoft.com/office/drawing/2014/main" id="{24D522E0-7F97-4975-8C06-4CF53D649D66}"/>
                </a:ext>
              </a:extLst>
            </p:cNvPr>
            <p:cNvSpPr>
              <a:spLocks noEditPoints="1"/>
            </p:cNvSpPr>
            <p:nvPr/>
          </p:nvSpPr>
          <p:spPr bwMode="auto">
            <a:xfrm>
              <a:off x="3659188" y="3211513"/>
              <a:ext cx="147638" cy="68263"/>
            </a:xfrm>
            <a:custGeom>
              <a:avLst/>
              <a:gdLst>
                <a:gd name="T0" fmla="*/ 121 w 197"/>
                <a:gd name="T1" fmla="*/ 46 h 91"/>
                <a:gd name="T2" fmla="*/ 112 w 197"/>
                <a:gd name="T3" fmla="*/ 52 h 91"/>
                <a:gd name="T4" fmla="*/ 103 w 197"/>
                <a:gd name="T5" fmla="*/ 44 h 91"/>
                <a:gd name="T6" fmla="*/ 96 w 197"/>
                <a:gd name="T7" fmla="*/ 0 h 91"/>
                <a:gd name="T8" fmla="*/ 95 w 197"/>
                <a:gd name="T9" fmla="*/ 4 h 91"/>
                <a:gd name="T10" fmla="*/ 95 w 197"/>
                <a:gd name="T11" fmla="*/ 4 h 91"/>
                <a:gd name="T12" fmla="*/ 87 w 197"/>
                <a:gd name="T13" fmla="*/ 47 h 91"/>
                <a:gd name="T14" fmla="*/ 78 w 197"/>
                <a:gd name="T15" fmla="*/ 55 h 91"/>
                <a:gd name="T16" fmla="*/ 78 w 197"/>
                <a:gd name="T17" fmla="*/ 55 h 91"/>
                <a:gd name="T18" fmla="*/ 69 w 197"/>
                <a:gd name="T19" fmla="*/ 47 h 91"/>
                <a:gd name="T20" fmla="*/ 61 w 197"/>
                <a:gd name="T21" fmla="*/ 11 h 91"/>
                <a:gd name="T22" fmla="*/ 60 w 197"/>
                <a:gd name="T23" fmla="*/ 14 h 91"/>
                <a:gd name="T24" fmla="*/ 52 w 197"/>
                <a:gd name="T25" fmla="*/ 19 h 91"/>
                <a:gd name="T26" fmla="*/ 0 w 197"/>
                <a:gd name="T27" fmla="*/ 19 h 91"/>
                <a:gd name="T28" fmla="*/ 97 w 197"/>
                <a:gd name="T29" fmla="*/ 90 h 91"/>
                <a:gd name="T30" fmla="*/ 97 w 197"/>
                <a:gd name="T31" fmla="*/ 91 h 91"/>
                <a:gd name="T32" fmla="*/ 197 w 197"/>
                <a:gd name="T33" fmla="*/ 19 h 91"/>
                <a:gd name="T34" fmla="*/ 132 w 197"/>
                <a:gd name="T35" fmla="*/ 19 h 91"/>
                <a:gd name="T36" fmla="*/ 121 w 197"/>
                <a:gd name="T37" fmla="*/ 46 h 91"/>
                <a:gd name="T38" fmla="*/ 121 w 197"/>
                <a:gd name="T39" fmla="*/ 46 h 91"/>
                <a:gd name="T40" fmla="*/ 121 w 197"/>
                <a:gd name="T41" fmla="*/ 4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7" h="91">
                  <a:moveTo>
                    <a:pt x="121" y="46"/>
                  </a:moveTo>
                  <a:cubicBezTo>
                    <a:pt x="120" y="50"/>
                    <a:pt x="116" y="52"/>
                    <a:pt x="112" y="52"/>
                  </a:cubicBezTo>
                  <a:cubicBezTo>
                    <a:pt x="108" y="51"/>
                    <a:pt x="104" y="48"/>
                    <a:pt x="103" y="44"/>
                  </a:cubicBezTo>
                  <a:cubicBezTo>
                    <a:pt x="96" y="0"/>
                    <a:pt x="96" y="0"/>
                    <a:pt x="96" y="0"/>
                  </a:cubicBezTo>
                  <a:cubicBezTo>
                    <a:pt x="95" y="4"/>
                    <a:pt x="95" y="4"/>
                    <a:pt x="95" y="4"/>
                  </a:cubicBezTo>
                  <a:cubicBezTo>
                    <a:pt x="95" y="4"/>
                    <a:pt x="95" y="4"/>
                    <a:pt x="95" y="4"/>
                  </a:cubicBezTo>
                  <a:cubicBezTo>
                    <a:pt x="87" y="47"/>
                    <a:pt x="87" y="47"/>
                    <a:pt x="87" y="47"/>
                  </a:cubicBezTo>
                  <a:cubicBezTo>
                    <a:pt x="87" y="51"/>
                    <a:pt x="83" y="55"/>
                    <a:pt x="78" y="55"/>
                  </a:cubicBezTo>
                  <a:cubicBezTo>
                    <a:pt x="78" y="55"/>
                    <a:pt x="78" y="55"/>
                    <a:pt x="78" y="55"/>
                  </a:cubicBezTo>
                  <a:cubicBezTo>
                    <a:pt x="74" y="55"/>
                    <a:pt x="70" y="52"/>
                    <a:pt x="69" y="47"/>
                  </a:cubicBezTo>
                  <a:cubicBezTo>
                    <a:pt x="61" y="11"/>
                    <a:pt x="61" y="11"/>
                    <a:pt x="61" y="11"/>
                  </a:cubicBezTo>
                  <a:cubicBezTo>
                    <a:pt x="60" y="14"/>
                    <a:pt x="60" y="14"/>
                    <a:pt x="60" y="14"/>
                  </a:cubicBezTo>
                  <a:cubicBezTo>
                    <a:pt x="58" y="17"/>
                    <a:pt x="55" y="19"/>
                    <a:pt x="52" y="19"/>
                  </a:cubicBezTo>
                  <a:cubicBezTo>
                    <a:pt x="0" y="19"/>
                    <a:pt x="0" y="19"/>
                    <a:pt x="0" y="19"/>
                  </a:cubicBezTo>
                  <a:cubicBezTo>
                    <a:pt x="19" y="40"/>
                    <a:pt x="49" y="65"/>
                    <a:pt x="97" y="90"/>
                  </a:cubicBezTo>
                  <a:cubicBezTo>
                    <a:pt x="97" y="90"/>
                    <a:pt x="97" y="91"/>
                    <a:pt x="97" y="91"/>
                  </a:cubicBezTo>
                  <a:cubicBezTo>
                    <a:pt x="146" y="65"/>
                    <a:pt x="178" y="40"/>
                    <a:pt x="197" y="19"/>
                  </a:cubicBezTo>
                  <a:cubicBezTo>
                    <a:pt x="132" y="19"/>
                    <a:pt x="132" y="19"/>
                    <a:pt x="132" y="19"/>
                  </a:cubicBezTo>
                  <a:lnTo>
                    <a:pt x="121" y="46"/>
                  </a:lnTo>
                  <a:close/>
                  <a:moveTo>
                    <a:pt x="121" y="46"/>
                  </a:moveTo>
                  <a:cubicBezTo>
                    <a:pt x="121" y="46"/>
                    <a:pt x="121" y="46"/>
                    <a:pt x="121" y="46"/>
                  </a:cubicBezTo>
                </a:path>
              </a:pathLst>
            </a:custGeom>
            <a:grpFill/>
            <a:ln>
              <a:noFill/>
            </a:ln>
            <a:extLst>
              <a:ext uri="{91240B29-F687-4f45-9708-019B960494DF}"/>
            </a:extLst>
          </p:spPr>
          <p:txBody>
            <a:bodyPr/>
            <a:lstStyle/>
            <a:p>
              <a:pPr>
                <a:defRPr/>
              </a:pPr>
              <a:endParaRPr lang="en-US" dirty="0"/>
            </a:p>
          </p:txBody>
        </p:sp>
        <p:sp>
          <p:nvSpPr>
            <p:cNvPr id="41" name="Freeform 137">
              <a:extLst>
                <a:ext uri="{FF2B5EF4-FFF2-40B4-BE49-F238E27FC236}">
                  <a16:creationId xmlns:a16="http://schemas.microsoft.com/office/drawing/2014/main" id="{496500F5-14B5-4687-8574-8C8E10A11B82}"/>
                </a:ext>
              </a:extLst>
            </p:cNvPr>
            <p:cNvSpPr>
              <a:spLocks noEditPoints="1"/>
            </p:cNvSpPr>
            <p:nvPr/>
          </p:nvSpPr>
          <p:spPr bwMode="auto">
            <a:xfrm>
              <a:off x="3633788" y="3119438"/>
              <a:ext cx="196850" cy="96838"/>
            </a:xfrm>
            <a:custGeom>
              <a:avLst/>
              <a:gdLst>
                <a:gd name="T0" fmla="*/ 263 w 263"/>
                <a:gd name="T1" fmla="*/ 76 h 128"/>
                <a:gd name="T2" fmla="*/ 263 w 263"/>
                <a:gd name="T3" fmla="*/ 76 h 128"/>
                <a:gd name="T4" fmla="*/ 263 w 263"/>
                <a:gd name="T5" fmla="*/ 69 h 128"/>
                <a:gd name="T6" fmla="*/ 194 w 263"/>
                <a:gd name="T7" fmla="*/ 0 h 128"/>
                <a:gd name="T8" fmla="*/ 131 w 263"/>
                <a:gd name="T9" fmla="*/ 41 h 128"/>
                <a:gd name="T10" fmla="*/ 68 w 263"/>
                <a:gd name="T11" fmla="*/ 0 h 128"/>
                <a:gd name="T12" fmla="*/ 0 w 263"/>
                <a:gd name="T13" fmla="*/ 69 h 128"/>
                <a:gd name="T14" fmla="*/ 0 w 263"/>
                <a:gd name="T15" fmla="*/ 76 h 128"/>
                <a:gd name="T16" fmla="*/ 0 w 263"/>
                <a:gd name="T17" fmla="*/ 76 h 128"/>
                <a:gd name="T18" fmla="*/ 18 w 263"/>
                <a:gd name="T19" fmla="*/ 121 h 128"/>
                <a:gd name="T20" fmla="*/ 79 w 263"/>
                <a:gd name="T21" fmla="*/ 121 h 128"/>
                <a:gd name="T22" fmla="*/ 91 w 263"/>
                <a:gd name="T23" fmla="*/ 102 h 128"/>
                <a:gd name="T24" fmla="*/ 101 w 263"/>
                <a:gd name="T25" fmla="*/ 98 h 128"/>
                <a:gd name="T26" fmla="*/ 108 w 263"/>
                <a:gd name="T27" fmla="*/ 105 h 128"/>
                <a:gd name="T28" fmla="*/ 110 w 263"/>
                <a:gd name="T29" fmla="*/ 117 h 128"/>
                <a:gd name="T30" fmla="*/ 120 w 263"/>
                <a:gd name="T31" fmla="*/ 67 h 128"/>
                <a:gd name="T32" fmla="*/ 126 w 263"/>
                <a:gd name="T33" fmla="*/ 58 h 128"/>
                <a:gd name="T34" fmla="*/ 126 w 263"/>
                <a:gd name="T35" fmla="*/ 58 h 128"/>
                <a:gd name="T36" fmla="*/ 129 w 263"/>
                <a:gd name="T37" fmla="*/ 58 h 128"/>
                <a:gd name="T38" fmla="*/ 138 w 263"/>
                <a:gd name="T39" fmla="*/ 64 h 128"/>
                <a:gd name="T40" fmla="*/ 138 w 263"/>
                <a:gd name="T41" fmla="*/ 65 h 128"/>
                <a:gd name="T42" fmla="*/ 149 w 263"/>
                <a:gd name="T43" fmla="*/ 128 h 128"/>
                <a:gd name="T44" fmla="*/ 150 w 263"/>
                <a:gd name="T45" fmla="*/ 127 h 128"/>
                <a:gd name="T46" fmla="*/ 158 w 263"/>
                <a:gd name="T47" fmla="*/ 121 h 128"/>
                <a:gd name="T48" fmla="*/ 245 w 263"/>
                <a:gd name="T49" fmla="*/ 121 h 128"/>
                <a:gd name="T50" fmla="*/ 263 w 263"/>
                <a:gd name="T51" fmla="*/ 76 h 128"/>
                <a:gd name="T52" fmla="*/ 70 w 263"/>
                <a:gd name="T53" fmla="*/ 15 h 128"/>
                <a:gd name="T54" fmla="*/ 82 w 263"/>
                <a:gd name="T55" fmla="*/ 26 h 128"/>
                <a:gd name="T56" fmla="*/ 70 w 263"/>
                <a:gd name="T57" fmla="*/ 38 h 128"/>
                <a:gd name="T58" fmla="*/ 59 w 263"/>
                <a:gd name="T59" fmla="*/ 26 h 128"/>
                <a:gd name="T60" fmla="*/ 70 w 263"/>
                <a:gd name="T61" fmla="*/ 15 h 128"/>
                <a:gd name="T62" fmla="*/ 41 w 263"/>
                <a:gd name="T63" fmla="*/ 86 h 128"/>
                <a:gd name="T64" fmla="*/ 35 w 263"/>
                <a:gd name="T65" fmla="*/ 97 h 128"/>
                <a:gd name="T66" fmla="*/ 32 w 263"/>
                <a:gd name="T67" fmla="*/ 97 h 128"/>
                <a:gd name="T68" fmla="*/ 23 w 263"/>
                <a:gd name="T69" fmla="*/ 91 h 128"/>
                <a:gd name="T70" fmla="*/ 20 w 263"/>
                <a:gd name="T71" fmla="*/ 74 h 128"/>
                <a:gd name="T72" fmla="*/ 36 w 263"/>
                <a:gd name="T73" fmla="*/ 34 h 128"/>
                <a:gd name="T74" fmla="*/ 49 w 263"/>
                <a:gd name="T75" fmla="*/ 35 h 128"/>
                <a:gd name="T76" fmla="*/ 48 w 263"/>
                <a:gd name="T77" fmla="*/ 48 h 128"/>
                <a:gd name="T78" fmla="*/ 39 w 263"/>
                <a:gd name="T79" fmla="*/ 72 h 128"/>
                <a:gd name="T80" fmla="*/ 39 w 263"/>
                <a:gd name="T81" fmla="*/ 72 h 128"/>
                <a:gd name="T82" fmla="*/ 39 w 263"/>
                <a:gd name="T83" fmla="*/ 72 h 128"/>
                <a:gd name="T84" fmla="*/ 41 w 263"/>
                <a:gd name="T85" fmla="*/ 86 h 128"/>
                <a:gd name="T86" fmla="*/ 41 w 263"/>
                <a:gd name="T87" fmla="*/ 86 h 128"/>
                <a:gd name="T88" fmla="*/ 41 w 263"/>
                <a:gd name="T89" fmla="*/ 8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3" h="128">
                  <a:moveTo>
                    <a:pt x="263" y="76"/>
                  </a:moveTo>
                  <a:cubicBezTo>
                    <a:pt x="263" y="76"/>
                    <a:pt x="263" y="76"/>
                    <a:pt x="263" y="76"/>
                  </a:cubicBezTo>
                  <a:cubicBezTo>
                    <a:pt x="263" y="73"/>
                    <a:pt x="263" y="71"/>
                    <a:pt x="263" y="69"/>
                  </a:cubicBezTo>
                  <a:cubicBezTo>
                    <a:pt x="263" y="31"/>
                    <a:pt x="232" y="0"/>
                    <a:pt x="194" y="0"/>
                  </a:cubicBezTo>
                  <a:cubicBezTo>
                    <a:pt x="166" y="0"/>
                    <a:pt x="142" y="17"/>
                    <a:pt x="131" y="41"/>
                  </a:cubicBezTo>
                  <a:cubicBezTo>
                    <a:pt x="121" y="17"/>
                    <a:pt x="96" y="0"/>
                    <a:pt x="68" y="0"/>
                  </a:cubicBezTo>
                  <a:cubicBezTo>
                    <a:pt x="30" y="0"/>
                    <a:pt x="0" y="31"/>
                    <a:pt x="0" y="69"/>
                  </a:cubicBezTo>
                  <a:cubicBezTo>
                    <a:pt x="0" y="71"/>
                    <a:pt x="0" y="73"/>
                    <a:pt x="0" y="76"/>
                  </a:cubicBezTo>
                  <a:cubicBezTo>
                    <a:pt x="0" y="76"/>
                    <a:pt x="0" y="76"/>
                    <a:pt x="0" y="76"/>
                  </a:cubicBezTo>
                  <a:cubicBezTo>
                    <a:pt x="0" y="76"/>
                    <a:pt x="0" y="94"/>
                    <a:pt x="18" y="121"/>
                  </a:cubicBezTo>
                  <a:cubicBezTo>
                    <a:pt x="79" y="121"/>
                    <a:pt x="79" y="121"/>
                    <a:pt x="79" y="121"/>
                  </a:cubicBezTo>
                  <a:cubicBezTo>
                    <a:pt x="91" y="102"/>
                    <a:pt x="91" y="102"/>
                    <a:pt x="91" y="102"/>
                  </a:cubicBezTo>
                  <a:cubicBezTo>
                    <a:pt x="93" y="99"/>
                    <a:pt x="97" y="98"/>
                    <a:pt x="101" y="98"/>
                  </a:cubicBezTo>
                  <a:cubicBezTo>
                    <a:pt x="104" y="99"/>
                    <a:pt x="107" y="102"/>
                    <a:pt x="108" y="105"/>
                  </a:cubicBezTo>
                  <a:cubicBezTo>
                    <a:pt x="110" y="117"/>
                    <a:pt x="110" y="117"/>
                    <a:pt x="110" y="117"/>
                  </a:cubicBezTo>
                  <a:cubicBezTo>
                    <a:pt x="120" y="67"/>
                    <a:pt x="120" y="67"/>
                    <a:pt x="120" y="67"/>
                  </a:cubicBezTo>
                  <a:cubicBezTo>
                    <a:pt x="120" y="64"/>
                    <a:pt x="122" y="59"/>
                    <a:pt x="126" y="58"/>
                  </a:cubicBezTo>
                  <a:cubicBezTo>
                    <a:pt x="126" y="58"/>
                    <a:pt x="126" y="58"/>
                    <a:pt x="126" y="58"/>
                  </a:cubicBezTo>
                  <a:cubicBezTo>
                    <a:pt x="127" y="58"/>
                    <a:pt x="128" y="58"/>
                    <a:pt x="129" y="58"/>
                  </a:cubicBezTo>
                  <a:cubicBezTo>
                    <a:pt x="132" y="58"/>
                    <a:pt x="136" y="60"/>
                    <a:pt x="138" y="64"/>
                  </a:cubicBezTo>
                  <a:cubicBezTo>
                    <a:pt x="138" y="64"/>
                    <a:pt x="138" y="65"/>
                    <a:pt x="138" y="65"/>
                  </a:cubicBezTo>
                  <a:cubicBezTo>
                    <a:pt x="149" y="128"/>
                    <a:pt x="149" y="128"/>
                    <a:pt x="149" y="128"/>
                  </a:cubicBezTo>
                  <a:cubicBezTo>
                    <a:pt x="150" y="127"/>
                    <a:pt x="150" y="127"/>
                    <a:pt x="150" y="127"/>
                  </a:cubicBezTo>
                  <a:cubicBezTo>
                    <a:pt x="151" y="123"/>
                    <a:pt x="154" y="121"/>
                    <a:pt x="158" y="121"/>
                  </a:cubicBezTo>
                  <a:cubicBezTo>
                    <a:pt x="245" y="121"/>
                    <a:pt x="245" y="121"/>
                    <a:pt x="245" y="121"/>
                  </a:cubicBezTo>
                  <a:cubicBezTo>
                    <a:pt x="263" y="94"/>
                    <a:pt x="263" y="76"/>
                    <a:pt x="263" y="76"/>
                  </a:cubicBezTo>
                  <a:close/>
                  <a:moveTo>
                    <a:pt x="70" y="15"/>
                  </a:moveTo>
                  <a:cubicBezTo>
                    <a:pt x="77" y="15"/>
                    <a:pt x="82" y="20"/>
                    <a:pt x="82" y="26"/>
                  </a:cubicBezTo>
                  <a:cubicBezTo>
                    <a:pt x="82" y="33"/>
                    <a:pt x="77" y="38"/>
                    <a:pt x="70" y="38"/>
                  </a:cubicBezTo>
                  <a:cubicBezTo>
                    <a:pt x="64" y="38"/>
                    <a:pt x="59" y="33"/>
                    <a:pt x="59" y="26"/>
                  </a:cubicBezTo>
                  <a:cubicBezTo>
                    <a:pt x="59" y="20"/>
                    <a:pt x="64" y="15"/>
                    <a:pt x="70" y="15"/>
                  </a:cubicBezTo>
                  <a:close/>
                  <a:moveTo>
                    <a:pt x="41" y="86"/>
                  </a:moveTo>
                  <a:cubicBezTo>
                    <a:pt x="42" y="91"/>
                    <a:pt x="39" y="96"/>
                    <a:pt x="35" y="97"/>
                  </a:cubicBezTo>
                  <a:cubicBezTo>
                    <a:pt x="34" y="97"/>
                    <a:pt x="33" y="97"/>
                    <a:pt x="32" y="97"/>
                  </a:cubicBezTo>
                  <a:cubicBezTo>
                    <a:pt x="28" y="97"/>
                    <a:pt x="24" y="95"/>
                    <a:pt x="23" y="91"/>
                  </a:cubicBezTo>
                  <a:cubicBezTo>
                    <a:pt x="21" y="84"/>
                    <a:pt x="20" y="79"/>
                    <a:pt x="20" y="74"/>
                  </a:cubicBezTo>
                  <a:cubicBezTo>
                    <a:pt x="19" y="47"/>
                    <a:pt x="35" y="34"/>
                    <a:pt x="36" y="34"/>
                  </a:cubicBezTo>
                  <a:cubicBezTo>
                    <a:pt x="40" y="30"/>
                    <a:pt x="46" y="31"/>
                    <a:pt x="49" y="35"/>
                  </a:cubicBezTo>
                  <a:cubicBezTo>
                    <a:pt x="53" y="39"/>
                    <a:pt x="52" y="45"/>
                    <a:pt x="48" y="48"/>
                  </a:cubicBezTo>
                  <a:cubicBezTo>
                    <a:pt x="47" y="49"/>
                    <a:pt x="39" y="56"/>
                    <a:pt x="39" y="72"/>
                  </a:cubicBezTo>
                  <a:cubicBezTo>
                    <a:pt x="39" y="72"/>
                    <a:pt x="39" y="72"/>
                    <a:pt x="39" y="72"/>
                  </a:cubicBezTo>
                  <a:cubicBezTo>
                    <a:pt x="39" y="72"/>
                    <a:pt x="39" y="72"/>
                    <a:pt x="39" y="72"/>
                  </a:cubicBezTo>
                  <a:cubicBezTo>
                    <a:pt x="39" y="76"/>
                    <a:pt x="40" y="80"/>
                    <a:pt x="41" y="86"/>
                  </a:cubicBezTo>
                  <a:close/>
                  <a:moveTo>
                    <a:pt x="41" y="86"/>
                  </a:moveTo>
                  <a:cubicBezTo>
                    <a:pt x="41" y="86"/>
                    <a:pt x="41" y="86"/>
                    <a:pt x="41" y="86"/>
                  </a:cubicBezTo>
                </a:path>
              </a:pathLst>
            </a:custGeom>
            <a:grpFill/>
            <a:ln>
              <a:noFill/>
            </a:ln>
            <a:extLst>
              <a:ext uri="{91240B29-F687-4f45-9708-019B960494DF}"/>
            </a:extLst>
          </p:spPr>
          <p:txBody>
            <a:bodyPr/>
            <a:lstStyle/>
            <a:p>
              <a:pPr>
                <a:defRPr/>
              </a:pPr>
              <a:endParaRPr lang="en-US" dirty="0"/>
            </a:p>
          </p:txBody>
        </p:sp>
      </p:grpSp>
      <p:grpSp>
        <p:nvGrpSpPr>
          <p:cNvPr id="42" name="Group 41">
            <a:extLst>
              <a:ext uri="{FF2B5EF4-FFF2-40B4-BE49-F238E27FC236}">
                <a16:creationId xmlns:a16="http://schemas.microsoft.com/office/drawing/2014/main" id="{B7864937-33FF-4082-99A3-5136279274FD}"/>
              </a:ext>
            </a:extLst>
          </p:cNvPr>
          <p:cNvGrpSpPr/>
          <p:nvPr/>
        </p:nvGrpSpPr>
        <p:grpSpPr>
          <a:xfrm>
            <a:off x="1383961" y="3695358"/>
            <a:ext cx="738375" cy="529071"/>
            <a:chOff x="4451350" y="6680200"/>
            <a:chExt cx="201613" cy="144463"/>
          </a:xfrm>
          <a:solidFill>
            <a:schemeClr val="bg2"/>
          </a:solidFill>
        </p:grpSpPr>
        <p:sp>
          <p:nvSpPr>
            <p:cNvPr id="43" name="Freeform 288">
              <a:extLst>
                <a:ext uri="{FF2B5EF4-FFF2-40B4-BE49-F238E27FC236}">
                  <a16:creationId xmlns:a16="http://schemas.microsoft.com/office/drawing/2014/main" id="{E5C495BE-13BC-4422-851A-20A4F0CBDBE0}"/>
                </a:ext>
              </a:extLst>
            </p:cNvPr>
            <p:cNvSpPr>
              <a:spLocks noEditPoints="1"/>
            </p:cNvSpPr>
            <p:nvPr/>
          </p:nvSpPr>
          <p:spPr bwMode="auto">
            <a:xfrm>
              <a:off x="4521200" y="6680200"/>
              <a:ext cx="131763" cy="144463"/>
            </a:xfrm>
            <a:custGeom>
              <a:avLst/>
              <a:gdLst>
                <a:gd name="T0" fmla="*/ 150 w 175"/>
                <a:gd name="T1" fmla="*/ 124 h 194"/>
                <a:gd name="T2" fmla="*/ 156 w 175"/>
                <a:gd name="T3" fmla="*/ 29 h 194"/>
                <a:gd name="T4" fmla="*/ 68 w 175"/>
                <a:gd name="T5" fmla="*/ 10 h 194"/>
                <a:gd name="T6" fmla="*/ 12 w 175"/>
                <a:gd name="T7" fmla="*/ 86 h 194"/>
                <a:gd name="T8" fmla="*/ 0 w 175"/>
                <a:gd name="T9" fmla="*/ 110 h 194"/>
                <a:gd name="T10" fmla="*/ 0 w 175"/>
                <a:gd name="T11" fmla="*/ 114 h 194"/>
                <a:gd name="T12" fmla="*/ 3 w 175"/>
                <a:gd name="T13" fmla="*/ 116 h 194"/>
                <a:gd name="T14" fmla="*/ 11 w 175"/>
                <a:gd name="T15" fmla="*/ 119 h 194"/>
                <a:gd name="T16" fmla="*/ 11 w 175"/>
                <a:gd name="T17" fmla="*/ 128 h 194"/>
                <a:gd name="T18" fmla="*/ 26 w 175"/>
                <a:gd name="T19" fmla="*/ 140 h 194"/>
                <a:gd name="T20" fmla="*/ 13 w 175"/>
                <a:gd name="T21" fmla="*/ 153 h 194"/>
                <a:gd name="T22" fmla="*/ 49 w 175"/>
                <a:gd name="T23" fmla="*/ 168 h 194"/>
                <a:gd name="T24" fmla="*/ 65 w 175"/>
                <a:gd name="T25" fmla="*/ 166 h 194"/>
                <a:gd name="T26" fmla="*/ 72 w 175"/>
                <a:gd name="T27" fmla="*/ 194 h 194"/>
                <a:gd name="T28" fmla="*/ 119 w 175"/>
                <a:gd name="T29" fmla="*/ 175 h 194"/>
                <a:gd name="T30" fmla="*/ 155 w 175"/>
                <a:gd name="T31" fmla="*/ 146 h 194"/>
                <a:gd name="T32" fmla="*/ 150 w 175"/>
                <a:gd name="T33" fmla="*/ 124 h 194"/>
                <a:gd name="T34" fmla="*/ 150 w 175"/>
                <a:gd name="T35" fmla="*/ 124 h 194"/>
                <a:gd name="T36" fmla="*/ 150 w 175"/>
                <a:gd name="T37" fmla="*/ 12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5" h="194">
                  <a:moveTo>
                    <a:pt x="150" y="124"/>
                  </a:moveTo>
                  <a:cubicBezTo>
                    <a:pt x="171" y="103"/>
                    <a:pt x="175" y="53"/>
                    <a:pt x="156" y="29"/>
                  </a:cubicBezTo>
                  <a:cubicBezTo>
                    <a:pt x="142" y="12"/>
                    <a:pt x="102" y="0"/>
                    <a:pt x="68" y="10"/>
                  </a:cubicBezTo>
                  <a:cubicBezTo>
                    <a:pt x="31" y="20"/>
                    <a:pt x="13" y="44"/>
                    <a:pt x="12" y="86"/>
                  </a:cubicBezTo>
                  <a:cubicBezTo>
                    <a:pt x="0" y="110"/>
                    <a:pt x="0" y="110"/>
                    <a:pt x="0" y="110"/>
                  </a:cubicBezTo>
                  <a:cubicBezTo>
                    <a:pt x="0" y="111"/>
                    <a:pt x="0" y="112"/>
                    <a:pt x="0" y="114"/>
                  </a:cubicBezTo>
                  <a:cubicBezTo>
                    <a:pt x="1" y="115"/>
                    <a:pt x="2" y="116"/>
                    <a:pt x="3" y="116"/>
                  </a:cubicBezTo>
                  <a:cubicBezTo>
                    <a:pt x="11" y="119"/>
                    <a:pt x="11" y="119"/>
                    <a:pt x="11" y="119"/>
                  </a:cubicBezTo>
                  <a:cubicBezTo>
                    <a:pt x="11" y="122"/>
                    <a:pt x="11" y="125"/>
                    <a:pt x="11" y="128"/>
                  </a:cubicBezTo>
                  <a:cubicBezTo>
                    <a:pt x="20" y="130"/>
                    <a:pt x="26" y="135"/>
                    <a:pt x="26" y="140"/>
                  </a:cubicBezTo>
                  <a:cubicBezTo>
                    <a:pt x="26" y="146"/>
                    <a:pt x="21" y="150"/>
                    <a:pt x="13" y="153"/>
                  </a:cubicBezTo>
                  <a:cubicBezTo>
                    <a:pt x="16" y="164"/>
                    <a:pt x="26" y="168"/>
                    <a:pt x="49" y="168"/>
                  </a:cubicBezTo>
                  <a:cubicBezTo>
                    <a:pt x="56" y="168"/>
                    <a:pt x="61" y="167"/>
                    <a:pt x="65" y="166"/>
                  </a:cubicBezTo>
                  <a:cubicBezTo>
                    <a:pt x="72" y="194"/>
                    <a:pt x="72" y="194"/>
                    <a:pt x="72" y="194"/>
                  </a:cubicBezTo>
                  <a:cubicBezTo>
                    <a:pt x="88" y="189"/>
                    <a:pt x="104" y="183"/>
                    <a:pt x="119" y="175"/>
                  </a:cubicBezTo>
                  <a:cubicBezTo>
                    <a:pt x="132" y="167"/>
                    <a:pt x="146" y="159"/>
                    <a:pt x="155" y="146"/>
                  </a:cubicBezTo>
                  <a:lnTo>
                    <a:pt x="150" y="124"/>
                  </a:lnTo>
                  <a:close/>
                  <a:moveTo>
                    <a:pt x="150" y="124"/>
                  </a:moveTo>
                  <a:cubicBezTo>
                    <a:pt x="150" y="124"/>
                    <a:pt x="150" y="124"/>
                    <a:pt x="150" y="124"/>
                  </a:cubicBezTo>
                </a:path>
              </a:pathLst>
            </a:custGeom>
            <a:grpFill/>
            <a:ln>
              <a:noFill/>
            </a:ln>
            <a:extLst>
              <a:ext uri="{91240B29-F687-4f45-9708-019B960494DF}"/>
            </a:extLst>
          </p:spPr>
          <p:txBody>
            <a:bodyPr/>
            <a:lstStyle/>
            <a:p>
              <a:pPr>
                <a:defRPr/>
              </a:pPr>
              <a:endParaRPr lang="en-US" dirty="0"/>
            </a:p>
          </p:txBody>
        </p:sp>
        <p:sp>
          <p:nvSpPr>
            <p:cNvPr id="44" name="Freeform 289">
              <a:extLst>
                <a:ext uri="{FF2B5EF4-FFF2-40B4-BE49-F238E27FC236}">
                  <a16:creationId xmlns:a16="http://schemas.microsoft.com/office/drawing/2014/main" id="{F425DA39-C0FC-4C96-99C7-9DFECD4BE20C}"/>
                </a:ext>
              </a:extLst>
            </p:cNvPr>
            <p:cNvSpPr>
              <a:spLocks noEditPoints="1"/>
            </p:cNvSpPr>
            <p:nvPr/>
          </p:nvSpPr>
          <p:spPr bwMode="auto">
            <a:xfrm>
              <a:off x="4503738" y="6770688"/>
              <a:ext cx="15875" cy="7938"/>
            </a:xfrm>
            <a:custGeom>
              <a:avLst/>
              <a:gdLst>
                <a:gd name="T0" fmla="*/ 19 w 22"/>
                <a:gd name="T1" fmla="*/ 4 h 12"/>
                <a:gd name="T2" fmla="*/ 6 w 22"/>
                <a:gd name="T3" fmla="*/ 1 h 12"/>
                <a:gd name="T4" fmla="*/ 1 w 22"/>
                <a:gd name="T5" fmla="*/ 4 h 12"/>
                <a:gd name="T6" fmla="*/ 4 w 22"/>
                <a:gd name="T7" fmla="*/ 9 h 12"/>
                <a:gd name="T8" fmla="*/ 6 w 22"/>
                <a:gd name="T9" fmla="*/ 10 h 12"/>
                <a:gd name="T10" fmla="*/ 16 w 22"/>
                <a:gd name="T11" fmla="*/ 12 h 12"/>
                <a:gd name="T12" fmla="*/ 17 w 22"/>
                <a:gd name="T13" fmla="*/ 12 h 12"/>
                <a:gd name="T14" fmla="*/ 22 w 22"/>
                <a:gd name="T15" fmla="*/ 9 h 12"/>
                <a:gd name="T16" fmla="*/ 21 w 22"/>
                <a:gd name="T17" fmla="*/ 6 h 12"/>
                <a:gd name="T18" fmla="*/ 19 w 22"/>
                <a:gd name="T19" fmla="*/ 4 h 12"/>
                <a:gd name="T20" fmla="*/ 19 w 22"/>
                <a:gd name="T21" fmla="*/ 4 h 12"/>
                <a:gd name="T22" fmla="*/ 19 w 22"/>
                <a:gd name="T23"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 h="12">
                  <a:moveTo>
                    <a:pt x="19" y="4"/>
                  </a:moveTo>
                  <a:cubicBezTo>
                    <a:pt x="6" y="1"/>
                    <a:pt x="6" y="1"/>
                    <a:pt x="6" y="1"/>
                  </a:cubicBezTo>
                  <a:cubicBezTo>
                    <a:pt x="4" y="0"/>
                    <a:pt x="1" y="1"/>
                    <a:pt x="1" y="4"/>
                  </a:cubicBezTo>
                  <a:cubicBezTo>
                    <a:pt x="0" y="6"/>
                    <a:pt x="1" y="8"/>
                    <a:pt x="4" y="9"/>
                  </a:cubicBezTo>
                  <a:cubicBezTo>
                    <a:pt x="6" y="10"/>
                    <a:pt x="6" y="10"/>
                    <a:pt x="6" y="10"/>
                  </a:cubicBezTo>
                  <a:cubicBezTo>
                    <a:pt x="16" y="12"/>
                    <a:pt x="16" y="12"/>
                    <a:pt x="16" y="12"/>
                  </a:cubicBezTo>
                  <a:cubicBezTo>
                    <a:pt x="17" y="12"/>
                    <a:pt x="17" y="12"/>
                    <a:pt x="17" y="12"/>
                  </a:cubicBezTo>
                  <a:cubicBezTo>
                    <a:pt x="19" y="12"/>
                    <a:pt x="21" y="11"/>
                    <a:pt x="22" y="9"/>
                  </a:cubicBezTo>
                  <a:cubicBezTo>
                    <a:pt x="22" y="8"/>
                    <a:pt x="22" y="7"/>
                    <a:pt x="21" y="6"/>
                  </a:cubicBezTo>
                  <a:cubicBezTo>
                    <a:pt x="20" y="5"/>
                    <a:pt x="20" y="4"/>
                    <a:pt x="19" y="4"/>
                  </a:cubicBezTo>
                  <a:close/>
                  <a:moveTo>
                    <a:pt x="19" y="4"/>
                  </a:moveTo>
                  <a:cubicBezTo>
                    <a:pt x="19" y="4"/>
                    <a:pt x="19" y="4"/>
                    <a:pt x="19" y="4"/>
                  </a:cubicBezTo>
                </a:path>
              </a:pathLst>
            </a:custGeom>
            <a:grpFill/>
            <a:ln>
              <a:noFill/>
            </a:ln>
            <a:extLst>
              <a:ext uri="{91240B29-F687-4f45-9708-019B960494DF}"/>
            </a:extLst>
          </p:spPr>
          <p:txBody>
            <a:bodyPr/>
            <a:lstStyle/>
            <a:p>
              <a:pPr>
                <a:defRPr/>
              </a:pPr>
              <a:endParaRPr lang="en-US" dirty="0"/>
            </a:p>
          </p:txBody>
        </p:sp>
        <p:sp>
          <p:nvSpPr>
            <p:cNvPr id="45" name="Freeform 290">
              <a:extLst>
                <a:ext uri="{FF2B5EF4-FFF2-40B4-BE49-F238E27FC236}">
                  <a16:creationId xmlns:a16="http://schemas.microsoft.com/office/drawing/2014/main" id="{6D1EE715-B88F-4E83-82A2-A31C2FF9A6A4}"/>
                </a:ext>
              </a:extLst>
            </p:cNvPr>
            <p:cNvSpPr>
              <a:spLocks noEditPoints="1"/>
            </p:cNvSpPr>
            <p:nvPr/>
          </p:nvSpPr>
          <p:spPr bwMode="auto">
            <a:xfrm>
              <a:off x="4476750" y="6762750"/>
              <a:ext cx="20638" cy="11113"/>
            </a:xfrm>
            <a:custGeom>
              <a:avLst/>
              <a:gdLst>
                <a:gd name="T0" fmla="*/ 4 w 28"/>
                <a:gd name="T1" fmla="*/ 9 h 14"/>
                <a:gd name="T2" fmla="*/ 22 w 28"/>
                <a:gd name="T3" fmla="*/ 14 h 14"/>
                <a:gd name="T4" fmla="*/ 24 w 28"/>
                <a:gd name="T5" fmla="*/ 14 h 14"/>
                <a:gd name="T6" fmla="*/ 28 w 28"/>
                <a:gd name="T7" fmla="*/ 11 h 14"/>
                <a:gd name="T8" fmla="*/ 25 w 28"/>
                <a:gd name="T9" fmla="*/ 6 h 14"/>
                <a:gd name="T10" fmla="*/ 6 w 28"/>
                <a:gd name="T11" fmla="*/ 1 h 14"/>
                <a:gd name="T12" fmla="*/ 1 w 28"/>
                <a:gd name="T13" fmla="*/ 4 h 14"/>
                <a:gd name="T14" fmla="*/ 4 w 28"/>
                <a:gd name="T15" fmla="*/ 9 h 14"/>
                <a:gd name="T16" fmla="*/ 4 w 28"/>
                <a:gd name="T17" fmla="*/ 9 h 14"/>
                <a:gd name="T18" fmla="*/ 4 w 28"/>
                <a:gd name="T19"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14">
                  <a:moveTo>
                    <a:pt x="4" y="9"/>
                  </a:moveTo>
                  <a:cubicBezTo>
                    <a:pt x="22" y="14"/>
                    <a:pt x="22" y="14"/>
                    <a:pt x="22" y="14"/>
                  </a:cubicBezTo>
                  <a:cubicBezTo>
                    <a:pt x="23" y="14"/>
                    <a:pt x="23" y="14"/>
                    <a:pt x="24" y="14"/>
                  </a:cubicBezTo>
                  <a:cubicBezTo>
                    <a:pt x="25" y="14"/>
                    <a:pt x="27" y="13"/>
                    <a:pt x="28" y="11"/>
                  </a:cubicBezTo>
                  <a:cubicBezTo>
                    <a:pt x="28" y="9"/>
                    <a:pt x="27" y="6"/>
                    <a:pt x="25" y="6"/>
                  </a:cubicBezTo>
                  <a:cubicBezTo>
                    <a:pt x="6" y="1"/>
                    <a:pt x="6" y="1"/>
                    <a:pt x="6" y="1"/>
                  </a:cubicBezTo>
                  <a:cubicBezTo>
                    <a:pt x="4" y="0"/>
                    <a:pt x="2" y="2"/>
                    <a:pt x="1" y="4"/>
                  </a:cubicBezTo>
                  <a:cubicBezTo>
                    <a:pt x="0" y="6"/>
                    <a:pt x="2" y="9"/>
                    <a:pt x="4" y="9"/>
                  </a:cubicBezTo>
                  <a:close/>
                  <a:moveTo>
                    <a:pt x="4" y="9"/>
                  </a:moveTo>
                  <a:cubicBezTo>
                    <a:pt x="4" y="9"/>
                    <a:pt x="4" y="9"/>
                    <a:pt x="4" y="9"/>
                  </a:cubicBezTo>
                </a:path>
              </a:pathLst>
            </a:custGeom>
            <a:grpFill/>
            <a:ln>
              <a:noFill/>
            </a:ln>
            <a:extLst>
              <a:ext uri="{91240B29-F687-4f45-9708-019B960494DF}"/>
            </a:extLst>
          </p:spPr>
          <p:txBody>
            <a:bodyPr/>
            <a:lstStyle/>
            <a:p>
              <a:pPr>
                <a:defRPr/>
              </a:pPr>
              <a:endParaRPr lang="en-US" dirty="0"/>
            </a:p>
          </p:txBody>
        </p:sp>
        <p:sp>
          <p:nvSpPr>
            <p:cNvPr id="46" name="Freeform 291">
              <a:extLst>
                <a:ext uri="{FF2B5EF4-FFF2-40B4-BE49-F238E27FC236}">
                  <a16:creationId xmlns:a16="http://schemas.microsoft.com/office/drawing/2014/main" id="{7766490F-94F3-4A83-8199-03D934378D94}"/>
                </a:ext>
              </a:extLst>
            </p:cNvPr>
            <p:cNvSpPr>
              <a:spLocks noEditPoints="1"/>
            </p:cNvSpPr>
            <p:nvPr/>
          </p:nvSpPr>
          <p:spPr bwMode="auto">
            <a:xfrm>
              <a:off x="4452938" y="6756400"/>
              <a:ext cx="17463" cy="9525"/>
            </a:xfrm>
            <a:custGeom>
              <a:avLst/>
              <a:gdLst>
                <a:gd name="T0" fmla="*/ 4 w 23"/>
                <a:gd name="T1" fmla="*/ 9 h 13"/>
                <a:gd name="T2" fmla="*/ 17 w 23"/>
                <a:gd name="T3" fmla="*/ 13 h 13"/>
                <a:gd name="T4" fmla="*/ 18 w 23"/>
                <a:gd name="T5" fmla="*/ 13 h 13"/>
                <a:gd name="T6" fmla="*/ 22 w 23"/>
                <a:gd name="T7" fmla="*/ 9 h 13"/>
                <a:gd name="T8" fmla="*/ 19 w 23"/>
                <a:gd name="T9" fmla="*/ 4 h 13"/>
                <a:gd name="T10" fmla="*/ 6 w 23"/>
                <a:gd name="T11" fmla="*/ 1 h 13"/>
                <a:gd name="T12" fmla="*/ 1 w 23"/>
                <a:gd name="T13" fmla="*/ 4 h 13"/>
                <a:gd name="T14" fmla="*/ 4 w 23"/>
                <a:gd name="T15" fmla="*/ 9 h 13"/>
                <a:gd name="T16" fmla="*/ 4 w 23"/>
                <a:gd name="T17" fmla="*/ 9 h 13"/>
                <a:gd name="T18" fmla="*/ 4 w 23"/>
                <a:gd name="T19" fmla="*/ 9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13">
                  <a:moveTo>
                    <a:pt x="4" y="9"/>
                  </a:moveTo>
                  <a:cubicBezTo>
                    <a:pt x="17" y="13"/>
                    <a:pt x="17" y="13"/>
                    <a:pt x="17" y="13"/>
                  </a:cubicBezTo>
                  <a:cubicBezTo>
                    <a:pt x="17" y="13"/>
                    <a:pt x="18" y="13"/>
                    <a:pt x="18" y="13"/>
                  </a:cubicBezTo>
                  <a:cubicBezTo>
                    <a:pt x="20" y="13"/>
                    <a:pt x="22" y="11"/>
                    <a:pt x="22" y="9"/>
                  </a:cubicBezTo>
                  <a:cubicBezTo>
                    <a:pt x="23" y="7"/>
                    <a:pt x="21" y="5"/>
                    <a:pt x="19" y="4"/>
                  </a:cubicBezTo>
                  <a:cubicBezTo>
                    <a:pt x="6" y="1"/>
                    <a:pt x="6" y="1"/>
                    <a:pt x="6" y="1"/>
                  </a:cubicBezTo>
                  <a:cubicBezTo>
                    <a:pt x="4" y="0"/>
                    <a:pt x="2" y="2"/>
                    <a:pt x="1" y="4"/>
                  </a:cubicBezTo>
                  <a:cubicBezTo>
                    <a:pt x="0" y="6"/>
                    <a:pt x="2" y="9"/>
                    <a:pt x="4" y="9"/>
                  </a:cubicBezTo>
                  <a:close/>
                  <a:moveTo>
                    <a:pt x="4" y="9"/>
                  </a:moveTo>
                  <a:cubicBezTo>
                    <a:pt x="4" y="9"/>
                    <a:pt x="4" y="9"/>
                    <a:pt x="4" y="9"/>
                  </a:cubicBezTo>
                </a:path>
              </a:pathLst>
            </a:custGeom>
            <a:grpFill/>
            <a:ln>
              <a:noFill/>
            </a:ln>
            <a:extLst>
              <a:ext uri="{91240B29-F687-4f45-9708-019B960494DF}"/>
            </a:extLst>
          </p:spPr>
          <p:txBody>
            <a:bodyPr/>
            <a:lstStyle/>
            <a:p>
              <a:pPr>
                <a:defRPr/>
              </a:pPr>
              <a:endParaRPr lang="en-US" dirty="0"/>
            </a:p>
          </p:txBody>
        </p:sp>
        <p:sp>
          <p:nvSpPr>
            <p:cNvPr id="47" name="Freeform 292">
              <a:extLst>
                <a:ext uri="{FF2B5EF4-FFF2-40B4-BE49-F238E27FC236}">
                  <a16:creationId xmlns:a16="http://schemas.microsoft.com/office/drawing/2014/main" id="{73965E13-7ED4-432C-B48A-E4F8A891EA75}"/>
                </a:ext>
              </a:extLst>
            </p:cNvPr>
            <p:cNvSpPr>
              <a:spLocks noEditPoints="1"/>
            </p:cNvSpPr>
            <p:nvPr/>
          </p:nvSpPr>
          <p:spPr bwMode="auto">
            <a:xfrm>
              <a:off x="4452938" y="6807200"/>
              <a:ext cx="17463" cy="9525"/>
            </a:xfrm>
            <a:custGeom>
              <a:avLst/>
              <a:gdLst>
                <a:gd name="T0" fmla="*/ 17 w 23"/>
                <a:gd name="T1" fmla="*/ 1 h 13"/>
                <a:gd name="T2" fmla="*/ 4 w 23"/>
                <a:gd name="T3" fmla="*/ 4 h 13"/>
                <a:gd name="T4" fmla="*/ 1 w 23"/>
                <a:gd name="T5" fmla="*/ 9 h 13"/>
                <a:gd name="T6" fmla="*/ 5 w 23"/>
                <a:gd name="T7" fmla="*/ 13 h 13"/>
                <a:gd name="T8" fmla="*/ 6 w 23"/>
                <a:gd name="T9" fmla="*/ 12 h 13"/>
                <a:gd name="T10" fmla="*/ 19 w 23"/>
                <a:gd name="T11" fmla="*/ 9 h 13"/>
                <a:gd name="T12" fmla="*/ 22 w 23"/>
                <a:gd name="T13" fmla="*/ 4 h 13"/>
                <a:gd name="T14" fmla="*/ 17 w 23"/>
                <a:gd name="T15" fmla="*/ 1 h 13"/>
                <a:gd name="T16" fmla="*/ 17 w 23"/>
                <a:gd name="T17" fmla="*/ 1 h 13"/>
                <a:gd name="T18" fmla="*/ 17 w 23"/>
                <a:gd name="T19"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13">
                  <a:moveTo>
                    <a:pt x="17" y="1"/>
                  </a:moveTo>
                  <a:cubicBezTo>
                    <a:pt x="4" y="4"/>
                    <a:pt x="4" y="4"/>
                    <a:pt x="4" y="4"/>
                  </a:cubicBezTo>
                  <a:cubicBezTo>
                    <a:pt x="2" y="5"/>
                    <a:pt x="0" y="7"/>
                    <a:pt x="1" y="9"/>
                  </a:cubicBezTo>
                  <a:cubicBezTo>
                    <a:pt x="2" y="11"/>
                    <a:pt x="3" y="13"/>
                    <a:pt x="5" y="13"/>
                  </a:cubicBezTo>
                  <a:cubicBezTo>
                    <a:pt x="6" y="13"/>
                    <a:pt x="6" y="13"/>
                    <a:pt x="6" y="12"/>
                  </a:cubicBezTo>
                  <a:cubicBezTo>
                    <a:pt x="19" y="9"/>
                    <a:pt x="19" y="9"/>
                    <a:pt x="19" y="9"/>
                  </a:cubicBezTo>
                  <a:cubicBezTo>
                    <a:pt x="21" y="9"/>
                    <a:pt x="23" y="6"/>
                    <a:pt x="22" y="4"/>
                  </a:cubicBezTo>
                  <a:cubicBezTo>
                    <a:pt x="22" y="1"/>
                    <a:pt x="19" y="0"/>
                    <a:pt x="17" y="1"/>
                  </a:cubicBezTo>
                  <a:close/>
                  <a:moveTo>
                    <a:pt x="17" y="1"/>
                  </a:moveTo>
                  <a:cubicBezTo>
                    <a:pt x="17" y="1"/>
                    <a:pt x="17" y="1"/>
                    <a:pt x="17" y="1"/>
                  </a:cubicBezTo>
                </a:path>
              </a:pathLst>
            </a:custGeom>
            <a:grpFill/>
            <a:ln>
              <a:noFill/>
            </a:ln>
            <a:extLst>
              <a:ext uri="{91240B29-F687-4f45-9708-019B960494DF}"/>
            </a:extLst>
          </p:spPr>
          <p:txBody>
            <a:bodyPr/>
            <a:lstStyle/>
            <a:p>
              <a:pPr>
                <a:defRPr/>
              </a:pPr>
              <a:endParaRPr lang="en-US" dirty="0"/>
            </a:p>
          </p:txBody>
        </p:sp>
        <p:sp>
          <p:nvSpPr>
            <p:cNvPr id="48" name="Freeform 293">
              <a:extLst>
                <a:ext uri="{FF2B5EF4-FFF2-40B4-BE49-F238E27FC236}">
                  <a16:creationId xmlns:a16="http://schemas.microsoft.com/office/drawing/2014/main" id="{444AB384-D448-4870-81FB-33820D5D9E31}"/>
                </a:ext>
              </a:extLst>
            </p:cNvPr>
            <p:cNvSpPr>
              <a:spLocks noEditPoints="1"/>
            </p:cNvSpPr>
            <p:nvPr/>
          </p:nvSpPr>
          <p:spPr bwMode="auto">
            <a:xfrm>
              <a:off x="4476750" y="6799263"/>
              <a:ext cx="20638" cy="11113"/>
            </a:xfrm>
            <a:custGeom>
              <a:avLst/>
              <a:gdLst>
                <a:gd name="T0" fmla="*/ 22 w 28"/>
                <a:gd name="T1" fmla="*/ 1 h 14"/>
                <a:gd name="T2" fmla="*/ 4 w 28"/>
                <a:gd name="T3" fmla="*/ 6 h 14"/>
                <a:gd name="T4" fmla="*/ 1 w 28"/>
                <a:gd name="T5" fmla="*/ 11 h 14"/>
                <a:gd name="T6" fmla="*/ 5 w 28"/>
                <a:gd name="T7" fmla="*/ 14 h 14"/>
                <a:gd name="T8" fmla="*/ 6 w 28"/>
                <a:gd name="T9" fmla="*/ 14 h 14"/>
                <a:gd name="T10" fmla="*/ 25 w 28"/>
                <a:gd name="T11" fmla="*/ 10 h 14"/>
                <a:gd name="T12" fmla="*/ 28 w 28"/>
                <a:gd name="T13" fmla="*/ 4 h 14"/>
                <a:gd name="T14" fmla="*/ 22 w 28"/>
                <a:gd name="T15" fmla="*/ 1 h 14"/>
                <a:gd name="T16" fmla="*/ 22 w 28"/>
                <a:gd name="T17" fmla="*/ 1 h 14"/>
                <a:gd name="T18" fmla="*/ 22 w 28"/>
                <a:gd name="T19" fmla="*/ 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14">
                  <a:moveTo>
                    <a:pt x="22" y="1"/>
                  </a:moveTo>
                  <a:cubicBezTo>
                    <a:pt x="4" y="6"/>
                    <a:pt x="4" y="6"/>
                    <a:pt x="4" y="6"/>
                  </a:cubicBezTo>
                  <a:cubicBezTo>
                    <a:pt x="2" y="6"/>
                    <a:pt x="0" y="9"/>
                    <a:pt x="1" y="11"/>
                  </a:cubicBezTo>
                  <a:cubicBezTo>
                    <a:pt x="2" y="13"/>
                    <a:pt x="3" y="14"/>
                    <a:pt x="5" y="14"/>
                  </a:cubicBezTo>
                  <a:cubicBezTo>
                    <a:pt x="6" y="14"/>
                    <a:pt x="6" y="14"/>
                    <a:pt x="6" y="14"/>
                  </a:cubicBezTo>
                  <a:cubicBezTo>
                    <a:pt x="25" y="10"/>
                    <a:pt x="25" y="10"/>
                    <a:pt x="25" y="10"/>
                  </a:cubicBezTo>
                  <a:cubicBezTo>
                    <a:pt x="27" y="9"/>
                    <a:pt x="28" y="7"/>
                    <a:pt x="28" y="4"/>
                  </a:cubicBezTo>
                  <a:cubicBezTo>
                    <a:pt x="27" y="2"/>
                    <a:pt x="25" y="0"/>
                    <a:pt x="22" y="1"/>
                  </a:cubicBezTo>
                  <a:close/>
                  <a:moveTo>
                    <a:pt x="22" y="1"/>
                  </a:moveTo>
                  <a:cubicBezTo>
                    <a:pt x="22" y="1"/>
                    <a:pt x="22" y="1"/>
                    <a:pt x="22" y="1"/>
                  </a:cubicBezTo>
                </a:path>
              </a:pathLst>
            </a:custGeom>
            <a:grpFill/>
            <a:ln>
              <a:noFill/>
            </a:ln>
            <a:extLst>
              <a:ext uri="{91240B29-F687-4f45-9708-019B960494DF}"/>
            </a:extLst>
          </p:spPr>
          <p:txBody>
            <a:bodyPr/>
            <a:lstStyle/>
            <a:p>
              <a:pPr>
                <a:defRPr/>
              </a:pPr>
              <a:endParaRPr lang="en-US" dirty="0"/>
            </a:p>
          </p:txBody>
        </p:sp>
        <p:sp>
          <p:nvSpPr>
            <p:cNvPr id="49" name="Freeform 294">
              <a:extLst>
                <a:ext uri="{FF2B5EF4-FFF2-40B4-BE49-F238E27FC236}">
                  <a16:creationId xmlns:a16="http://schemas.microsoft.com/office/drawing/2014/main" id="{7350E74F-81E0-40A3-9F7B-BD8C00F97F50}"/>
                </a:ext>
              </a:extLst>
            </p:cNvPr>
            <p:cNvSpPr>
              <a:spLocks noEditPoints="1"/>
            </p:cNvSpPr>
            <p:nvPr/>
          </p:nvSpPr>
          <p:spPr bwMode="auto">
            <a:xfrm>
              <a:off x="4503738" y="6792913"/>
              <a:ext cx="15875" cy="11113"/>
            </a:xfrm>
            <a:custGeom>
              <a:avLst/>
              <a:gdLst>
                <a:gd name="T0" fmla="*/ 21 w 22"/>
                <a:gd name="T1" fmla="*/ 2 h 13"/>
                <a:gd name="T2" fmla="*/ 16 w 22"/>
                <a:gd name="T3" fmla="*/ 1 h 13"/>
                <a:gd name="T4" fmla="*/ 15 w 22"/>
                <a:gd name="T5" fmla="*/ 1 h 13"/>
                <a:gd name="T6" fmla="*/ 4 w 22"/>
                <a:gd name="T7" fmla="*/ 4 h 13"/>
                <a:gd name="T8" fmla="*/ 1 w 22"/>
                <a:gd name="T9" fmla="*/ 10 h 13"/>
                <a:gd name="T10" fmla="*/ 5 w 22"/>
                <a:gd name="T11" fmla="*/ 13 h 13"/>
                <a:gd name="T12" fmla="*/ 6 w 22"/>
                <a:gd name="T13" fmla="*/ 13 h 13"/>
                <a:gd name="T14" fmla="*/ 19 w 22"/>
                <a:gd name="T15" fmla="*/ 9 h 13"/>
                <a:gd name="T16" fmla="*/ 22 w 22"/>
                <a:gd name="T17" fmla="*/ 4 h 13"/>
                <a:gd name="T18" fmla="*/ 21 w 22"/>
                <a:gd name="T19" fmla="*/ 2 h 13"/>
                <a:gd name="T20" fmla="*/ 21 w 22"/>
                <a:gd name="T21" fmla="*/ 2 h 13"/>
                <a:gd name="T22" fmla="*/ 21 w 22"/>
                <a:gd name="T2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 h="13">
                  <a:moveTo>
                    <a:pt x="21" y="2"/>
                  </a:moveTo>
                  <a:cubicBezTo>
                    <a:pt x="20" y="1"/>
                    <a:pt x="18" y="0"/>
                    <a:pt x="16" y="1"/>
                  </a:cubicBezTo>
                  <a:cubicBezTo>
                    <a:pt x="15" y="1"/>
                    <a:pt x="15" y="1"/>
                    <a:pt x="15" y="1"/>
                  </a:cubicBezTo>
                  <a:cubicBezTo>
                    <a:pt x="4" y="4"/>
                    <a:pt x="4" y="4"/>
                    <a:pt x="4" y="4"/>
                  </a:cubicBezTo>
                  <a:cubicBezTo>
                    <a:pt x="1" y="5"/>
                    <a:pt x="0" y="7"/>
                    <a:pt x="1" y="10"/>
                  </a:cubicBezTo>
                  <a:cubicBezTo>
                    <a:pt x="1" y="12"/>
                    <a:pt x="3" y="13"/>
                    <a:pt x="5" y="13"/>
                  </a:cubicBezTo>
                  <a:cubicBezTo>
                    <a:pt x="5" y="13"/>
                    <a:pt x="6" y="13"/>
                    <a:pt x="6" y="13"/>
                  </a:cubicBezTo>
                  <a:cubicBezTo>
                    <a:pt x="19" y="9"/>
                    <a:pt x="19" y="9"/>
                    <a:pt x="19" y="9"/>
                  </a:cubicBezTo>
                  <a:cubicBezTo>
                    <a:pt x="21" y="9"/>
                    <a:pt x="22" y="6"/>
                    <a:pt x="22" y="4"/>
                  </a:cubicBezTo>
                  <a:cubicBezTo>
                    <a:pt x="22" y="3"/>
                    <a:pt x="21" y="3"/>
                    <a:pt x="21" y="2"/>
                  </a:cubicBezTo>
                  <a:close/>
                  <a:moveTo>
                    <a:pt x="21" y="2"/>
                  </a:moveTo>
                  <a:cubicBezTo>
                    <a:pt x="21" y="2"/>
                    <a:pt x="21" y="2"/>
                    <a:pt x="21" y="2"/>
                  </a:cubicBezTo>
                </a:path>
              </a:pathLst>
            </a:custGeom>
            <a:grpFill/>
            <a:ln>
              <a:noFill/>
            </a:ln>
            <a:extLst>
              <a:ext uri="{91240B29-F687-4f45-9708-019B960494DF}"/>
            </a:extLst>
          </p:spPr>
          <p:txBody>
            <a:bodyPr/>
            <a:lstStyle/>
            <a:p>
              <a:pPr>
                <a:defRPr/>
              </a:pPr>
              <a:endParaRPr lang="en-US" dirty="0"/>
            </a:p>
          </p:txBody>
        </p:sp>
        <p:sp>
          <p:nvSpPr>
            <p:cNvPr id="50" name="Freeform 295">
              <a:extLst>
                <a:ext uri="{FF2B5EF4-FFF2-40B4-BE49-F238E27FC236}">
                  <a16:creationId xmlns:a16="http://schemas.microsoft.com/office/drawing/2014/main" id="{10A95E95-74B9-425D-AC59-918FE779382B}"/>
                </a:ext>
              </a:extLst>
            </p:cNvPr>
            <p:cNvSpPr>
              <a:spLocks noEditPoints="1"/>
            </p:cNvSpPr>
            <p:nvPr/>
          </p:nvSpPr>
          <p:spPr bwMode="auto">
            <a:xfrm>
              <a:off x="4451350" y="6783388"/>
              <a:ext cx="25400" cy="6350"/>
            </a:xfrm>
            <a:custGeom>
              <a:avLst/>
              <a:gdLst>
                <a:gd name="T0" fmla="*/ 31 w 35"/>
                <a:gd name="T1" fmla="*/ 0 h 8"/>
                <a:gd name="T2" fmla="*/ 5 w 35"/>
                <a:gd name="T3" fmla="*/ 0 h 8"/>
                <a:gd name="T4" fmla="*/ 0 w 35"/>
                <a:gd name="T5" fmla="*/ 4 h 8"/>
                <a:gd name="T6" fmla="*/ 5 w 35"/>
                <a:gd name="T7" fmla="*/ 8 h 8"/>
                <a:gd name="T8" fmla="*/ 31 w 35"/>
                <a:gd name="T9" fmla="*/ 8 h 8"/>
                <a:gd name="T10" fmla="*/ 35 w 35"/>
                <a:gd name="T11" fmla="*/ 4 h 8"/>
                <a:gd name="T12" fmla="*/ 31 w 35"/>
                <a:gd name="T13" fmla="*/ 0 h 8"/>
                <a:gd name="T14" fmla="*/ 31 w 35"/>
                <a:gd name="T15" fmla="*/ 0 h 8"/>
                <a:gd name="T16" fmla="*/ 31 w 35"/>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8">
                  <a:moveTo>
                    <a:pt x="31" y="0"/>
                  </a:moveTo>
                  <a:cubicBezTo>
                    <a:pt x="5" y="0"/>
                    <a:pt x="5" y="0"/>
                    <a:pt x="5" y="0"/>
                  </a:cubicBezTo>
                  <a:cubicBezTo>
                    <a:pt x="2" y="0"/>
                    <a:pt x="0" y="1"/>
                    <a:pt x="0" y="4"/>
                  </a:cubicBezTo>
                  <a:cubicBezTo>
                    <a:pt x="0" y="6"/>
                    <a:pt x="2" y="8"/>
                    <a:pt x="5" y="8"/>
                  </a:cubicBezTo>
                  <a:cubicBezTo>
                    <a:pt x="31" y="8"/>
                    <a:pt x="31" y="8"/>
                    <a:pt x="31" y="8"/>
                  </a:cubicBezTo>
                  <a:cubicBezTo>
                    <a:pt x="33" y="8"/>
                    <a:pt x="35" y="6"/>
                    <a:pt x="35" y="4"/>
                  </a:cubicBezTo>
                  <a:cubicBezTo>
                    <a:pt x="35" y="1"/>
                    <a:pt x="33" y="0"/>
                    <a:pt x="31" y="0"/>
                  </a:cubicBezTo>
                  <a:close/>
                  <a:moveTo>
                    <a:pt x="31" y="0"/>
                  </a:moveTo>
                  <a:cubicBezTo>
                    <a:pt x="31" y="0"/>
                    <a:pt x="31" y="0"/>
                    <a:pt x="31" y="0"/>
                  </a:cubicBezTo>
                </a:path>
              </a:pathLst>
            </a:custGeom>
            <a:grpFill/>
            <a:ln>
              <a:noFill/>
            </a:ln>
            <a:extLst>
              <a:ext uri="{91240B29-F687-4f45-9708-019B960494DF}"/>
            </a:extLst>
          </p:spPr>
          <p:txBody>
            <a:bodyPr/>
            <a:lstStyle/>
            <a:p>
              <a:pPr>
                <a:defRPr/>
              </a:pPr>
              <a:endParaRPr lang="en-US" dirty="0"/>
            </a:p>
          </p:txBody>
        </p:sp>
        <p:sp>
          <p:nvSpPr>
            <p:cNvPr id="51" name="Freeform 296">
              <a:extLst>
                <a:ext uri="{FF2B5EF4-FFF2-40B4-BE49-F238E27FC236}">
                  <a16:creationId xmlns:a16="http://schemas.microsoft.com/office/drawing/2014/main" id="{F5E003BD-B061-4878-A790-30FF6E58B927}"/>
                </a:ext>
              </a:extLst>
            </p:cNvPr>
            <p:cNvSpPr>
              <a:spLocks noEditPoints="1"/>
            </p:cNvSpPr>
            <p:nvPr/>
          </p:nvSpPr>
          <p:spPr bwMode="auto">
            <a:xfrm>
              <a:off x="4489450" y="6783388"/>
              <a:ext cx="26988" cy="6350"/>
            </a:xfrm>
            <a:custGeom>
              <a:avLst/>
              <a:gdLst>
                <a:gd name="T0" fmla="*/ 0 w 35"/>
                <a:gd name="T1" fmla="*/ 4 h 8"/>
                <a:gd name="T2" fmla="*/ 4 w 35"/>
                <a:gd name="T3" fmla="*/ 8 h 8"/>
                <a:gd name="T4" fmla="*/ 30 w 35"/>
                <a:gd name="T5" fmla="*/ 8 h 8"/>
                <a:gd name="T6" fmla="*/ 35 w 35"/>
                <a:gd name="T7" fmla="*/ 4 h 8"/>
                <a:gd name="T8" fmla="*/ 30 w 35"/>
                <a:gd name="T9" fmla="*/ 0 h 8"/>
                <a:gd name="T10" fmla="*/ 4 w 35"/>
                <a:gd name="T11" fmla="*/ 0 h 8"/>
                <a:gd name="T12" fmla="*/ 0 w 35"/>
                <a:gd name="T13" fmla="*/ 4 h 8"/>
                <a:gd name="T14" fmla="*/ 0 w 35"/>
                <a:gd name="T15" fmla="*/ 4 h 8"/>
                <a:gd name="T16" fmla="*/ 0 w 35"/>
                <a:gd name="T17"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8">
                  <a:moveTo>
                    <a:pt x="0" y="4"/>
                  </a:moveTo>
                  <a:cubicBezTo>
                    <a:pt x="0" y="6"/>
                    <a:pt x="2" y="8"/>
                    <a:pt x="4" y="8"/>
                  </a:cubicBezTo>
                  <a:cubicBezTo>
                    <a:pt x="30" y="8"/>
                    <a:pt x="30" y="8"/>
                    <a:pt x="30" y="8"/>
                  </a:cubicBezTo>
                  <a:cubicBezTo>
                    <a:pt x="33" y="8"/>
                    <a:pt x="35" y="6"/>
                    <a:pt x="35" y="4"/>
                  </a:cubicBezTo>
                  <a:cubicBezTo>
                    <a:pt x="35" y="1"/>
                    <a:pt x="33" y="0"/>
                    <a:pt x="30" y="0"/>
                  </a:cubicBezTo>
                  <a:cubicBezTo>
                    <a:pt x="4" y="0"/>
                    <a:pt x="4" y="0"/>
                    <a:pt x="4" y="0"/>
                  </a:cubicBezTo>
                  <a:cubicBezTo>
                    <a:pt x="2" y="0"/>
                    <a:pt x="0" y="1"/>
                    <a:pt x="0" y="4"/>
                  </a:cubicBezTo>
                  <a:close/>
                  <a:moveTo>
                    <a:pt x="0" y="4"/>
                  </a:moveTo>
                  <a:cubicBezTo>
                    <a:pt x="0" y="4"/>
                    <a:pt x="0" y="4"/>
                    <a:pt x="0" y="4"/>
                  </a:cubicBezTo>
                </a:path>
              </a:pathLst>
            </a:custGeom>
            <a:grpFill/>
            <a:ln>
              <a:noFill/>
            </a:ln>
            <a:extLst>
              <a:ext uri="{91240B29-F687-4f45-9708-019B960494DF}"/>
            </a:extLst>
          </p:spPr>
          <p:txBody>
            <a:bodyPr/>
            <a:lstStyle/>
            <a:p>
              <a:pPr>
                <a:defRPr/>
              </a:pPr>
              <a:endParaRPr lang="en-US" dirty="0"/>
            </a:p>
          </p:txBody>
        </p:sp>
      </p:grpSp>
      <p:sp>
        <p:nvSpPr>
          <p:cNvPr id="52" name="Freeform 1446">
            <a:extLst>
              <a:ext uri="{FF2B5EF4-FFF2-40B4-BE49-F238E27FC236}">
                <a16:creationId xmlns:a16="http://schemas.microsoft.com/office/drawing/2014/main" id="{A87CDE59-8712-4CE1-925B-5AD4300426E5}"/>
              </a:ext>
            </a:extLst>
          </p:cNvPr>
          <p:cNvSpPr>
            <a:spLocks noEditPoints="1"/>
          </p:cNvSpPr>
          <p:nvPr/>
        </p:nvSpPr>
        <p:spPr bwMode="auto">
          <a:xfrm>
            <a:off x="3081338" y="3109913"/>
            <a:ext cx="914400" cy="914400"/>
          </a:xfrm>
          <a:custGeom>
            <a:avLst/>
            <a:gdLst>
              <a:gd name="T0" fmla="*/ 2147483646 w 312"/>
              <a:gd name="T1" fmla="*/ 2147483646 h 312"/>
              <a:gd name="T2" fmla="*/ 2147483646 w 312"/>
              <a:gd name="T3" fmla="*/ 2147483646 h 312"/>
              <a:gd name="T4" fmla="*/ 2147483646 w 312"/>
              <a:gd name="T5" fmla="*/ 2147483646 h 312"/>
              <a:gd name="T6" fmla="*/ 2147483646 w 312"/>
              <a:gd name="T7" fmla="*/ 2147483646 h 312"/>
              <a:gd name="T8" fmla="*/ 2147483646 w 312"/>
              <a:gd name="T9" fmla="*/ 2147483646 h 312"/>
              <a:gd name="T10" fmla="*/ 2147483646 w 312"/>
              <a:gd name="T11" fmla="*/ 2147483646 h 312"/>
              <a:gd name="T12" fmla="*/ 2147483646 w 312"/>
              <a:gd name="T13" fmla="*/ 2147483646 h 312"/>
              <a:gd name="T14" fmla="*/ 2147483646 w 312"/>
              <a:gd name="T15" fmla="*/ 2147483646 h 312"/>
              <a:gd name="T16" fmla="*/ 2147483646 w 312"/>
              <a:gd name="T17" fmla="*/ 2147483646 h 312"/>
              <a:gd name="T18" fmla="*/ 2147483646 w 312"/>
              <a:gd name="T19" fmla="*/ 2147483646 h 312"/>
              <a:gd name="T20" fmla="*/ 2147483646 w 312"/>
              <a:gd name="T21" fmla="*/ 0 h 312"/>
              <a:gd name="T22" fmla="*/ 2147483646 w 312"/>
              <a:gd name="T23" fmla="*/ 2147483646 h 312"/>
              <a:gd name="T24" fmla="*/ 2147483646 w 312"/>
              <a:gd name="T25" fmla="*/ 2147483646 h 312"/>
              <a:gd name="T26" fmla="*/ 2147483646 w 312"/>
              <a:gd name="T27" fmla="*/ 2147483646 h 312"/>
              <a:gd name="T28" fmla="*/ 2147483646 w 312"/>
              <a:gd name="T29" fmla="*/ 2147483646 h 312"/>
              <a:gd name="T30" fmla="*/ 2147483646 w 312"/>
              <a:gd name="T31" fmla="*/ 2147483646 h 312"/>
              <a:gd name="T32" fmla="*/ 2147483646 w 312"/>
              <a:gd name="T33" fmla="*/ 2147483646 h 312"/>
              <a:gd name="T34" fmla="*/ 2147483646 w 312"/>
              <a:gd name="T35" fmla="*/ 2147483646 h 312"/>
              <a:gd name="T36" fmla="*/ 2147483646 w 312"/>
              <a:gd name="T37" fmla="*/ 2147483646 h 312"/>
              <a:gd name="T38" fmla="*/ 2147483646 w 312"/>
              <a:gd name="T39" fmla="*/ 2147483646 h 312"/>
              <a:gd name="T40" fmla="*/ 2147483646 w 312"/>
              <a:gd name="T41" fmla="*/ 2147483646 h 312"/>
              <a:gd name="T42" fmla="*/ 2147483646 w 312"/>
              <a:gd name="T43" fmla="*/ 2147483646 h 312"/>
              <a:gd name="T44" fmla="*/ 2147483646 w 312"/>
              <a:gd name="T45" fmla="*/ 2147483646 h 312"/>
              <a:gd name="T46" fmla="*/ 2147483646 w 312"/>
              <a:gd name="T47" fmla="*/ 2147483646 h 312"/>
              <a:gd name="T48" fmla="*/ 2147483646 w 312"/>
              <a:gd name="T49" fmla="*/ 2147483646 h 312"/>
              <a:gd name="T50" fmla="*/ 2147483646 w 312"/>
              <a:gd name="T51" fmla="*/ 2147483646 h 312"/>
              <a:gd name="T52" fmla="*/ 2147483646 w 312"/>
              <a:gd name="T53" fmla="*/ 0 h 312"/>
              <a:gd name="T54" fmla="*/ 2147483646 w 312"/>
              <a:gd name="T55" fmla="*/ 2147483646 h 312"/>
              <a:gd name="T56" fmla="*/ 2147483646 w 312"/>
              <a:gd name="T57" fmla="*/ 2147483646 h 312"/>
              <a:gd name="T58" fmla="*/ 0 w 312"/>
              <a:gd name="T59" fmla="*/ 2147483646 h 312"/>
              <a:gd name="T60" fmla="*/ 0 w 312"/>
              <a:gd name="T61" fmla="*/ 2147483646 h 312"/>
              <a:gd name="T62" fmla="*/ 2147483646 w 312"/>
              <a:gd name="T63" fmla="*/ 2147483646 h 312"/>
              <a:gd name="T64" fmla="*/ 2147483646 w 312"/>
              <a:gd name="T65" fmla="*/ 2147483646 h 312"/>
              <a:gd name="T66" fmla="*/ 2147483646 w 312"/>
              <a:gd name="T67" fmla="*/ 2147483646 h 312"/>
              <a:gd name="T68" fmla="*/ 2147483646 w 312"/>
              <a:gd name="T69" fmla="*/ 2147483646 h 312"/>
              <a:gd name="T70" fmla="*/ 2147483646 w 312"/>
              <a:gd name="T71" fmla="*/ 2147483646 h 312"/>
              <a:gd name="T72" fmla="*/ 2147483646 w 312"/>
              <a:gd name="T73" fmla="*/ 2147483646 h 312"/>
              <a:gd name="T74" fmla="*/ 2147483646 w 312"/>
              <a:gd name="T75" fmla="*/ 2147483646 h 312"/>
              <a:gd name="T76" fmla="*/ 2147483646 w 312"/>
              <a:gd name="T77" fmla="*/ 2147483646 h 312"/>
              <a:gd name="T78" fmla="*/ 2147483646 w 312"/>
              <a:gd name="T79" fmla="*/ 2147483646 h 312"/>
              <a:gd name="T80" fmla="*/ 2147483646 w 312"/>
              <a:gd name="T81" fmla="*/ 2147483646 h 312"/>
              <a:gd name="T82" fmla="*/ 2147483646 w 312"/>
              <a:gd name="T83" fmla="*/ 2147483646 h 312"/>
              <a:gd name="T84" fmla="*/ 2147483646 w 312"/>
              <a:gd name="T85" fmla="*/ 2147483646 h 312"/>
              <a:gd name="T86" fmla="*/ 2147483646 w 312"/>
              <a:gd name="T87" fmla="*/ 2147483646 h 31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312" h="312">
                <a:moveTo>
                  <a:pt x="282" y="71"/>
                </a:moveTo>
                <a:cubicBezTo>
                  <a:pt x="265" y="71"/>
                  <a:pt x="251" y="84"/>
                  <a:pt x="251" y="101"/>
                </a:cubicBezTo>
                <a:cubicBezTo>
                  <a:pt x="251" y="114"/>
                  <a:pt x="258" y="124"/>
                  <a:pt x="269" y="129"/>
                </a:cubicBezTo>
                <a:cubicBezTo>
                  <a:pt x="269" y="213"/>
                  <a:pt x="269" y="213"/>
                  <a:pt x="269" y="213"/>
                </a:cubicBezTo>
                <a:cubicBezTo>
                  <a:pt x="269" y="253"/>
                  <a:pt x="237" y="286"/>
                  <a:pt x="196" y="286"/>
                </a:cubicBezTo>
                <a:cubicBezTo>
                  <a:pt x="159" y="286"/>
                  <a:pt x="128" y="258"/>
                  <a:pt x="124" y="222"/>
                </a:cubicBezTo>
                <a:cubicBezTo>
                  <a:pt x="177" y="216"/>
                  <a:pt x="218" y="174"/>
                  <a:pt x="218" y="123"/>
                </a:cubicBezTo>
                <a:cubicBezTo>
                  <a:pt x="218" y="61"/>
                  <a:pt x="218" y="61"/>
                  <a:pt x="218" y="61"/>
                </a:cubicBezTo>
                <a:cubicBezTo>
                  <a:pt x="218" y="35"/>
                  <a:pt x="197" y="14"/>
                  <a:pt x="170" y="14"/>
                </a:cubicBezTo>
                <a:cubicBezTo>
                  <a:pt x="167" y="14"/>
                  <a:pt x="167" y="14"/>
                  <a:pt x="167" y="14"/>
                </a:cubicBezTo>
                <a:cubicBezTo>
                  <a:pt x="166" y="8"/>
                  <a:pt x="163" y="0"/>
                  <a:pt x="153" y="0"/>
                </a:cubicBezTo>
                <a:cubicBezTo>
                  <a:pt x="143" y="0"/>
                  <a:pt x="140" y="9"/>
                  <a:pt x="140" y="15"/>
                </a:cubicBezTo>
                <a:cubicBezTo>
                  <a:pt x="140" y="39"/>
                  <a:pt x="140" y="39"/>
                  <a:pt x="140" y="39"/>
                </a:cubicBezTo>
                <a:cubicBezTo>
                  <a:pt x="140" y="46"/>
                  <a:pt x="143" y="55"/>
                  <a:pt x="153" y="55"/>
                </a:cubicBezTo>
                <a:cubicBezTo>
                  <a:pt x="163" y="55"/>
                  <a:pt x="166" y="46"/>
                  <a:pt x="167" y="40"/>
                </a:cubicBezTo>
                <a:cubicBezTo>
                  <a:pt x="170" y="40"/>
                  <a:pt x="170" y="40"/>
                  <a:pt x="170" y="40"/>
                </a:cubicBezTo>
                <a:cubicBezTo>
                  <a:pt x="182" y="40"/>
                  <a:pt x="192" y="50"/>
                  <a:pt x="192" y="62"/>
                </a:cubicBezTo>
                <a:cubicBezTo>
                  <a:pt x="192" y="124"/>
                  <a:pt x="192" y="124"/>
                  <a:pt x="192" y="124"/>
                </a:cubicBezTo>
                <a:cubicBezTo>
                  <a:pt x="192" y="164"/>
                  <a:pt x="155" y="197"/>
                  <a:pt x="109" y="197"/>
                </a:cubicBezTo>
                <a:cubicBezTo>
                  <a:pt x="63" y="197"/>
                  <a:pt x="26" y="164"/>
                  <a:pt x="26" y="124"/>
                </a:cubicBezTo>
                <a:cubicBezTo>
                  <a:pt x="26" y="63"/>
                  <a:pt x="26" y="63"/>
                  <a:pt x="26" y="63"/>
                </a:cubicBezTo>
                <a:cubicBezTo>
                  <a:pt x="26" y="51"/>
                  <a:pt x="36" y="41"/>
                  <a:pt x="48" y="41"/>
                </a:cubicBezTo>
                <a:cubicBezTo>
                  <a:pt x="53" y="41"/>
                  <a:pt x="53" y="41"/>
                  <a:pt x="53" y="41"/>
                </a:cubicBezTo>
                <a:cubicBezTo>
                  <a:pt x="54" y="46"/>
                  <a:pt x="56" y="55"/>
                  <a:pt x="66" y="55"/>
                </a:cubicBezTo>
                <a:cubicBezTo>
                  <a:pt x="76" y="55"/>
                  <a:pt x="79" y="46"/>
                  <a:pt x="79" y="40"/>
                </a:cubicBezTo>
                <a:cubicBezTo>
                  <a:pt x="79" y="15"/>
                  <a:pt x="79" y="15"/>
                  <a:pt x="79" y="15"/>
                </a:cubicBezTo>
                <a:cubicBezTo>
                  <a:pt x="79" y="9"/>
                  <a:pt x="76" y="0"/>
                  <a:pt x="66" y="0"/>
                </a:cubicBezTo>
                <a:cubicBezTo>
                  <a:pt x="56" y="0"/>
                  <a:pt x="53" y="8"/>
                  <a:pt x="53" y="14"/>
                </a:cubicBezTo>
                <a:cubicBezTo>
                  <a:pt x="48" y="14"/>
                  <a:pt x="48" y="14"/>
                  <a:pt x="48" y="14"/>
                </a:cubicBezTo>
                <a:cubicBezTo>
                  <a:pt x="22" y="14"/>
                  <a:pt x="0" y="36"/>
                  <a:pt x="0" y="62"/>
                </a:cubicBezTo>
                <a:cubicBezTo>
                  <a:pt x="0" y="123"/>
                  <a:pt x="0" y="123"/>
                  <a:pt x="0" y="123"/>
                </a:cubicBezTo>
                <a:cubicBezTo>
                  <a:pt x="0" y="175"/>
                  <a:pt x="42" y="217"/>
                  <a:pt x="97" y="222"/>
                </a:cubicBezTo>
                <a:cubicBezTo>
                  <a:pt x="102" y="272"/>
                  <a:pt x="144" y="312"/>
                  <a:pt x="195" y="312"/>
                </a:cubicBezTo>
                <a:cubicBezTo>
                  <a:pt x="250" y="312"/>
                  <a:pt x="294" y="267"/>
                  <a:pt x="296" y="212"/>
                </a:cubicBezTo>
                <a:cubicBezTo>
                  <a:pt x="296" y="128"/>
                  <a:pt x="296" y="128"/>
                  <a:pt x="296" y="128"/>
                </a:cubicBezTo>
                <a:cubicBezTo>
                  <a:pt x="305" y="123"/>
                  <a:pt x="312" y="113"/>
                  <a:pt x="312" y="101"/>
                </a:cubicBezTo>
                <a:cubicBezTo>
                  <a:pt x="312" y="85"/>
                  <a:pt x="299" y="71"/>
                  <a:pt x="282" y="71"/>
                </a:cubicBezTo>
                <a:close/>
                <a:moveTo>
                  <a:pt x="282" y="105"/>
                </a:moveTo>
                <a:cubicBezTo>
                  <a:pt x="279" y="105"/>
                  <a:pt x="277" y="103"/>
                  <a:pt x="277" y="101"/>
                </a:cubicBezTo>
                <a:cubicBezTo>
                  <a:pt x="277" y="98"/>
                  <a:pt x="279" y="96"/>
                  <a:pt x="282" y="96"/>
                </a:cubicBezTo>
                <a:cubicBezTo>
                  <a:pt x="284" y="96"/>
                  <a:pt x="286" y="99"/>
                  <a:pt x="286" y="101"/>
                </a:cubicBezTo>
                <a:cubicBezTo>
                  <a:pt x="286" y="103"/>
                  <a:pt x="284" y="105"/>
                  <a:pt x="282" y="105"/>
                </a:cubicBezTo>
                <a:close/>
                <a:moveTo>
                  <a:pt x="282" y="105"/>
                </a:moveTo>
                <a:cubicBezTo>
                  <a:pt x="282" y="105"/>
                  <a:pt x="282" y="105"/>
                  <a:pt x="282" y="105"/>
                </a:cubicBezTo>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p>
        </p:txBody>
      </p:sp>
      <p:sp>
        <p:nvSpPr>
          <p:cNvPr id="53" name="Rectangle 52">
            <a:extLst>
              <a:ext uri="{FF2B5EF4-FFF2-40B4-BE49-F238E27FC236}">
                <a16:creationId xmlns:a16="http://schemas.microsoft.com/office/drawing/2014/main" id="{BD208771-102B-48C3-910F-E8B6A285C0D1}"/>
              </a:ext>
            </a:extLst>
          </p:cNvPr>
          <p:cNvSpPr>
            <a:spLocks noChangeArrowheads="1"/>
          </p:cNvSpPr>
          <p:nvPr/>
        </p:nvSpPr>
        <p:spPr bwMode="auto">
          <a:xfrm>
            <a:off x="838200" y="5799138"/>
            <a:ext cx="19764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ts val="1563"/>
              </a:spcBef>
              <a:buSzPct val="150000"/>
            </a:pPr>
            <a:r>
              <a:rPr lang="en-US" altLang="en-US" sz="1600" dirty="0">
                <a:latin typeface="+mj-lt"/>
                <a:ea typeface="Avenir Book"/>
                <a:cs typeface="Calibri" panose="020F0502020204030204" pitchFamily="34" charset="0"/>
              </a:rPr>
              <a:t>OB/GYN checkup including Pap Smear</a:t>
            </a:r>
          </a:p>
        </p:txBody>
      </p:sp>
      <p:sp>
        <p:nvSpPr>
          <p:cNvPr id="54" name="Title 3">
            <a:extLst>
              <a:ext uri="{FF2B5EF4-FFF2-40B4-BE49-F238E27FC236}">
                <a16:creationId xmlns:a16="http://schemas.microsoft.com/office/drawing/2014/main" id="{582AEA0B-6513-47B7-A11F-B63294DEBB08}"/>
              </a:ext>
            </a:extLst>
          </p:cNvPr>
          <p:cNvSpPr txBox="1">
            <a:spLocks/>
          </p:cNvSpPr>
          <p:nvPr/>
        </p:nvSpPr>
        <p:spPr bwMode="auto">
          <a:xfrm>
            <a:off x="304800" y="1104900"/>
            <a:ext cx="8516938" cy="495300"/>
          </a:xfrm>
          <a:prstGeom prst="rect">
            <a:avLst/>
          </a:prstGeom>
          <a:noFill/>
          <a:ln>
            <a:noFill/>
          </a:ln>
          <a:extLst>
            <a:ext uri="{909E8E84-426E-40dd-AFC4-6F175D3DCCD1}"/>
            <a:ext uri="{91240B29-F687-4f45-9708-019B960494DF}"/>
          </a:extLst>
        </p:spPr>
        <p:txBody>
          <a:bodyPr anchor="ct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defRPr/>
            </a:pPr>
            <a:r>
              <a:rPr lang="en-US" altLang="en-US" sz="2000" b="1" dirty="0">
                <a:latin typeface="+mj-lt"/>
                <a:ea typeface="UHC Sans Light"/>
                <a:cs typeface="Avenir Heavy"/>
              </a:rPr>
              <a:t>In-Network preventive care is covered 100%, some examples</a:t>
            </a:r>
          </a:p>
        </p:txBody>
      </p:sp>
      <p:sp>
        <p:nvSpPr>
          <p:cNvPr id="2" name="TextBox 1">
            <a:extLst>
              <a:ext uri="{FF2B5EF4-FFF2-40B4-BE49-F238E27FC236}">
                <a16:creationId xmlns:a16="http://schemas.microsoft.com/office/drawing/2014/main" id="{6221B3A6-2764-4447-9DDD-972F0D27FCBE}"/>
              </a:ext>
            </a:extLst>
          </p:cNvPr>
          <p:cNvSpPr txBox="1"/>
          <p:nvPr/>
        </p:nvSpPr>
        <p:spPr>
          <a:xfrm>
            <a:off x="8894575" y="6605584"/>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20</a:t>
            </a:r>
          </a:p>
        </p:txBody>
      </p:sp>
    </p:spTree>
    <p:extLst>
      <p:ext uri="{BB962C8B-B14F-4D97-AF65-F5344CB8AC3E}">
        <p14:creationId xmlns:p14="http://schemas.microsoft.com/office/powerpoint/2010/main" val="441254094"/>
      </p:ext>
    </p:extLst>
  </p:cSld>
  <p:clrMapOvr>
    <a:masterClrMapping/>
  </p:clrMapOvr>
  <p:transition spd="slow"/>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fade">
                                      <p:cBhvr>
                                        <p:cTn id="13" dur="1000"/>
                                        <p:tgtEl>
                                          <p:spTgt spid="53"/>
                                        </p:tgtEl>
                                      </p:cBhvr>
                                    </p:animEffect>
                                    <p:anim calcmode="lin" valueType="num">
                                      <p:cBhvr>
                                        <p:cTn id="14" dur="1000" fill="hold"/>
                                        <p:tgtEl>
                                          <p:spTgt spid="53"/>
                                        </p:tgtEl>
                                        <p:attrNameLst>
                                          <p:attrName>ppt_x</p:attrName>
                                        </p:attrNameLst>
                                      </p:cBhvr>
                                      <p:tavLst>
                                        <p:tav tm="0">
                                          <p:val>
                                            <p:strVal val="#ppt_x"/>
                                          </p:val>
                                        </p:tav>
                                        <p:tav tm="100000">
                                          <p:val>
                                            <p:strVal val="#ppt_x"/>
                                          </p:val>
                                        </p:tav>
                                      </p:tavLst>
                                    </p:anim>
                                    <p:anim calcmode="lin" valueType="num">
                                      <p:cBhvr>
                                        <p:cTn id="15" dur="1000" fill="hold"/>
                                        <p:tgtEl>
                                          <p:spTgt spid="5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1000"/>
                                        <p:tgtEl>
                                          <p:spTgt spid="26"/>
                                        </p:tgtEl>
                                      </p:cBhvr>
                                    </p:animEffect>
                                    <p:anim calcmode="lin" valueType="num">
                                      <p:cBhvr>
                                        <p:cTn id="20" dur="1000" fill="hold"/>
                                        <p:tgtEl>
                                          <p:spTgt spid="26"/>
                                        </p:tgtEl>
                                        <p:attrNameLst>
                                          <p:attrName>ppt_x</p:attrName>
                                        </p:attrNameLst>
                                      </p:cBhvr>
                                      <p:tavLst>
                                        <p:tav tm="0">
                                          <p:val>
                                            <p:strVal val="#ppt_x"/>
                                          </p:val>
                                        </p:tav>
                                        <p:tav tm="100000">
                                          <p:val>
                                            <p:strVal val="#ppt_x"/>
                                          </p:val>
                                        </p:tav>
                                      </p:tavLst>
                                    </p:anim>
                                    <p:anim calcmode="lin" valueType="num">
                                      <p:cBhvr>
                                        <p:cTn id="21" dur="1000" fill="hold"/>
                                        <p:tgtEl>
                                          <p:spTgt spid="2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fade">
                                      <p:cBhvr>
                                        <p:cTn id="25" dur="1000"/>
                                        <p:tgtEl>
                                          <p:spTgt spid="31"/>
                                        </p:tgtEl>
                                      </p:cBhvr>
                                    </p:animEffect>
                                    <p:anim calcmode="lin" valueType="num">
                                      <p:cBhvr>
                                        <p:cTn id="26" dur="1000" fill="hold"/>
                                        <p:tgtEl>
                                          <p:spTgt spid="31"/>
                                        </p:tgtEl>
                                        <p:attrNameLst>
                                          <p:attrName>ppt_x</p:attrName>
                                        </p:attrNameLst>
                                      </p:cBhvr>
                                      <p:tavLst>
                                        <p:tav tm="0">
                                          <p:val>
                                            <p:strVal val="#ppt_x"/>
                                          </p:val>
                                        </p:tav>
                                        <p:tav tm="100000">
                                          <p:val>
                                            <p:strVal val="#ppt_x"/>
                                          </p:val>
                                        </p:tav>
                                      </p:tavLst>
                                    </p:anim>
                                    <p:anim calcmode="lin" valueType="num">
                                      <p:cBhvr>
                                        <p:cTn id="27" dur="1000" fill="hold"/>
                                        <p:tgtEl>
                                          <p:spTgt spid="31"/>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1000"/>
                                        <p:tgtEl>
                                          <p:spTgt spid="32"/>
                                        </p:tgtEl>
                                      </p:cBhvr>
                                    </p:animEffect>
                                    <p:anim calcmode="lin" valueType="num">
                                      <p:cBhvr>
                                        <p:cTn id="32" dur="1000" fill="hold"/>
                                        <p:tgtEl>
                                          <p:spTgt spid="32"/>
                                        </p:tgtEl>
                                        <p:attrNameLst>
                                          <p:attrName>ppt_x</p:attrName>
                                        </p:attrNameLst>
                                      </p:cBhvr>
                                      <p:tavLst>
                                        <p:tav tm="0">
                                          <p:val>
                                            <p:strVal val="#ppt_x"/>
                                          </p:val>
                                        </p:tav>
                                        <p:tav tm="100000">
                                          <p:val>
                                            <p:strVal val="#ppt_x"/>
                                          </p:val>
                                        </p:tav>
                                      </p:tavLst>
                                    </p:anim>
                                    <p:anim calcmode="lin" valueType="num">
                                      <p:cBhvr>
                                        <p:cTn id="33" dur="1000" fill="hold"/>
                                        <p:tgtEl>
                                          <p:spTgt spid="32"/>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4" grpId="0"/>
      <p:bldP spid="26" grpId="0"/>
      <p:bldP spid="31" grpId="0"/>
      <p:bldP spid="32" grpId="0"/>
      <p:bldP spid="5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9051" y="-51774"/>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457200" y="119500"/>
            <a:ext cx="5356289" cy="5867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3200">
                <a:solidFill>
                  <a:srgbClr val="FFFFFF"/>
                </a:solidFill>
              </a:defRPr>
            </a:lvl1pPr>
          </a:lstStyle>
          <a:p>
            <a:r>
              <a:rPr lang="en-US" dirty="0">
                <a:solidFill>
                  <a:schemeClr val="tx1"/>
                </a:solidFill>
              </a:rPr>
              <a:t>Urgent Care Centers</a:t>
            </a:r>
            <a:endParaRPr dirty="0">
              <a:solidFill>
                <a:schemeClr val="tx1"/>
              </a:solidFill>
            </a:endParaRPr>
          </a:p>
        </p:txBody>
      </p:sp>
      <p:pic>
        <p:nvPicPr>
          <p:cNvPr id="12" name="Picture 11">
            <a:extLst>
              <a:ext uri="{FF2B5EF4-FFF2-40B4-BE49-F238E27FC236}">
                <a16:creationId xmlns:a16="http://schemas.microsoft.com/office/drawing/2014/main" id="{C5903940-C218-4CE1-8369-58350D0583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00" y="1042988"/>
            <a:ext cx="7696200" cy="238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3" name="Table 12">
            <a:extLst>
              <a:ext uri="{FF2B5EF4-FFF2-40B4-BE49-F238E27FC236}">
                <a16:creationId xmlns:a16="http://schemas.microsoft.com/office/drawing/2014/main" id="{FA9F86E9-4F5B-43AA-B5D8-BD3DBA23E9E9}"/>
              </a:ext>
            </a:extLst>
          </p:cNvPr>
          <p:cNvGraphicFramePr>
            <a:graphicFrameLocks noGrp="1"/>
          </p:cNvGraphicFramePr>
          <p:nvPr/>
        </p:nvGraphicFramePr>
        <p:xfrm>
          <a:off x="1905000" y="4648200"/>
          <a:ext cx="5083175" cy="1524010"/>
        </p:xfrm>
        <a:graphic>
          <a:graphicData uri="http://schemas.openxmlformats.org/drawingml/2006/table">
            <a:tbl>
              <a:tblPr firstRow="1" bandRow="1">
                <a:tableStyleId>{2D5ABB26-0587-4C30-8999-92F81FD0307C}</a:tableStyleId>
              </a:tblPr>
              <a:tblGrid>
                <a:gridCol w="3339509">
                  <a:extLst>
                    <a:ext uri="{9D8B030D-6E8A-4147-A177-3AD203B41FA5}">
                      <a16:colId xmlns:a16="http://schemas.microsoft.com/office/drawing/2014/main" val="20000"/>
                    </a:ext>
                  </a:extLst>
                </a:gridCol>
                <a:gridCol w="1743666">
                  <a:extLst>
                    <a:ext uri="{9D8B030D-6E8A-4147-A177-3AD203B41FA5}">
                      <a16:colId xmlns:a16="http://schemas.microsoft.com/office/drawing/2014/main" val="20001"/>
                    </a:ext>
                  </a:extLst>
                </a:gridCol>
              </a:tblGrid>
              <a:tr h="304800">
                <a:tc>
                  <a:txBody>
                    <a:bodyPr/>
                    <a:lstStyle/>
                    <a:p>
                      <a:pPr marL="0" indent="0" algn="ctr">
                        <a:buClr>
                          <a:srgbClr val="008578"/>
                        </a:buClr>
                        <a:buFont typeface="Wingdings" pitchFamily="2" charset="2"/>
                        <a:buNone/>
                      </a:pPr>
                      <a:r>
                        <a:rPr lang="en-US" sz="1400" dirty="0">
                          <a:solidFill>
                            <a:schemeClr val="tx1"/>
                          </a:solidFill>
                          <a:latin typeface="+mj-lt"/>
                          <a:cs typeface="Calibri" panose="020F0502020204030204" pitchFamily="34" charset="0"/>
                        </a:rPr>
                        <a:t>Minor burns or injuries</a:t>
                      </a:r>
                    </a:p>
                  </a:txBody>
                  <a:tcPr marL="91438" marR="91438" marT="45721" marB="45721"/>
                </a:tc>
                <a:tc>
                  <a:txBody>
                    <a:bodyPr/>
                    <a:lstStyle/>
                    <a:p>
                      <a:pPr marL="0" indent="0" algn="ctr">
                        <a:buClr>
                          <a:srgbClr val="008578"/>
                        </a:buClr>
                        <a:buFont typeface="Wingdings" pitchFamily="2" charset="2"/>
                        <a:buNone/>
                      </a:pPr>
                      <a:r>
                        <a:rPr lang="en-US" sz="1400" dirty="0">
                          <a:solidFill>
                            <a:schemeClr val="tx1"/>
                          </a:solidFill>
                          <a:latin typeface="+mj-lt"/>
                          <a:cs typeface="Calibri" panose="020F0502020204030204" pitchFamily="34" charset="0"/>
                        </a:rPr>
                        <a:t>Sprains or strains</a:t>
                      </a:r>
                    </a:p>
                  </a:txBody>
                  <a:tcPr marL="91438" marR="91438" marT="45721" marB="45721"/>
                </a:tc>
                <a:extLst>
                  <a:ext uri="{0D108BD9-81ED-4DB2-BD59-A6C34878D82A}">
                    <a16:rowId xmlns:a16="http://schemas.microsoft.com/office/drawing/2014/main" val="10000"/>
                  </a:ext>
                </a:extLst>
              </a:tr>
              <a:tr h="304800">
                <a:tc>
                  <a:txBody>
                    <a:bodyPr/>
                    <a:lstStyle/>
                    <a:p>
                      <a:pPr marL="0" indent="0" algn="ctr">
                        <a:buClr>
                          <a:srgbClr val="008578"/>
                        </a:buClr>
                        <a:buFont typeface="Wingdings" pitchFamily="2" charset="2"/>
                        <a:buNone/>
                      </a:pPr>
                      <a:r>
                        <a:rPr lang="en-US" sz="1400" dirty="0">
                          <a:solidFill>
                            <a:schemeClr val="tx1"/>
                          </a:solidFill>
                          <a:latin typeface="+mj-lt"/>
                          <a:cs typeface="Calibri" panose="020F0502020204030204" pitchFamily="34" charset="0"/>
                        </a:rPr>
                        <a:t>Coughs, colds and sore throats	</a:t>
                      </a:r>
                    </a:p>
                  </a:txBody>
                  <a:tcPr marL="91438" marR="91438" marT="45721" marB="45721"/>
                </a:tc>
                <a:tc>
                  <a:txBody>
                    <a:bodyPr/>
                    <a:lstStyle/>
                    <a:p>
                      <a:pPr marL="0" marR="0" lvl="1" indent="0" algn="ctr" defTabSz="914400" rtl="0" eaLnBrk="1" fontAlgn="auto" latinLnBrk="0" hangingPunct="1">
                        <a:lnSpc>
                          <a:spcPct val="100000"/>
                        </a:lnSpc>
                        <a:spcBef>
                          <a:spcPts val="0"/>
                        </a:spcBef>
                        <a:spcAft>
                          <a:spcPts val="0"/>
                        </a:spcAft>
                        <a:buClr>
                          <a:srgbClr val="008578"/>
                        </a:buClr>
                        <a:buSzTx/>
                        <a:buFont typeface="Wingdings" pitchFamily="2" charset="2"/>
                        <a:buNone/>
                        <a:tabLst/>
                        <a:defRPr/>
                      </a:pPr>
                      <a:r>
                        <a:rPr lang="en-US" sz="1400" dirty="0">
                          <a:solidFill>
                            <a:schemeClr val="tx1"/>
                          </a:solidFill>
                          <a:latin typeface="+mj-lt"/>
                          <a:cs typeface="Calibri" panose="020F0502020204030204" pitchFamily="34" charset="0"/>
                        </a:rPr>
                        <a:t>Ear infections</a:t>
                      </a:r>
                    </a:p>
                  </a:txBody>
                  <a:tcPr marL="91438" marR="91438" marT="45721" marB="45721"/>
                </a:tc>
                <a:extLst>
                  <a:ext uri="{0D108BD9-81ED-4DB2-BD59-A6C34878D82A}">
                    <a16:rowId xmlns:a16="http://schemas.microsoft.com/office/drawing/2014/main" val="10001"/>
                  </a:ext>
                </a:extLst>
              </a:tr>
              <a:tr h="304800">
                <a:tc>
                  <a:txBody>
                    <a:bodyPr/>
                    <a:lstStyle/>
                    <a:p>
                      <a:pPr marL="0" indent="0" algn="ctr">
                        <a:buClr>
                          <a:srgbClr val="008578"/>
                        </a:buClr>
                        <a:buFont typeface="Wingdings" pitchFamily="2" charset="2"/>
                        <a:buNone/>
                      </a:pPr>
                      <a:r>
                        <a:rPr lang="en-US" sz="1400" dirty="0">
                          <a:solidFill>
                            <a:schemeClr val="tx1"/>
                          </a:solidFill>
                          <a:latin typeface="+mj-lt"/>
                          <a:cs typeface="Calibri" panose="020F0502020204030204" pitchFamily="34" charset="0"/>
                        </a:rPr>
                        <a:t>Fever or flu-like symptoms</a:t>
                      </a:r>
                    </a:p>
                  </a:txBody>
                  <a:tcPr marL="91438" marR="91438" marT="45721" marB="45721"/>
                </a:tc>
                <a:tc>
                  <a:txBody>
                    <a:bodyPr/>
                    <a:lstStyle/>
                    <a:p>
                      <a:pPr marL="0" marR="0" lvl="1" indent="0" algn="ctr" defTabSz="914400" rtl="0" eaLnBrk="1" fontAlgn="auto" latinLnBrk="0" hangingPunct="1">
                        <a:lnSpc>
                          <a:spcPct val="100000"/>
                        </a:lnSpc>
                        <a:spcBef>
                          <a:spcPts val="0"/>
                        </a:spcBef>
                        <a:spcAft>
                          <a:spcPts val="0"/>
                        </a:spcAft>
                        <a:buClr>
                          <a:srgbClr val="008578"/>
                        </a:buClr>
                        <a:buSzTx/>
                        <a:buFont typeface="Wingdings" pitchFamily="2" charset="2"/>
                        <a:buNone/>
                        <a:tabLst/>
                        <a:defRPr/>
                      </a:pPr>
                      <a:r>
                        <a:rPr lang="en-US" sz="1400" dirty="0">
                          <a:solidFill>
                            <a:schemeClr val="tx1"/>
                          </a:solidFill>
                          <a:latin typeface="+mj-lt"/>
                          <a:cs typeface="Calibri" panose="020F0502020204030204" pitchFamily="34" charset="0"/>
                        </a:rPr>
                        <a:t>Mild asthma</a:t>
                      </a:r>
                    </a:p>
                  </a:txBody>
                  <a:tcPr marL="91438" marR="91438" marT="45721" marB="45721"/>
                </a:tc>
                <a:extLst>
                  <a:ext uri="{0D108BD9-81ED-4DB2-BD59-A6C34878D82A}">
                    <a16:rowId xmlns:a16="http://schemas.microsoft.com/office/drawing/2014/main" val="10002"/>
                  </a:ext>
                </a:extLst>
              </a:tr>
              <a:tr h="304800">
                <a:tc>
                  <a:txBody>
                    <a:bodyPr/>
                    <a:lstStyle/>
                    <a:p>
                      <a:pPr marL="0" indent="0" algn="ctr">
                        <a:buClr>
                          <a:srgbClr val="008578"/>
                        </a:buClr>
                        <a:buFont typeface="Wingdings" pitchFamily="2" charset="2"/>
                        <a:buNone/>
                      </a:pPr>
                      <a:r>
                        <a:rPr lang="en-US" sz="1400" dirty="0">
                          <a:solidFill>
                            <a:schemeClr val="tx1"/>
                          </a:solidFill>
                          <a:latin typeface="+mj-lt"/>
                          <a:cs typeface="Calibri" panose="020F0502020204030204" pitchFamily="34" charset="0"/>
                        </a:rPr>
                        <a:t>Rash or other skin irritations</a:t>
                      </a:r>
                    </a:p>
                  </a:txBody>
                  <a:tcPr marL="91438" marR="91438" marT="45721" marB="45721"/>
                </a:tc>
                <a:tc>
                  <a:txBody>
                    <a:bodyPr/>
                    <a:lstStyle/>
                    <a:p>
                      <a:pPr marL="0" indent="0" algn="ctr">
                        <a:buClr>
                          <a:srgbClr val="008578"/>
                        </a:buClr>
                        <a:buFont typeface="Wingdings" pitchFamily="2" charset="2"/>
                        <a:buNone/>
                      </a:pPr>
                      <a:r>
                        <a:rPr lang="en-US" sz="1400" dirty="0">
                          <a:solidFill>
                            <a:schemeClr val="tx1"/>
                          </a:solidFill>
                          <a:latin typeface="+mj-lt"/>
                          <a:cs typeface="Calibri" panose="020F0502020204030204" pitchFamily="34" charset="0"/>
                        </a:rPr>
                        <a:t>Animal bites</a:t>
                      </a:r>
                    </a:p>
                  </a:txBody>
                  <a:tcPr marL="91438" marR="91438" marT="45721" marB="45721"/>
                </a:tc>
                <a:extLst>
                  <a:ext uri="{0D108BD9-81ED-4DB2-BD59-A6C34878D82A}">
                    <a16:rowId xmlns:a16="http://schemas.microsoft.com/office/drawing/2014/main" val="10003"/>
                  </a:ext>
                </a:extLst>
              </a:tr>
              <a:tr h="304800">
                <a:tc>
                  <a:txBody>
                    <a:bodyPr/>
                    <a:lstStyle/>
                    <a:p>
                      <a:pPr marL="0" marR="0" lvl="1" indent="0" algn="ctr" defTabSz="914400" rtl="0" eaLnBrk="1" fontAlgn="auto" latinLnBrk="0" hangingPunct="1">
                        <a:lnSpc>
                          <a:spcPct val="100000"/>
                        </a:lnSpc>
                        <a:spcBef>
                          <a:spcPts val="0"/>
                        </a:spcBef>
                        <a:spcAft>
                          <a:spcPts val="0"/>
                        </a:spcAft>
                        <a:buClr>
                          <a:srgbClr val="008578"/>
                        </a:buClr>
                        <a:buSzTx/>
                        <a:buFont typeface="Wingdings" pitchFamily="2" charset="2"/>
                        <a:buNone/>
                        <a:tabLst/>
                        <a:defRPr/>
                      </a:pPr>
                      <a:r>
                        <a:rPr lang="en-US" sz="1400" dirty="0">
                          <a:solidFill>
                            <a:schemeClr val="tx1"/>
                          </a:solidFill>
                          <a:latin typeface="+mj-lt"/>
                          <a:cs typeface="Calibri" panose="020F0502020204030204" pitchFamily="34" charset="0"/>
                        </a:rPr>
                        <a:t>Allergic reactions (non-life</a:t>
                      </a:r>
                      <a:r>
                        <a:rPr lang="en-US" sz="1400" baseline="0" dirty="0">
                          <a:solidFill>
                            <a:schemeClr val="tx1"/>
                          </a:solidFill>
                          <a:latin typeface="+mj-lt"/>
                          <a:cs typeface="Calibri" panose="020F0502020204030204" pitchFamily="34" charset="0"/>
                        </a:rPr>
                        <a:t> t</a:t>
                      </a:r>
                      <a:r>
                        <a:rPr lang="en-US" sz="1400" dirty="0">
                          <a:solidFill>
                            <a:schemeClr val="tx1"/>
                          </a:solidFill>
                          <a:latin typeface="+mj-lt"/>
                          <a:cs typeface="Calibri" panose="020F0502020204030204" pitchFamily="34" charset="0"/>
                        </a:rPr>
                        <a:t>hreatening)</a:t>
                      </a:r>
                    </a:p>
                  </a:txBody>
                  <a:tcPr marL="91438" marR="91438" marT="45721" marB="45721"/>
                </a:tc>
                <a:tc>
                  <a:txBody>
                    <a:bodyPr/>
                    <a:lstStyle/>
                    <a:p>
                      <a:pPr marL="0" marR="0" lvl="1" indent="0" algn="ctr" defTabSz="914400" rtl="0" eaLnBrk="1" fontAlgn="auto" latinLnBrk="0" hangingPunct="1">
                        <a:lnSpc>
                          <a:spcPct val="100000"/>
                        </a:lnSpc>
                        <a:spcBef>
                          <a:spcPts val="0"/>
                        </a:spcBef>
                        <a:spcAft>
                          <a:spcPts val="0"/>
                        </a:spcAft>
                        <a:buClr>
                          <a:srgbClr val="008578"/>
                        </a:buClr>
                        <a:buSzTx/>
                        <a:buFont typeface="Wingdings" pitchFamily="2" charset="2"/>
                        <a:buNone/>
                        <a:tabLst/>
                        <a:defRPr/>
                      </a:pPr>
                      <a:r>
                        <a:rPr lang="en-US" sz="1400" dirty="0">
                          <a:solidFill>
                            <a:schemeClr val="tx1"/>
                          </a:solidFill>
                          <a:latin typeface="+mj-lt"/>
                          <a:cs typeface="Calibri" panose="020F0502020204030204" pitchFamily="34" charset="0"/>
                        </a:rPr>
                        <a:t>Broken bones</a:t>
                      </a:r>
                    </a:p>
                  </a:txBody>
                  <a:tcPr marL="91438" marR="91438" marT="45721" marB="45721"/>
                </a:tc>
                <a:extLst>
                  <a:ext uri="{0D108BD9-81ED-4DB2-BD59-A6C34878D82A}">
                    <a16:rowId xmlns:a16="http://schemas.microsoft.com/office/drawing/2014/main" val="10004"/>
                  </a:ext>
                </a:extLst>
              </a:tr>
            </a:tbl>
          </a:graphicData>
        </a:graphic>
      </p:graphicFrame>
      <p:sp>
        <p:nvSpPr>
          <p:cNvPr id="14" name="TextBox 13">
            <a:extLst>
              <a:ext uri="{FF2B5EF4-FFF2-40B4-BE49-F238E27FC236}">
                <a16:creationId xmlns:a16="http://schemas.microsoft.com/office/drawing/2014/main" id="{EBE83626-1456-425F-AFAE-676F5780C2A6}"/>
              </a:ext>
            </a:extLst>
          </p:cNvPr>
          <p:cNvSpPr txBox="1">
            <a:spLocks noChangeArrowheads="1"/>
          </p:cNvSpPr>
          <p:nvPr/>
        </p:nvSpPr>
        <p:spPr bwMode="auto">
          <a:xfrm>
            <a:off x="76200" y="3475027"/>
            <a:ext cx="9144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sz="1600" dirty="0">
                <a:latin typeface="+mj-lt"/>
                <a:cs typeface="Calibri" panose="020F0502020204030204" pitchFamily="34" charset="0"/>
              </a:rPr>
              <a:t>If you have a condition that requires immediate care or treatment– an Urgent Care Center is an alternative for treatment.  Urgent Care Centers can treat the following conditions and a much lower copay than at an emergency room and a fraction of the wait time:</a:t>
            </a:r>
          </a:p>
        </p:txBody>
      </p:sp>
      <p:sp>
        <p:nvSpPr>
          <p:cNvPr id="2" name="TextBox 1">
            <a:extLst>
              <a:ext uri="{FF2B5EF4-FFF2-40B4-BE49-F238E27FC236}">
                <a16:creationId xmlns:a16="http://schemas.microsoft.com/office/drawing/2014/main" id="{3B98447A-E823-4B97-B91D-0DCBAB0D4A25}"/>
              </a:ext>
            </a:extLst>
          </p:cNvPr>
          <p:cNvSpPr txBox="1"/>
          <p:nvPr/>
        </p:nvSpPr>
        <p:spPr>
          <a:xfrm>
            <a:off x="8875525"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21</a:t>
            </a:r>
          </a:p>
        </p:txBody>
      </p:sp>
    </p:spTree>
    <p:extLst>
      <p:ext uri="{BB962C8B-B14F-4D97-AF65-F5344CB8AC3E}">
        <p14:creationId xmlns:p14="http://schemas.microsoft.com/office/powerpoint/2010/main" val="223028224"/>
      </p:ext>
    </p:extLst>
  </p:cSld>
  <p:clrMapOvr>
    <a:masterClrMapping/>
  </p:clrMapOvr>
  <p:transition spd="slow"/>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2000"/>
                                        <p:tgtEl>
                                          <p:spTgt spid="12"/>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par>
                                <p:cTn id="12" presetID="10" presetClass="entr" presetSubtype="0"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925" t="15031" r="8993" b="4509"/>
          <a:stretch/>
        </p:blipFill>
        <p:spPr>
          <a:xfrm>
            <a:off x="905757" y="2214347"/>
            <a:ext cx="3271993" cy="2420743"/>
          </a:xfrm>
          <a:prstGeom prst="rect">
            <a:avLst/>
          </a:prstGeom>
        </p:spPr>
      </p:pic>
      <p:grpSp>
        <p:nvGrpSpPr>
          <p:cNvPr id="13" name="Group 12">
            <a:extLst>
              <a:ext uri="{C183D7F6-B498-43B3-948B-1728B52AA6E4}">
                <adec:decorative xmlns:adec="http://schemas.microsoft.com/office/drawing/2017/decorative" val="1"/>
              </a:ext>
            </a:extLst>
          </p:cNvPr>
          <p:cNvGrpSpPr/>
          <p:nvPr/>
        </p:nvGrpSpPr>
        <p:grpSpPr>
          <a:xfrm>
            <a:off x="525795" y="1696232"/>
            <a:ext cx="4223693" cy="3568666"/>
            <a:chOff x="1251494" y="1098877"/>
            <a:chExt cx="6178243" cy="4682411"/>
          </a:xfrm>
        </p:grpSpPr>
        <p:pic>
          <p:nvPicPr>
            <p:cNvPr id="15" name="shutterstock_589475414.png" descr="/Volumes/ARTDEPT/DesignInProgress/UHC/18924_UHC_OE_Materials_Refresh/Art/shutterstock_589475414.png"/>
            <p:cNvPicPr>
              <a:picLocks noChangeAspect="1"/>
            </p:cNvPicPr>
            <p:nvPr/>
          </p:nvPicPr>
          <p:blipFill>
            <a:blip r:embed="rId4" r:link="rId5" cstate="print">
              <a:extLst>
                <a:ext uri="{28A0092B-C50C-407E-A947-70E740481C1C}">
                  <a14:useLocalDpi xmlns:a14="http://schemas.microsoft.com/office/drawing/2010/main" val="0"/>
                </a:ext>
              </a:extLst>
            </a:blip>
            <a:stretch>
              <a:fillRect/>
            </a:stretch>
          </p:blipFill>
          <p:spPr>
            <a:xfrm rot="16200000">
              <a:off x="1999410" y="350961"/>
              <a:ext cx="4682411" cy="6178243"/>
            </a:xfrm>
            <a:prstGeom prst="rect">
              <a:avLst/>
            </a:prstGeom>
          </p:spPr>
        </p:pic>
        <p:sp>
          <p:nvSpPr>
            <p:cNvPr id="3" name="Rectangle 2"/>
            <p:cNvSpPr/>
            <p:nvPr/>
          </p:nvSpPr>
          <p:spPr>
            <a:xfrm>
              <a:off x="1785651" y="3411568"/>
              <a:ext cx="187149" cy="374299"/>
            </a:xfrm>
            <a:prstGeom prst="rect">
              <a:avLst/>
            </a:prstGeom>
            <a:solidFill>
              <a:srgbClr val="FAFA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p:cNvSpPr/>
            <p:nvPr/>
          </p:nvSpPr>
          <p:spPr>
            <a:xfrm>
              <a:off x="6687891" y="3265273"/>
              <a:ext cx="372208" cy="374299"/>
            </a:xfrm>
            <a:prstGeom prst="rect">
              <a:avLst/>
            </a:prstGeom>
            <a:solidFill>
              <a:srgbClr val="FAFA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9" name="Rectangle 18">
            <a:extLst>
              <a:ext uri="{C183D7F6-B498-43B3-948B-1728B52AA6E4}">
                <adec:decorative xmlns:adec="http://schemas.microsoft.com/office/drawing/2017/decorative" val="1"/>
              </a:ext>
            </a:extLst>
          </p:cNvPr>
          <p:cNvSpPr/>
          <p:nvPr/>
        </p:nvSpPr>
        <p:spPr>
          <a:xfrm>
            <a:off x="762000" y="4884303"/>
            <a:ext cx="130778" cy="187149"/>
          </a:xfrm>
          <a:prstGeom prst="rect">
            <a:avLst/>
          </a:prstGeom>
          <a:solidFill>
            <a:srgbClr val="FAFA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C183D7F6-B498-43B3-948B-1728B52AA6E4}">
                <adec:decorative xmlns:adec="http://schemas.microsoft.com/office/drawing/2017/decorative" val="1"/>
              </a:ext>
            </a:extLst>
          </p:cNvPr>
          <p:cNvSpPr/>
          <p:nvPr/>
        </p:nvSpPr>
        <p:spPr>
          <a:xfrm>
            <a:off x="745120" y="4204308"/>
            <a:ext cx="206831" cy="210282"/>
          </a:xfrm>
          <a:prstGeom prst="rect">
            <a:avLst/>
          </a:prstGeom>
          <a:solidFill>
            <a:srgbClr val="FAFA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8"/>
          <p:cNvSpPr>
            <a:spLocks noChangeArrowheads="1"/>
          </p:cNvSpPr>
          <p:nvPr/>
        </p:nvSpPr>
        <p:spPr bwMode="auto">
          <a:xfrm>
            <a:off x="1985285" y="1466044"/>
            <a:ext cx="14959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1600" b="1" dirty="0">
                <a:solidFill>
                  <a:srgbClr val="003DA1"/>
                </a:solidFill>
                <a:latin typeface="+mj-lt"/>
                <a:cs typeface="Arial"/>
              </a:rPr>
              <a:t>myuhc.com</a:t>
            </a:r>
            <a:r>
              <a:rPr lang="en-US" b="1" baseline="30000" dirty="0">
                <a:solidFill>
                  <a:srgbClr val="003DA1"/>
                </a:solidFill>
                <a:latin typeface="Arial"/>
                <a:cs typeface="Arial"/>
              </a:rPr>
              <a:t>®</a:t>
            </a:r>
          </a:p>
        </p:txBody>
      </p:sp>
      <p:pic>
        <p:nvPicPr>
          <p:cNvPr id="25" name="Picture 24">
            <a:extLst>
              <a:ext uri="{FF2B5EF4-FFF2-40B4-BE49-F238E27FC236}">
                <a16:creationId xmlns:a16="http://schemas.microsoft.com/office/drawing/2014/main" id="{68D22A4B-2722-42D0-85FB-1055763E5F8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14072" y="1320125"/>
            <a:ext cx="3915632" cy="4209186"/>
          </a:xfrm>
          <a:prstGeom prst="rect">
            <a:avLst/>
          </a:prstGeom>
          <a:ln>
            <a:solidFill>
              <a:srgbClr val="E0E0E0"/>
            </a:solidFill>
          </a:ln>
        </p:spPr>
      </p:pic>
      <p:sp>
        <p:nvSpPr>
          <p:cNvPr id="14" name="Shape 164">
            <a:extLst>
              <a:ext uri="{FF2B5EF4-FFF2-40B4-BE49-F238E27FC236}">
                <a16:creationId xmlns:a16="http://schemas.microsoft.com/office/drawing/2014/main" id="{2E421735-44E6-42F5-90CE-3C1B9F220CFD}"/>
              </a:ext>
            </a:extLst>
          </p:cNvPr>
          <p:cNvSpPr/>
          <p:nvPr/>
        </p:nvSpPr>
        <p:spPr>
          <a:xfrm>
            <a:off x="-19051" y="-51774"/>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 name="Shape 165">
            <a:extLst>
              <a:ext uri="{FF2B5EF4-FFF2-40B4-BE49-F238E27FC236}">
                <a16:creationId xmlns:a16="http://schemas.microsoft.com/office/drawing/2014/main" id="{0C4198E9-1825-47E8-A0E9-570A7070C7E0}"/>
              </a:ext>
            </a:extLst>
          </p:cNvPr>
          <p:cNvSpPr/>
          <p:nvPr/>
        </p:nvSpPr>
        <p:spPr>
          <a:xfrm>
            <a:off x="457200" y="130930"/>
            <a:ext cx="6183630"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UHC – Manage Your Health Online</a:t>
            </a:r>
            <a:endParaRPr dirty="0">
              <a:solidFill>
                <a:schemeClr val="tx1"/>
              </a:solidFill>
            </a:endParaRPr>
          </a:p>
        </p:txBody>
      </p:sp>
      <p:sp>
        <p:nvSpPr>
          <p:cNvPr id="2" name="TextBox 1">
            <a:extLst>
              <a:ext uri="{FF2B5EF4-FFF2-40B4-BE49-F238E27FC236}">
                <a16:creationId xmlns:a16="http://schemas.microsoft.com/office/drawing/2014/main" id="{84F42F41-2A3D-49B4-BBCE-4F8B8EF545AD}"/>
              </a:ext>
            </a:extLst>
          </p:cNvPr>
          <p:cNvSpPr txBox="1"/>
          <p:nvPr/>
        </p:nvSpPr>
        <p:spPr>
          <a:xfrm>
            <a:off x="8875525" y="6572474"/>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22</a:t>
            </a:r>
          </a:p>
        </p:txBody>
      </p:sp>
    </p:spTree>
    <p:extLst>
      <p:ext uri="{BB962C8B-B14F-4D97-AF65-F5344CB8AC3E}">
        <p14:creationId xmlns:p14="http://schemas.microsoft.com/office/powerpoint/2010/main" val="152873687"/>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xmlns:p14="http://schemas.microsoft.com/office/powerpoint/2010/main">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C183D7F6-B498-43B3-948B-1728B52AA6E4}">
                <adec:decorative xmlns:adec="http://schemas.microsoft.com/office/drawing/2017/decorative" val="1"/>
              </a:ext>
            </a:extLst>
          </p:cNvPr>
          <p:cNvSpPr/>
          <p:nvPr/>
        </p:nvSpPr>
        <p:spPr>
          <a:xfrm>
            <a:off x="762000" y="4884303"/>
            <a:ext cx="130778" cy="187149"/>
          </a:xfrm>
          <a:prstGeom prst="rect">
            <a:avLst/>
          </a:prstGeom>
          <a:solidFill>
            <a:srgbClr val="FAFA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j-lt"/>
            </a:endParaRPr>
          </a:p>
        </p:txBody>
      </p:sp>
      <p:sp>
        <p:nvSpPr>
          <p:cNvPr id="20" name="Rectangle 19">
            <a:extLst>
              <a:ext uri="{C183D7F6-B498-43B3-948B-1728B52AA6E4}">
                <adec:decorative xmlns:adec="http://schemas.microsoft.com/office/drawing/2017/decorative" val="1"/>
              </a:ext>
            </a:extLst>
          </p:cNvPr>
          <p:cNvSpPr/>
          <p:nvPr/>
        </p:nvSpPr>
        <p:spPr>
          <a:xfrm>
            <a:off x="3458822" y="4995398"/>
            <a:ext cx="206831" cy="210282"/>
          </a:xfrm>
          <a:prstGeom prst="rect">
            <a:avLst/>
          </a:prstGeom>
          <a:solidFill>
            <a:srgbClr val="FAFA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mj-lt"/>
            </a:endParaRPr>
          </a:p>
        </p:txBody>
      </p:sp>
      <p:sp>
        <p:nvSpPr>
          <p:cNvPr id="31" name="Rectangle 8"/>
          <p:cNvSpPr>
            <a:spLocks noChangeArrowheads="1"/>
          </p:cNvSpPr>
          <p:nvPr/>
        </p:nvSpPr>
        <p:spPr bwMode="auto">
          <a:xfrm>
            <a:off x="2491281" y="1372088"/>
            <a:ext cx="33449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1800" b="1" dirty="0">
                <a:solidFill>
                  <a:srgbClr val="003DA1"/>
                </a:solidFill>
                <a:latin typeface="+mj-lt"/>
                <a:cs typeface="Arial"/>
              </a:rPr>
              <a:t>UnitedHealthcare</a:t>
            </a:r>
            <a:r>
              <a:rPr lang="en-US" sz="1800" b="1" baseline="30000" dirty="0">
                <a:solidFill>
                  <a:srgbClr val="003DA1"/>
                </a:solidFill>
                <a:latin typeface="+mj-lt"/>
                <a:cs typeface="Arial"/>
              </a:rPr>
              <a:t>®   </a:t>
            </a:r>
            <a:r>
              <a:rPr lang="en-US" sz="1800" b="1" dirty="0">
                <a:solidFill>
                  <a:srgbClr val="003DA1"/>
                </a:solidFill>
                <a:latin typeface="+mj-lt"/>
                <a:cs typeface="Arial"/>
              </a:rPr>
              <a:t>app</a:t>
            </a:r>
          </a:p>
        </p:txBody>
      </p:sp>
      <p:sp>
        <p:nvSpPr>
          <p:cNvPr id="2" name="TextBox 1">
            <a:extLst>
              <a:ext uri="{FF2B5EF4-FFF2-40B4-BE49-F238E27FC236}">
                <a16:creationId xmlns:a16="http://schemas.microsoft.com/office/drawing/2014/main" id="{DD5F71A0-4048-426D-A3DE-AB15A1968A66}"/>
              </a:ext>
            </a:extLst>
          </p:cNvPr>
          <p:cNvSpPr txBox="1"/>
          <p:nvPr/>
        </p:nvSpPr>
        <p:spPr>
          <a:xfrm>
            <a:off x="2491282" y="1760437"/>
            <a:ext cx="6205731" cy="923330"/>
          </a:xfrm>
          <a:prstGeom prst="rect">
            <a:avLst/>
          </a:prstGeom>
          <a:noFill/>
        </p:spPr>
        <p:txBody>
          <a:bodyPr wrap="square" rtlCol="0">
            <a:spAutoFit/>
          </a:bodyPr>
          <a:lstStyle/>
          <a:p>
            <a:r>
              <a:rPr lang="en-US" sz="1800" dirty="0">
                <a:solidFill>
                  <a:srgbClr val="444444"/>
                </a:solidFill>
                <a:latin typeface="+mj-lt"/>
                <a:ea typeface="ＭＳ Ｐゴシック"/>
                <a:cs typeface="ＭＳ Ｐゴシック"/>
              </a:rPr>
              <a:t>When you're out and about, the UnitedHealthcare app puts your health at your fingertips. Download it today to get instant access to your health plan details.</a:t>
            </a:r>
            <a:endParaRPr lang="en-US" sz="1600" dirty="0">
              <a:latin typeface="+mj-lt"/>
            </a:endParaRPr>
          </a:p>
        </p:txBody>
      </p:sp>
      <p:sp>
        <p:nvSpPr>
          <p:cNvPr id="16" name="Oval 6">
            <a:extLst>
              <a:ext uri="{FF2B5EF4-FFF2-40B4-BE49-F238E27FC236}">
                <a16:creationId xmlns:a16="http://schemas.microsoft.com/office/drawing/2014/main" id="{B298E1C9-BCA3-4694-8D98-0CC3AA2E50D7}"/>
              </a:ext>
            </a:extLst>
          </p:cNvPr>
          <p:cNvSpPr/>
          <p:nvPr/>
        </p:nvSpPr>
        <p:spPr>
          <a:xfrm>
            <a:off x="2592095" y="2816576"/>
            <a:ext cx="3606404" cy="244922"/>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15240" tIns="15240" rIns="15240" bIns="15240" numCol="1" spcCol="1270" anchor="ctr" anchorCtr="0">
            <a:noAutofit/>
          </a:bodyPr>
          <a:lstStyle/>
          <a:p>
            <a:pPr lvl="0" defTabSz="533400">
              <a:lnSpc>
                <a:spcPts val="1350"/>
              </a:lnSpc>
              <a:spcBef>
                <a:spcPct val="0"/>
              </a:spcBef>
            </a:pPr>
            <a:r>
              <a:rPr lang="en-US" sz="1400" b="1" dirty="0">
                <a:solidFill>
                  <a:schemeClr val="tx2">
                    <a:lumMod val="50000"/>
                  </a:schemeClr>
                </a:solidFill>
                <a:latin typeface="+mj-lt"/>
              </a:rPr>
              <a:t>Features:</a:t>
            </a:r>
          </a:p>
        </p:txBody>
      </p:sp>
      <p:sp>
        <p:nvSpPr>
          <p:cNvPr id="17" name="Freeform 35">
            <a:extLst>
              <a:ext uri="{FF2B5EF4-FFF2-40B4-BE49-F238E27FC236}">
                <a16:creationId xmlns:a16="http://schemas.microsoft.com/office/drawing/2014/main" id="{0B79614C-7579-47B0-9FA6-0C56572B0B09}"/>
              </a:ext>
            </a:extLst>
          </p:cNvPr>
          <p:cNvSpPr>
            <a:spLocks noEditPoints="1"/>
          </p:cNvSpPr>
          <p:nvPr/>
        </p:nvSpPr>
        <p:spPr bwMode="auto">
          <a:xfrm>
            <a:off x="2612123" y="3118514"/>
            <a:ext cx="319077" cy="318529"/>
          </a:xfrm>
          <a:custGeom>
            <a:avLst/>
            <a:gdLst>
              <a:gd name="T0" fmla="*/ 286 w 304"/>
              <a:gd name="T1" fmla="*/ 267 h 304"/>
              <a:gd name="T2" fmla="*/ 286 w 304"/>
              <a:gd name="T3" fmla="*/ 267 h 304"/>
              <a:gd name="T4" fmla="*/ 267 w 304"/>
              <a:gd name="T5" fmla="*/ 286 h 304"/>
              <a:gd name="T6" fmla="*/ 259 w 304"/>
              <a:gd name="T7" fmla="*/ 287 h 304"/>
              <a:gd name="T8" fmla="*/ 182 w 304"/>
              <a:gd name="T9" fmla="*/ 210 h 304"/>
              <a:gd name="T10" fmla="*/ 183 w 304"/>
              <a:gd name="T11" fmla="*/ 202 h 304"/>
              <a:gd name="T12" fmla="*/ 202 w 304"/>
              <a:gd name="T13" fmla="*/ 183 h 304"/>
              <a:gd name="T14" fmla="*/ 207 w 304"/>
              <a:gd name="T15" fmla="*/ 181 h 304"/>
              <a:gd name="T16" fmla="*/ 211 w 304"/>
              <a:gd name="T17" fmla="*/ 182 h 304"/>
              <a:gd name="T18" fmla="*/ 220 w 304"/>
              <a:gd name="T19" fmla="*/ 191 h 304"/>
              <a:gd name="T20" fmla="*/ 205 w 304"/>
              <a:gd name="T21" fmla="*/ 206 h 304"/>
              <a:gd name="T22" fmla="*/ 205 w 304"/>
              <a:gd name="T23" fmla="*/ 211 h 304"/>
              <a:gd name="T24" fmla="*/ 208 w 304"/>
              <a:gd name="T25" fmla="*/ 212 h 304"/>
              <a:gd name="T26" fmla="*/ 211 w 304"/>
              <a:gd name="T27" fmla="*/ 211 h 304"/>
              <a:gd name="T28" fmla="*/ 225 w 304"/>
              <a:gd name="T29" fmla="*/ 197 h 304"/>
              <a:gd name="T30" fmla="*/ 246 w 304"/>
              <a:gd name="T31" fmla="*/ 217 h 304"/>
              <a:gd name="T32" fmla="*/ 232 w 304"/>
              <a:gd name="T33" fmla="*/ 232 h 304"/>
              <a:gd name="T34" fmla="*/ 232 w 304"/>
              <a:gd name="T35" fmla="*/ 237 h 304"/>
              <a:gd name="T36" fmla="*/ 234 w 304"/>
              <a:gd name="T37" fmla="*/ 239 h 304"/>
              <a:gd name="T38" fmla="*/ 237 w 304"/>
              <a:gd name="T39" fmla="*/ 237 h 304"/>
              <a:gd name="T40" fmla="*/ 252 w 304"/>
              <a:gd name="T41" fmla="*/ 223 h 304"/>
              <a:gd name="T42" fmla="*/ 272 w 304"/>
              <a:gd name="T43" fmla="*/ 244 h 304"/>
              <a:gd name="T44" fmla="*/ 258 w 304"/>
              <a:gd name="T45" fmla="*/ 258 h 304"/>
              <a:gd name="T46" fmla="*/ 258 w 304"/>
              <a:gd name="T47" fmla="*/ 264 h 304"/>
              <a:gd name="T48" fmla="*/ 260 w 304"/>
              <a:gd name="T49" fmla="*/ 265 h 304"/>
              <a:gd name="T50" fmla="*/ 263 w 304"/>
              <a:gd name="T51" fmla="*/ 264 h 304"/>
              <a:gd name="T52" fmla="*/ 278 w 304"/>
              <a:gd name="T53" fmla="*/ 249 h 304"/>
              <a:gd name="T54" fmla="*/ 287 w 304"/>
              <a:gd name="T55" fmla="*/ 258 h 304"/>
              <a:gd name="T56" fmla="*/ 288 w 304"/>
              <a:gd name="T57" fmla="*/ 262 h 304"/>
              <a:gd name="T58" fmla="*/ 286 w 304"/>
              <a:gd name="T59" fmla="*/ 267 h 304"/>
              <a:gd name="T60" fmla="*/ 15 w 304"/>
              <a:gd name="T61" fmla="*/ 96 h 304"/>
              <a:gd name="T62" fmla="*/ 15 w 304"/>
              <a:gd name="T63" fmla="*/ 96 h 304"/>
              <a:gd name="T64" fmla="*/ 96 w 304"/>
              <a:gd name="T65" fmla="*/ 14 h 304"/>
              <a:gd name="T66" fmla="*/ 178 w 304"/>
              <a:gd name="T67" fmla="*/ 96 h 304"/>
              <a:gd name="T68" fmla="*/ 96 w 304"/>
              <a:gd name="T69" fmla="*/ 178 h 304"/>
              <a:gd name="T70" fmla="*/ 15 w 304"/>
              <a:gd name="T71" fmla="*/ 96 h 304"/>
              <a:gd name="T72" fmla="*/ 298 w 304"/>
              <a:gd name="T73" fmla="*/ 248 h 304"/>
              <a:gd name="T74" fmla="*/ 298 w 304"/>
              <a:gd name="T75" fmla="*/ 248 h 304"/>
              <a:gd name="T76" fmla="*/ 221 w 304"/>
              <a:gd name="T77" fmla="*/ 171 h 304"/>
              <a:gd name="T78" fmla="*/ 192 w 304"/>
              <a:gd name="T79" fmla="*/ 172 h 304"/>
              <a:gd name="T80" fmla="*/ 187 w 304"/>
              <a:gd name="T81" fmla="*/ 176 h 304"/>
              <a:gd name="T82" fmla="*/ 170 w 304"/>
              <a:gd name="T83" fmla="*/ 159 h 304"/>
              <a:gd name="T84" fmla="*/ 193 w 304"/>
              <a:gd name="T85" fmla="*/ 96 h 304"/>
              <a:gd name="T86" fmla="*/ 96 w 304"/>
              <a:gd name="T87" fmla="*/ 0 h 304"/>
              <a:gd name="T88" fmla="*/ 0 w 304"/>
              <a:gd name="T89" fmla="*/ 96 h 304"/>
              <a:gd name="T90" fmla="*/ 96 w 304"/>
              <a:gd name="T91" fmla="*/ 193 h 304"/>
              <a:gd name="T92" fmla="*/ 159 w 304"/>
              <a:gd name="T93" fmla="*/ 170 h 304"/>
              <a:gd name="T94" fmla="*/ 177 w 304"/>
              <a:gd name="T95" fmla="*/ 187 h 304"/>
              <a:gd name="T96" fmla="*/ 172 w 304"/>
              <a:gd name="T97" fmla="*/ 192 h 304"/>
              <a:gd name="T98" fmla="*/ 171 w 304"/>
              <a:gd name="T99" fmla="*/ 221 h 304"/>
              <a:gd name="T100" fmla="*/ 248 w 304"/>
              <a:gd name="T101" fmla="*/ 298 h 304"/>
              <a:gd name="T102" fmla="*/ 262 w 304"/>
              <a:gd name="T103" fmla="*/ 304 h 304"/>
              <a:gd name="T104" fmla="*/ 277 w 304"/>
              <a:gd name="T105" fmla="*/ 297 h 304"/>
              <a:gd name="T106" fmla="*/ 297 w 304"/>
              <a:gd name="T107" fmla="*/ 277 h 304"/>
              <a:gd name="T108" fmla="*/ 304 w 304"/>
              <a:gd name="T109" fmla="*/ 262 h 304"/>
              <a:gd name="T110" fmla="*/ 298 w 304"/>
              <a:gd name="T111" fmla="*/ 248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4" h="304">
                <a:moveTo>
                  <a:pt x="286" y="267"/>
                </a:moveTo>
                <a:lnTo>
                  <a:pt x="286" y="267"/>
                </a:lnTo>
                <a:lnTo>
                  <a:pt x="267" y="286"/>
                </a:lnTo>
                <a:cubicBezTo>
                  <a:pt x="265" y="288"/>
                  <a:pt x="262" y="290"/>
                  <a:pt x="259" y="287"/>
                </a:cubicBezTo>
                <a:lnTo>
                  <a:pt x="182" y="210"/>
                </a:lnTo>
                <a:cubicBezTo>
                  <a:pt x="180" y="208"/>
                  <a:pt x="180" y="205"/>
                  <a:pt x="183" y="202"/>
                </a:cubicBezTo>
                <a:lnTo>
                  <a:pt x="202" y="183"/>
                </a:lnTo>
                <a:cubicBezTo>
                  <a:pt x="204" y="181"/>
                  <a:pt x="205" y="181"/>
                  <a:pt x="207" y="181"/>
                </a:cubicBezTo>
                <a:cubicBezTo>
                  <a:pt x="208" y="181"/>
                  <a:pt x="209" y="181"/>
                  <a:pt x="211" y="182"/>
                </a:cubicBezTo>
                <a:lnTo>
                  <a:pt x="220" y="191"/>
                </a:lnTo>
                <a:lnTo>
                  <a:pt x="205" y="206"/>
                </a:lnTo>
                <a:cubicBezTo>
                  <a:pt x="204" y="207"/>
                  <a:pt x="204" y="210"/>
                  <a:pt x="205" y="211"/>
                </a:cubicBezTo>
                <a:cubicBezTo>
                  <a:pt x="206" y="212"/>
                  <a:pt x="207" y="212"/>
                  <a:pt x="208" y="212"/>
                </a:cubicBezTo>
                <a:cubicBezTo>
                  <a:pt x="209" y="212"/>
                  <a:pt x="210" y="212"/>
                  <a:pt x="211" y="211"/>
                </a:cubicBezTo>
                <a:lnTo>
                  <a:pt x="225" y="197"/>
                </a:lnTo>
                <a:lnTo>
                  <a:pt x="246" y="217"/>
                </a:lnTo>
                <a:lnTo>
                  <a:pt x="232" y="232"/>
                </a:lnTo>
                <a:cubicBezTo>
                  <a:pt x="230" y="234"/>
                  <a:pt x="230" y="236"/>
                  <a:pt x="232" y="237"/>
                </a:cubicBezTo>
                <a:cubicBezTo>
                  <a:pt x="232" y="238"/>
                  <a:pt x="233" y="239"/>
                  <a:pt x="234" y="239"/>
                </a:cubicBezTo>
                <a:cubicBezTo>
                  <a:pt x="235" y="239"/>
                  <a:pt x="236" y="238"/>
                  <a:pt x="237" y="237"/>
                </a:cubicBezTo>
                <a:lnTo>
                  <a:pt x="252" y="223"/>
                </a:lnTo>
                <a:lnTo>
                  <a:pt x="272" y="244"/>
                </a:lnTo>
                <a:lnTo>
                  <a:pt x="258" y="258"/>
                </a:lnTo>
                <a:cubicBezTo>
                  <a:pt x="256" y="260"/>
                  <a:pt x="256" y="262"/>
                  <a:pt x="258" y="264"/>
                </a:cubicBezTo>
                <a:cubicBezTo>
                  <a:pt x="258" y="264"/>
                  <a:pt x="259" y="265"/>
                  <a:pt x="260" y="265"/>
                </a:cubicBezTo>
                <a:cubicBezTo>
                  <a:pt x="261" y="265"/>
                  <a:pt x="262" y="264"/>
                  <a:pt x="263" y="264"/>
                </a:cubicBezTo>
                <a:lnTo>
                  <a:pt x="278" y="249"/>
                </a:lnTo>
                <a:lnTo>
                  <a:pt x="287" y="258"/>
                </a:lnTo>
                <a:cubicBezTo>
                  <a:pt x="288" y="260"/>
                  <a:pt x="288" y="261"/>
                  <a:pt x="288" y="262"/>
                </a:cubicBezTo>
                <a:cubicBezTo>
                  <a:pt x="288" y="264"/>
                  <a:pt x="288" y="265"/>
                  <a:pt x="286" y="267"/>
                </a:cubicBezTo>
                <a:close/>
                <a:moveTo>
                  <a:pt x="15" y="96"/>
                </a:moveTo>
                <a:lnTo>
                  <a:pt x="15" y="96"/>
                </a:lnTo>
                <a:cubicBezTo>
                  <a:pt x="15" y="51"/>
                  <a:pt x="51" y="14"/>
                  <a:pt x="96" y="14"/>
                </a:cubicBezTo>
                <a:cubicBezTo>
                  <a:pt x="142" y="14"/>
                  <a:pt x="178" y="51"/>
                  <a:pt x="178" y="96"/>
                </a:cubicBezTo>
                <a:cubicBezTo>
                  <a:pt x="178" y="141"/>
                  <a:pt x="142" y="178"/>
                  <a:pt x="96" y="178"/>
                </a:cubicBezTo>
                <a:cubicBezTo>
                  <a:pt x="51" y="178"/>
                  <a:pt x="15" y="141"/>
                  <a:pt x="15" y="96"/>
                </a:cubicBezTo>
                <a:close/>
                <a:moveTo>
                  <a:pt x="298" y="248"/>
                </a:moveTo>
                <a:lnTo>
                  <a:pt x="298" y="248"/>
                </a:lnTo>
                <a:lnTo>
                  <a:pt x="221" y="171"/>
                </a:lnTo>
                <a:cubicBezTo>
                  <a:pt x="214" y="163"/>
                  <a:pt x="200" y="164"/>
                  <a:pt x="192" y="172"/>
                </a:cubicBezTo>
                <a:lnTo>
                  <a:pt x="187" y="176"/>
                </a:lnTo>
                <a:lnTo>
                  <a:pt x="170" y="159"/>
                </a:lnTo>
                <a:cubicBezTo>
                  <a:pt x="185" y="142"/>
                  <a:pt x="193" y="120"/>
                  <a:pt x="193" y="96"/>
                </a:cubicBezTo>
                <a:cubicBezTo>
                  <a:pt x="193" y="43"/>
                  <a:pt x="150" y="0"/>
                  <a:pt x="96" y="0"/>
                </a:cubicBezTo>
                <a:cubicBezTo>
                  <a:pt x="43" y="0"/>
                  <a:pt x="0" y="43"/>
                  <a:pt x="0" y="96"/>
                </a:cubicBezTo>
                <a:cubicBezTo>
                  <a:pt x="0" y="150"/>
                  <a:pt x="43" y="193"/>
                  <a:pt x="96" y="193"/>
                </a:cubicBezTo>
                <a:cubicBezTo>
                  <a:pt x="120" y="193"/>
                  <a:pt x="142" y="184"/>
                  <a:pt x="159" y="170"/>
                </a:cubicBezTo>
                <a:lnTo>
                  <a:pt x="177" y="187"/>
                </a:lnTo>
                <a:lnTo>
                  <a:pt x="172" y="192"/>
                </a:lnTo>
                <a:cubicBezTo>
                  <a:pt x="164" y="200"/>
                  <a:pt x="163" y="213"/>
                  <a:pt x="171" y="221"/>
                </a:cubicBezTo>
                <a:lnTo>
                  <a:pt x="248" y="298"/>
                </a:lnTo>
                <a:cubicBezTo>
                  <a:pt x="252" y="301"/>
                  <a:pt x="257" y="304"/>
                  <a:pt x="262" y="304"/>
                </a:cubicBezTo>
                <a:cubicBezTo>
                  <a:pt x="268" y="304"/>
                  <a:pt x="273" y="301"/>
                  <a:pt x="277" y="297"/>
                </a:cubicBezTo>
                <a:lnTo>
                  <a:pt x="297" y="277"/>
                </a:lnTo>
                <a:cubicBezTo>
                  <a:pt x="301" y="273"/>
                  <a:pt x="304" y="268"/>
                  <a:pt x="304" y="262"/>
                </a:cubicBezTo>
                <a:cubicBezTo>
                  <a:pt x="304" y="256"/>
                  <a:pt x="302" y="251"/>
                  <a:pt x="298" y="248"/>
                </a:cubicBezTo>
                <a:close/>
              </a:path>
            </a:pathLst>
          </a:custGeom>
          <a:solidFill>
            <a:schemeClr val="tx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400" dirty="0">
              <a:latin typeface="+mj-lt"/>
            </a:endParaRPr>
          </a:p>
        </p:txBody>
      </p:sp>
      <p:sp>
        <p:nvSpPr>
          <p:cNvPr id="18" name="Oval 6">
            <a:extLst>
              <a:ext uri="{FF2B5EF4-FFF2-40B4-BE49-F238E27FC236}">
                <a16:creationId xmlns:a16="http://schemas.microsoft.com/office/drawing/2014/main" id="{A285DFFD-0026-48C5-B234-44D98B5B1657}"/>
              </a:ext>
            </a:extLst>
          </p:cNvPr>
          <p:cNvSpPr/>
          <p:nvPr/>
        </p:nvSpPr>
        <p:spPr>
          <a:xfrm>
            <a:off x="3107167" y="3098482"/>
            <a:ext cx="4546286" cy="424181"/>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15240" tIns="15240" rIns="15240" bIns="15240" numCol="1" spcCol="1270" anchor="ctr" anchorCtr="0">
            <a:noAutofit/>
          </a:bodyPr>
          <a:lstStyle/>
          <a:p>
            <a:pPr lvl="0" defTabSz="533400">
              <a:lnSpc>
                <a:spcPts val="1350"/>
              </a:lnSpc>
              <a:spcBef>
                <a:spcPct val="0"/>
              </a:spcBef>
            </a:pPr>
            <a:r>
              <a:rPr lang="en-US" sz="1800" dirty="0">
                <a:solidFill>
                  <a:schemeClr val="tx2">
                    <a:lumMod val="50000"/>
                  </a:schemeClr>
                </a:solidFill>
                <a:latin typeface="+mj-lt"/>
              </a:rPr>
              <a:t>Find care and costs, including virtual care.</a:t>
            </a:r>
          </a:p>
        </p:txBody>
      </p:sp>
      <p:grpSp>
        <p:nvGrpSpPr>
          <p:cNvPr id="24" name="Group 28">
            <a:extLst>
              <a:ext uri="{FF2B5EF4-FFF2-40B4-BE49-F238E27FC236}">
                <a16:creationId xmlns:a16="http://schemas.microsoft.com/office/drawing/2014/main" id="{2C8E1F78-8707-4538-8C84-D366016444DC}"/>
              </a:ext>
            </a:extLst>
          </p:cNvPr>
          <p:cNvGrpSpPr>
            <a:grpSpLocks noChangeAspect="1"/>
          </p:cNvGrpSpPr>
          <p:nvPr/>
        </p:nvGrpSpPr>
        <p:grpSpPr bwMode="auto">
          <a:xfrm>
            <a:off x="2627869" y="3652432"/>
            <a:ext cx="287585" cy="292790"/>
            <a:chOff x="2101" y="2850"/>
            <a:chExt cx="221" cy="225"/>
          </a:xfrm>
          <a:solidFill>
            <a:srgbClr val="003DA1"/>
          </a:solidFill>
        </p:grpSpPr>
        <p:sp>
          <p:nvSpPr>
            <p:cNvPr id="25" name="Freeform 29">
              <a:extLst>
                <a:ext uri="{FF2B5EF4-FFF2-40B4-BE49-F238E27FC236}">
                  <a16:creationId xmlns:a16="http://schemas.microsoft.com/office/drawing/2014/main" id="{DAF76FB1-A5FD-4BF3-9B90-AC535BD90EF8}"/>
                </a:ext>
              </a:extLst>
            </p:cNvPr>
            <p:cNvSpPr>
              <a:spLocks noEditPoints="1"/>
            </p:cNvSpPr>
            <p:nvPr/>
          </p:nvSpPr>
          <p:spPr bwMode="auto">
            <a:xfrm>
              <a:off x="2101" y="2850"/>
              <a:ext cx="221" cy="225"/>
            </a:xfrm>
            <a:custGeom>
              <a:avLst/>
              <a:gdLst>
                <a:gd name="T0" fmla="*/ 317 w 389"/>
                <a:gd name="T1" fmla="*/ 373 h 394"/>
                <a:gd name="T2" fmla="*/ 317 w 389"/>
                <a:gd name="T3" fmla="*/ 373 h 394"/>
                <a:gd name="T4" fmla="*/ 317 w 389"/>
                <a:gd name="T5" fmla="*/ 373 h 394"/>
                <a:gd name="T6" fmla="*/ 46 w 389"/>
                <a:gd name="T7" fmla="*/ 373 h 394"/>
                <a:gd name="T8" fmla="*/ 58 w 389"/>
                <a:gd name="T9" fmla="*/ 198 h 394"/>
                <a:gd name="T10" fmla="*/ 72 w 389"/>
                <a:gd name="T11" fmla="*/ 18 h 394"/>
                <a:gd name="T12" fmla="*/ 341 w 389"/>
                <a:gd name="T13" fmla="*/ 18 h 394"/>
                <a:gd name="T14" fmla="*/ 331 w 389"/>
                <a:gd name="T15" fmla="*/ 192 h 394"/>
                <a:gd name="T16" fmla="*/ 317 w 389"/>
                <a:gd name="T17" fmla="*/ 373 h 394"/>
                <a:gd name="T18" fmla="*/ 356 w 389"/>
                <a:gd name="T19" fmla="*/ 4 h 394"/>
                <a:gd name="T20" fmla="*/ 356 w 389"/>
                <a:gd name="T21" fmla="*/ 4 h 394"/>
                <a:gd name="T22" fmla="*/ 356 w 389"/>
                <a:gd name="T23" fmla="*/ 4 h 394"/>
                <a:gd name="T24" fmla="*/ 347 w 389"/>
                <a:gd name="T25" fmla="*/ 0 h 394"/>
                <a:gd name="T26" fmla="*/ 58 w 389"/>
                <a:gd name="T27" fmla="*/ 0 h 394"/>
                <a:gd name="T28" fmla="*/ 49 w 389"/>
                <a:gd name="T29" fmla="*/ 4 h 394"/>
                <a:gd name="T30" fmla="*/ 49 w 389"/>
                <a:gd name="T31" fmla="*/ 14 h 394"/>
                <a:gd name="T32" fmla="*/ 40 w 389"/>
                <a:gd name="T33" fmla="*/ 192 h 394"/>
                <a:gd name="T34" fmla="*/ 31 w 389"/>
                <a:gd name="T35" fmla="*/ 387 h 394"/>
                <a:gd name="T36" fmla="*/ 41 w 389"/>
                <a:gd name="T37" fmla="*/ 394 h 394"/>
                <a:gd name="T38" fmla="*/ 331 w 389"/>
                <a:gd name="T39" fmla="*/ 394 h 394"/>
                <a:gd name="T40" fmla="*/ 338 w 389"/>
                <a:gd name="T41" fmla="*/ 388 h 394"/>
                <a:gd name="T42" fmla="*/ 340 w 389"/>
                <a:gd name="T43" fmla="*/ 378 h 394"/>
                <a:gd name="T44" fmla="*/ 349 w 389"/>
                <a:gd name="T45" fmla="*/ 198 h 394"/>
                <a:gd name="T46" fmla="*/ 356 w 389"/>
                <a:gd name="T47" fmla="*/ 4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89" h="394">
                  <a:moveTo>
                    <a:pt x="317" y="373"/>
                  </a:moveTo>
                  <a:lnTo>
                    <a:pt x="317" y="373"/>
                  </a:lnTo>
                  <a:lnTo>
                    <a:pt x="317" y="373"/>
                  </a:lnTo>
                  <a:lnTo>
                    <a:pt x="46" y="373"/>
                  </a:lnTo>
                  <a:cubicBezTo>
                    <a:pt x="20" y="310"/>
                    <a:pt x="37" y="256"/>
                    <a:pt x="58" y="198"/>
                  </a:cubicBezTo>
                  <a:cubicBezTo>
                    <a:pt x="77" y="143"/>
                    <a:pt x="96" y="86"/>
                    <a:pt x="72" y="18"/>
                  </a:cubicBezTo>
                  <a:lnTo>
                    <a:pt x="341" y="18"/>
                  </a:lnTo>
                  <a:cubicBezTo>
                    <a:pt x="368" y="82"/>
                    <a:pt x="350" y="135"/>
                    <a:pt x="331" y="192"/>
                  </a:cubicBezTo>
                  <a:cubicBezTo>
                    <a:pt x="312" y="248"/>
                    <a:pt x="291" y="306"/>
                    <a:pt x="317" y="373"/>
                  </a:cubicBezTo>
                  <a:close/>
                  <a:moveTo>
                    <a:pt x="356" y="4"/>
                  </a:moveTo>
                  <a:lnTo>
                    <a:pt x="356" y="4"/>
                  </a:lnTo>
                  <a:lnTo>
                    <a:pt x="356" y="4"/>
                  </a:lnTo>
                  <a:cubicBezTo>
                    <a:pt x="355" y="2"/>
                    <a:pt x="351" y="0"/>
                    <a:pt x="347" y="0"/>
                  </a:cubicBezTo>
                  <a:lnTo>
                    <a:pt x="58" y="0"/>
                  </a:lnTo>
                  <a:cubicBezTo>
                    <a:pt x="54" y="0"/>
                    <a:pt x="50" y="2"/>
                    <a:pt x="49" y="4"/>
                  </a:cubicBezTo>
                  <a:cubicBezTo>
                    <a:pt x="48" y="6"/>
                    <a:pt x="46" y="10"/>
                    <a:pt x="49" y="14"/>
                  </a:cubicBezTo>
                  <a:cubicBezTo>
                    <a:pt x="78" y="79"/>
                    <a:pt x="59" y="134"/>
                    <a:pt x="40" y="192"/>
                  </a:cubicBezTo>
                  <a:cubicBezTo>
                    <a:pt x="20" y="252"/>
                    <a:pt x="0" y="314"/>
                    <a:pt x="31" y="387"/>
                  </a:cubicBezTo>
                  <a:cubicBezTo>
                    <a:pt x="34" y="391"/>
                    <a:pt x="37" y="394"/>
                    <a:pt x="41" y="394"/>
                  </a:cubicBezTo>
                  <a:lnTo>
                    <a:pt x="331" y="394"/>
                  </a:lnTo>
                  <a:cubicBezTo>
                    <a:pt x="333" y="394"/>
                    <a:pt x="337" y="391"/>
                    <a:pt x="338" y="388"/>
                  </a:cubicBezTo>
                  <a:cubicBezTo>
                    <a:pt x="341" y="386"/>
                    <a:pt x="341" y="382"/>
                    <a:pt x="340" y="378"/>
                  </a:cubicBezTo>
                  <a:cubicBezTo>
                    <a:pt x="309" y="312"/>
                    <a:pt x="328" y="257"/>
                    <a:pt x="349" y="198"/>
                  </a:cubicBezTo>
                  <a:cubicBezTo>
                    <a:pt x="369" y="139"/>
                    <a:pt x="389" y="78"/>
                    <a:pt x="356" y="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400" dirty="0">
                <a:latin typeface="+mj-lt"/>
              </a:endParaRPr>
            </a:p>
          </p:txBody>
        </p:sp>
        <p:sp>
          <p:nvSpPr>
            <p:cNvPr id="26" name="Freeform 30">
              <a:extLst>
                <a:ext uri="{FF2B5EF4-FFF2-40B4-BE49-F238E27FC236}">
                  <a16:creationId xmlns:a16="http://schemas.microsoft.com/office/drawing/2014/main" id="{1AAB24EE-1F8C-433B-8E50-309516980AC4}"/>
                </a:ext>
              </a:extLst>
            </p:cNvPr>
            <p:cNvSpPr>
              <a:spLocks noEditPoints="1"/>
            </p:cNvSpPr>
            <p:nvPr/>
          </p:nvSpPr>
          <p:spPr bwMode="auto">
            <a:xfrm>
              <a:off x="2161" y="2881"/>
              <a:ext cx="122" cy="50"/>
            </a:xfrm>
            <a:custGeom>
              <a:avLst/>
              <a:gdLst>
                <a:gd name="T0" fmla="*/ 194 w 213"/>
                <a:gd name="T1" fmla="*/ 69 h 88"/>
                <a:gd name="T2" fmla="*/ 194 w 213"/>
                <a:gd name="T3" fmla="*/ 69 h 88"/>
                <a:gd name="T4" fmla="*/ 194 w 213"/>
                <a:gd name="T5" fmla="*/ 69 h 88"/>
                <a:gd name="T6" fmla="*/ 117 w 213"/>
                <a:gd name="T7" fmla="*/ 69 h 88"/>
                <a:gd name="T8" fmla="*/ 117 w 213"/>
                <a:gd name="T9" fmla="*/ 20 h 88"/>
                <a:gd name="T10" fmla="*/ 194 w 213"/>
                <a:gd name="T11" fmla="*/ 20 h 88"/>
                <a:gd name="T12" fmla="*/ 194 w 213"/>
                <a:gd name="T13" fmla="*/ 69 h 88"/>
                <a:gd name="T14" fmla="*/ 98 w 213"/>
                <a:gd name="T15" fmla="*/ 69 h 88"/>
                <a:gd name="T16" fmla="*/ 98 w 213"/>
                <a:gd name="T17" fmla="*/ 69 h 88"/>
                <a:gd name="T18" fmla="*/ 98 w 213"/>
                <a:gd name="T19" fmla="*/ 69 h 88"/>
                <a:gd name="T20" fmla="*/ 20 w 213"/>
                <a:gd name="T21" fmla="*/ 69 h 88"/>
                <a:gd name="T22" fmla="*/ 20 w 213"/>
                <a:gd name="T23" fmla="*/ 20 h 88"/>
                <a:gd name="T24" fmla="*/ 98 w 213"/>
                <a:gd name="T25" fmla="*/ 20 h 88"/>
                <a:gd name="T26" fmla="*/ 98 w 213"/>
                <a:gd name="T27" fmla="*/ 69 h 88"/>
                <a:gd name="T28" fmla="*/ 203 w 213"/>
                <a:gd name="T29" fmla="*/ 0 h 88"/>
                <a:gd name="T30" fmla="*/ 203 w 213"/>
                <a:gd name="T31" fmla="*/ 0 h 88"/>
                <a:gd name="T32" fmla="*/ 203 w 213"/>
                <a:gd name="T33" fmla="*/ 0 h 88"/>
                <a:gd name="T34" fmla="*/ 11 w 213"/>
                <a:gd name="T35" fmla="*/ 0 h 88"/>
                <a:gd name="T36" fmla="*/ 0 w 213"/>
                <a:gd name="T37" fmla="*/ 10 h 88"/>
                <a:gd name="T38" fmla="*/ 0 w 213"/>
                <a:gd name="T39" fmla="*/ 79 h 88"/>
                <a:gd name="T40" fmla="*/ 11 w 213"/>
                <a:gd name="T41" fmla="*/ 88 h 88"/>
                <a:gd name="T42" fmla="*/ 203 w 213"/>
                <a:gd name="T43" fmla="*/ 88 h 88"/>
                <a:gd name="T44" fmla="*/ 213 w 213"/>
                <a:gd name="T45" fmla="*/ 79 h 88"/>
                <a:gd name="T46" fmla="*/ 213 w 213"/>
                <a:gd name="T47" fmla="*/ 10 h 88"/>
                <a:gd name="T48" fmla="*/ 203 w 213"/>
                <a:gd name="T49"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3" h="88">
                  <a:moveTo>
                    <a:pt x="194" y="69"/>
                  </a:moveTo>
                  <a:lnTo>
                    <a:pt x="194" y="69"/>
                  </a:lnTo>
                  <a:lnTo>
                    <a:pt x="194" y="69"/>
                  </a:lnTo>
                  <a:lnTo>
                    <a:pt x="117" y="69"/>
                  </a:lnTo>
                  <a:lnTo>
                    <a:pt x="117" y="20"/>
                  </a:lnTo>
                  <a:lnTo>
                    <a:pt x="194" y="20"/>
                  </a:lnTo>
                  <a:lnTo>
                    <a:pt x="194" y="69"/>
                  </a:lnTo>
                  <a:close/>
                  <a:moveTo>
                    <a:pt x="98" y="69"/>
                  </a:moveTo>
                  <a:lnTo>
                    <a:pt x="98" y="69"/>
                  </a:lnTo>
                  <a:lnTo>
                    <a:pt x="98" y="69"/>
                  </a:lnTo>
                  <a:lnTo>
                    <a:pt x="20" y="69"/>
                  </a:lnTo>
                  <a:lnTo>
                    <a:pt x="20" y="20"/>
                  </a:lnTo>
                  <a:lnTo>
                    <a:pt x="98" y="20"/>
                  </a:lnTo>
                  <a:lnTo>
                    <a:pt x="98" y="69"/>
                  </a:lnTo>
                  <a:close/>
                  <a:moveTo>
                    <a:pt x="203" y="0"/>
                  </a:moveTo>
                  <a:lnTo>
                    <a:pt x="203" y="0"/>
                  </a:lnTo>
                  <a:lnTo>
                    <a:pt x="203" y="0"/>
                  </a:lnTo>
                  <a:lnTo>
                    <a:pt x="11" y="0"/>
                  </a:lnTo>
                  <a:cubicBezTo>
                    <a:pt x="6" y="0"/>
                    <a:pt x="0" y="4"/>
                    <a:pt x="0" y="10"/>
                  </a:cubicBezTo>
                  <a:lnTo>
                    <a:pt x="0" y="79"/>
                  </a:lnTo>
                  <a:cubicBezTo>
                    <a:pt x="0" y="84"/>
                    <a:pt x="6" y="88"/>
                    <a:pt x="11" y="88"/>
                  </a:cubicBezTo>
                  <a:lnTo>
                    <a:pt x="203" y="88"/>
                  </a:lnTo>
                  <a:cubicBezTo>
                    <a:pt x="208" y="88"/>
                    <a:pt x="213" y="84"/>
                    <a:pt x="213" y="79"/>
                  </a:cubicBezTo>
                  <a:lnTo>
                    <a:pt x="213" y="10"/>
                  </a:lnTo>
                  <a:cubicBezTo>
                    <a:pt x="213" y="4"/>
                    <a:pt x="208" y="0"/>
                    <a:pt x="20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400" dirty="0">
                <a:latin typeface="+mj-lt"/>
              </a:endParaRPr>
            </a:p>
          </p:txBody>
        </p:sp>
        <p:sp>
          <p:nvSpPr>
            <p:cNvPr id="27" name="Freeform 31">
              <a:extLst>
                <a:ext uri="{FF2B5EF4-FFF2-40B4-BE49-F238E27FC236}">
                  <a16:creationId xmlns:a16="http://schemas.microsoft.com/office/drawing/2014/main" id="{91FBE1C3-D2FB-4A39-8EFA-3698B6EFE543}"/>
                </a:ext>
              </a:extLst>
            </p:cNvPr>
            <p:cNvSpPr>
              <a:spLocks/>
            </p:cNvSpPr>
            <p:nvPr/>
          </p:nvSpPr>
          <p:spPr bwMode="auto">
            <a:xfrm>
              <a:off x="2150" y="2955"/>
              <a:ext cx="82" cy="12"/>
            </a:xfrm>
            <a:custGeom>
              <a:avLst/>
              <a:gdLst>
                <a:gd name="T0" fmla="*/ 9 w 143"/>
                <a:gd name="T1" fmla="*/ 21 h 21"/>
                <a:gd name="T2" fmla="*/ 9 w 143"/>
                <a:gd name="T3" fmla="*/ 21 h 21"/>
                <a:gd name="T4" fmla="*/ 9 w 143"/>
                <a:gd name="T5" fmla="*/ 21 h 21"/>
                <a:gd name="T6" fmla="*/ 133 w 143"/>
                <a:gd name="T7" fmla="*/ 21 h 21"/>
                <a:gd name="T8" fmla="*/ 143 w 143"/>
                <a:gd name="T9" fmla="*/ 10 h 21"/>
                <a:gd name="T10" fmla="*/ 133 w 143"/>
                <a:gd name="T11" fmla="*/ 0 h 21"/>
                <a:gd name="T12" fmla="*/ 9 w 143"/>
                <a:gd name="T13" fmla="*/ 0 h 21"/>
                <a:gd name="T14" fmla="*/ 0 w 143"/>
                <a:gd name="T15" fmla="*/ 10 h 21"/>
                <a:gd name="T16" fmla="*/ 9 w 143"/>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21">
                  <a:moveTo>
                    <a:pt x="9" y="21"/>
                  </a:moveTo>
                  <a:lnTo>
                    <a:pt x="9" y="21"/>
                  </a:lnTo>
                  <a:lnTo>
                    <a:pt x="9" y="21"/>
                  </a:lnTo>
                  <a:lnTo>
                    <a:pt x="133" y="21"/>
                  </a:lnTo>
                  <a:cubicBezTo>
                    <a:pt x="138" y="21"/>
                    <a:pt x="143" y="16"/>
                    <a:pt x="143" y="10"/>
                  </a:cubicBezTo>
                  <a:cubicBezTo>
                    <a:pt x="143" y="4"/>
                    <a:pt x="138" y="0"/>
                    <a:pt x="133" y="0"/>
                  </a:cubicBezTo>
                  <a:lnTo>
                    <a:pt x="9" y="0"/>
                  </a:lnTo>
                  <a:cubicBezTo>
                    <a:pt x="4" y="0"/>
                    <a:pt x="0" y="4"/>
                    <a:pt x="0" y="10"/>
                  </a:cubicBezTo>
                  <a:cubicBezTo>
                    <a:pt x="0" y="16"/>
                    <a:pt x="4" y="21"/>
                    <a:pt x="9" y="2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400" dirty="0">
                <a:latin typeface="+mj-lt"/>
              </a:endParaRPr>
            </a:p>
          </p:txBody>
        </p:sp>
        <p:sp>
          <p:nvSpPr>
            <p:cNvPr id="28" name="Freeform 32">
              <a:extLst>
                <a:ext uri="{FF2B5EF4-FFF2-40B4-BE49-F238E27FC236}">
                  <a16:creationId xmlns:a16="http://schemas.microsoft.com/office/drawing/2014/main" id="{1C3D1463-5C79-4A52-98B1-630946680A28}"/>
                </a:ext>
              </a:extLst>
            </p:cNvPr>
            <p:cNvSpPr>
              <a:spLocks/>
            </p:cNvSpPr>
            <p:nvPr/>
          </p:nvSpPr>
          <p:spPr bwMode="auto">
            <a:xfrm>
              <a:off x="2243" y="2955"/>
              <a:ext cx="27" cy="11"/>
            </a:xfrm>
            <a:custGeom>
              <a:avLst/>
              <a:gdLst>
                <a:gd name="T0" fmla="*/ 39 w 47"/>
                <a:gd name="T1" fmla="*/ 0 h 20"/>
                <a:gd name="T2" fmla="*/ 39 w 47"/>
                <a:gd name="T3" fmla="*/ 0 h 20"/>
                <a:gd name="T4" fmla="*/ 39 w 47"/>
                <a:gd name="T5" fmla="*/ 0 h 20"/>
                <a:gd name="T6" fmla="*/ 9 w 47"/>
                <a:gd name="T7" fmla="*/ 0 h 20"/>
                <a:gd name="T8" fmla="*/ 0 w 47"/>
                <a:gd name="T9" fmla="*/ 10 h 20"/>
                <a:gd name="T10" fmla="*/ 9 w 47"/>
                <a:gd name="T11" fmla="*/ 20 h 20"/>
                <a:gd name="T12" fmla="*/ 39 w 47"/>
                <a:gd name="T13" fmla="*/ 20 h 20"/>
                <a:gd name="T14" fmla="*/ 47 w 47"/>
                <a:gd name="T15" fmla="*/ 10 h 20"/>
                <a:gd name="T16" fmla="*/ 39 w 47"/>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0">
                  <a:moveTo>
                    <a:pt x="39" y="0"/>
                  </a:moveTo>
                  <a:lnTo>
                    <a:pt x="39" y="0"/>
                  </a:lnTo>
                  <a:lnTo>
                    <a:pt x="39" y="0"/>
                  </a:lnTo>
                  <a:lnTo>
                    <a:pt x="9" y="0"/>
                  </a:lnTo>
                  <a:cubicBezTo>
                    <a:pt x="4" y="0"/>
                    <a:pt x="0" y="4"/>
                    <a:pt x="0" y="10"/>
                  </a:cubicBezTo>
                  <a:cubicBezTo>
                    <a:pt x="0" y="16"/>
                    <a:pt x="4" y="20"/>
                    <a:pt x="9" y="20"/>
                  </a:cubicBezTo>
                  <a:lnTo>
                    <a:pt x="39" y="20"/>
                  </a:lnTo>
                  <a:cubicBezTo>
                    <a:pt x="44" y="20"/>
                    <a:pt x="47" y="16"/>
                    <a:pt x="47" y="10"/>
                  </a:cubicBezTo>
                  <a:cubicBezTo>
                    <a:pt x="47" y="4"/>
                    <a:pt x="44" y="0"/>
                    <a:pt x="39"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400" dirty="0">
                <a:latin typeface="+mj-lt"/>
              </a:endParaRPr>
            </a:p>
          </p:txBody>
        </p:sp>
        <p:sp>
          <p:nvSpPr>
            <p:cNvPr id="30" name="Freeform 33">
              <a:extLst>
                <a:ext uri="{FF2B5EF4-FFF2-40B4-BE49-F238E27FC236}">
                  <a16:creationId xmlns:a16="http://schemas.microsoft.com/office/drawing/2014/main" id="{2902EB9F-6BC7-4657-BADE-7AD659D57EDD}"/>
                </a:ext>
              </a:extLst>
            </p:cNvPr>
            <p:cNvSpPr>
              <a:spLocks/>
            </p:cNvSpPr>
            <p:nvPr/>
          </p:nvSpPr>
          <p:spPr bwMode="auto">
            <a:xfrm>
              <a:off x="2132" y="2992"/>
              <a:ext cx="82" cy="10"/>
            </a:xfrm>
            <a:custGeom>
              <a:avLst/>
              <a:gdLst>
                <a:gd name="T0" fmla="*/ 143 w 143"/>
                <a:gd name="T1" fmla="*/ 9 h 19"/>
                <a:gd name="T2" fmla="*/ 143 w 143"/>
                <a:gd name="T3" fmla="*/ 9 h 19"/>
                <a:gd name="T4" fmla="*/ 143 w 143"/>
                <a:gd name="T5" fmla="*/ 9 h 19"/>
                <a:gd name="T6" fmla="*/ 133 w 143"/>
                <a:gd name="T7" fmla="*/ 0 h 19"/>
                <a:gd name="T8" fmla="*/ 11 w 143"/>
                <a:gd name="T9" fmla="*/ 0 h 19"/>
                <a:gd name="T10" fmla="*/ 0 w 143"/>
                <a:gd name="T11" fmla="*/ 9 h 19"/>
                <a:gd name="T12" fmla="*/ 11 w 143"/>
                <a:gd name="T13" fmla="*/ 19 h 19"/>
                <a:gd name="T14" fmla="*/ 133 w 143"/>
                <a:gd name="T15" fmla="*/ 19 h 19"/>
                <a:gd name="T16" fmla="*/ 143 w 143"/>
                <a:gd name="T17"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9">
                  <a:moveTo>
                    <a:pt x="143" y="9"/>
                  </a:moveTo>
                  <a:lnTo>
                    <a:pt x="143" y="9"/>
                  </a:lnTo>
                  <a:lnTo>
                    <a:pt x="143" y="9"/>
                  </a:lnTo>
                  <a:cubicBezTo>
                    <a:pt x="143" y="4"/>
                    <a:pt x="138" y="0"/>
                    <a:pt x="133" y="0"/>
                  </a:cubicBezTo>
                  <a:lnTo>
                    <a:pt x="11" y="0"/>
                  </a:lnTo>
                  <a:cubicBezTo>
                    <a:pt x="4" y="0"/>
                    <a:pt x="0" y="4"/>
                    <a:pt x="0" y="9"/>
                  </a:cubicBezTo>
                  <a:cubicBezTo>
                    <a:pt x="0" y="14"/>
                    <a:pt x="4" y="19"/>
                    <a:pt x="11" y="19"/>
                  </a:cubicBezTo>
                  <a:lnTo>
                    <a:pt x="133" y="19"/>
                  </a:lnTo>
                  <a:cubicBezTo>
                    <a:pt x="138" y="19"/>
                    <a:pt x="143" y="14"/>
                    <a:pt x="143"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400" dirty="0">
                <a:latin typeface="+mj-lt"/>
              </a:endParaRPr>
            </a:p>
          </p:txBody>
        </p:sp>
        <p:sp>
          <p:nvSpPr>
            <p:cNvPr id="32" name="Freeform 34">
              <a:extLst>
                <a:ext uri="{FF2B5EF4-FFF2-40B4-BE49-F238E27FC236}">
                  <a16:creationId xmlns:a16="http://schemas.microsoft.com/office/drawing/2014/main" id="{FA10D0ED-C7BB-40B0-9881-768B713BE879}"/>
                </a:ext>
              </a:extLst>
            </p:cNvPr>
            <p:cNvSpPr>
              <a:spLocks/>
            </p:cNvSpPr>
            <p:nvPr/>
          </p:nvSpPr>
          <p:spPr bwMode="auto">
            <a:xfrm>
              <a:off x="2226" y="2992"/>
              <a:ext cx="28" cy="10"/>
            </a:xfrm>
            <a:custGeom>
              <a:avLst/>
              <a:gdLst>
                <a:gd name="T0" fmla="*/ 49 w 49"/>
                <a:gd name="T1" fmla="*/ 9 h 19"/>
                <a:gd name="T2" fmla="*/ 49 w 49"/>
                <a:gd name="T3" fmla="*/ 9 h 19"/>
                <a:gd name="T4" fmla="*/ 49 w 49"/>
                <a:gd name="T5" fmla="*/ 9 h 19"/>
                <a:gd name="T6" fmla="*/ 39 w 49"/>
                <a:gd name="T7" fmla="*/ 0 h 19"/>
                <a:gd name="T8" fmla="*/ 9 w 49"/>
                <a:gd name="T9" fmla="*/ 0 h 19"/>
                <a:gd name="T10" fmla="*/ 0 w 49"/>
                <a:gd name="T11" fmla="*/ 9 h 19"/>
                <a:gd name="T12" fmla="*/ 9 w 49"/>
                <a:gd name="T13" fmla="*/ 19 h 19"/>
                <a:gd name="T14" fmla="*/ 39 w 49"/>
                <a:gd name="T15" fmla="*/ 19 h 19"/>
                <a:gd name="T16" fmla="*/ 49 w 49"/>
                <a:gd name="T17"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9">
                  <a:moveTo>
                    <a:pt x="49" y="9"/>
                  </a:moveTo>
                  <a:lnTo>
                    <a:pt x="49" y="9"/>
                  </a:lnTo>
                  <a:lnTo>
                    <a:pt x="49" y="9"/>
                  </a:lnTo>
                  <a:cubicBezTo>
                    <a:pt x="49" y="4"/>
                    <a:pt x="44" y="0"/>
                    <a:pt x="39" y="0"/>
                  </a:cubicBezTo>
                  <a:lnTo>
                    <a:pt x="9" y="0"/>
                  </a:lnTo>
                  <a:cubicBezTo>
                    <a:pt x="4" y="0"/>
                    <a:pt x="0" y="4"/>
                    <a:pt x="0" y="9"/>
                  </a:cubicBezTo>
                  <a:cubicBezTo>
                    <a:pt x="0" y="14"/>
                    <a:pt x="4" y="19"/>
                    <a:pt x="9" y="19"/>
                  </a:cubicBezTo>
                  <a:lnTo>
                    <a:pt x="39" y="19"/>
                  </a:lnTo>
                  <a:cubicBezTo>
                    <a:pt x="44" y="19"/>
                    <a:pt x="49" y="14"/>
                    <a:pt x="49"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400" dirty="0">
                <a:latin typeface="+mj-lt"/>
              </a:endParaRPr>
            </a:p>
          </p:txBody>
        </p:sp>
        <p:sp>
          <p:nvSpPr>
            <p:cNvPr id="33" name="Freeform 35">
              <a:extLst>
                <a:ext uri="{FF2B5EF4-FFF2-40B4-BE49-F238E27FC236}">
                  <a16:creationId xmlns:a16="http://schemas.microsoft.com/office/drawing/2014/main" id="{3A08671C-72E9-4B86-8507-F6E585AD1140}"/>
                </a:ext>
              </a:extLst>
            </p:cNvPr>
            <p:cNvSpPr>
              <a:spLocks/>
            </p:cNvSpPr>
            <p:nvPr/>
          </p:nvSpPr>
          <p:spPr bwMode="auto">
            <a:xfrm>
              <a:off x="2143" y="3029"/>
              <a:ext cx="83" cy="11"/>
            </a:xfrm>
            <a:custGeom>
              <a:avLst/>
              <a:gdLst>
                <a:gd name="T0" fmla="*/ 135 w 145"/>
                <a:gd name="T1" fmla="*/ 0 h 20"/>
                <a:gd name="T2" fmla="*/ 135 w 145"/>
                <a:gd name="T3" fmla="*/ 0 h 20"/>
                <a:gd name="T4" fmla="*/ 135 w 145"/>
                <a:gd name="T5" fmla="*/ 0 h 20"/>
                <a:gd name="T6" fmla="*/ 10 w 145"/>
                <a:gd name="T7" fmla="*/ 0 h 20"/>
                <a:gd name="T8" fmla="*/ 0 w 145"/>
                <a:gd name="T9" fmla="*/ 11 h 20"/>
                <a:gd name="T10" fmla="*/ 10 w 145"/>
                <a:gd name="T11" fmla="*/ 20 h 20"/>
                <a:gd name="T12" fmla="*/ 135 w 145"/>
                <a:gd name="T13" fmla="*/ 20 h 20"/>
                <a:gd name="T14" fmla="*/ 145 w 145"/>
                <a:gd name="T15" fmla="*/ 11 h 20"/>
                <a:gd name="T16" fmla="*/ 135 w 14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 h="20">
                  <a:moveTo>
                    <a:pt x="135" y="0"/>
                  </a:moveTo>
                  <a:lnTo>
                    <a:pt x="135" y="0"/>
                  </a:lnTo>
                  <a:lnTo>
                    <a:pt x="135" y="0"/>
                  </a:lnTo>
                  <a:lnTo>
                    <a:pt x="10" y="0"/>
                  </a:lnTo>
                  <a:cubicBezTo>
                    <a:pt x="4" y="0"/>
                    <a:pt x="0" y="5"/>
                    <a:pt x="0" y="11"/>
                  </a:cubicBezTo>
                  <a:cubicBezTo>
                    <a:pt x="0" y="16"/>
                    <a:pt x="4" y="20"/>
                    <a:pt x="10" y="20"/>
                  </a:cubicBezTo>
                  <a:lnTo>
                    <a:pt x="135" y="20"/>
                  </a:lnTo>
                  <a:cubicBezTo>
                    <a:pt x="141" y="20"/>
                    <a:pt x="145" y="16"/>
                    <a:pt x="145" y="11"/>
                  </a:cubicBezTo>
                  <a:cubicBezTo>
                    <a:pt x="145" y="5"/>
                    <a:pt x="141" y="0"/>
                    <a:pt x="13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400" dirty="0">
                <a:latin typeface="+mj-lt"/>
              </a:endParaRPr>
            </a:p>
          </p:txBody>
        </p:sp>
        <p:sp>
          <p:nvSpPr>
            <p:cNvPr id="35" name="Freeform 36">
              <a:extLst>
                <a:ext uri="{FF2B5EF4-FFF2-40B4-BE49-F238E27FC236}">
                  <a16:creationId xmlns:a16="http://schemas.microsoft.com/office/drawing/2014/main" id="{116AAF88-C41C-40F9-BB22-0A31A35813FA}"/>
                </a:ext>
              </a:extLst>
            </p:cNvPr>
            <p:cNvSpPr>
              <a:spLocks/>
            </p:cNvSpPr>
            <p:nvPr/>
          </p:nvSpPr>
          <p:spPr bwMode="auto">
            <a:xfrm>
              <a:off x="2236" y="3029"/>
              <a:ext cx="28" cy="11"/>
            </a:xfrm>
            <a:custGeom>
              <a:avLst/>
              <a:gdLst>
                <a:gd name="T0" fmla="*/ 39 w 49"/>
                <a:gd name="T1" fmla="*/ 0 h 20"/>
                <a:gd name="T2" fmla="*/ 39 w 49"/>
                <a:gd name="T3" fmla="*/ 0 h 20"/>
                <a:gd name="T4" fmla="*/ 39 w 49"/>
                <a:gd name="T5" fmla="*/ 0 h 20"/>
                <a:gd name="T6" fmla="*/ 9 w 49"/>
                <a:gd name="T7" fmla="*/ 0 h 20"/>
                <a:gd name="T8" fmla="*/ 0 w 49"/>
                <a:gd name="T9" fmla="*/ 11 h 20"/>
                <a:gd name="T10" fmla="*/ 9 w 49"/>
                <a:gd name="T11" fmla="*/ 20 h 20"/>
                <a:gd name="T12" fmla="*/ 39 w 49"/>
                <a:gd name="T13" fmla="*/ 20 h 20"/>
                <a:gd name="T14" fmla="*/ 49 w 49"/>
                <a:gd name="T15" fmla="*/ 11 h 20"/>
                <a:gd name="T16" fmla="*/ 39 w 49"/>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20">
                  <a:moveTo>
                    <a:pt x="39" y="0"/>
                  </a:moveTo>
                  <a:lnTo>
                    <a:pt x="39" y="0"/>
                  </a:lnTo>
                  <a:lnTo>
                    <a:pt x="39" y="0"/>
                  </a:lnTo>
                  <a:lnTo>
                    <a:pt x="9" y="0"/>
                  </a:lnTo>
                  <a:cubicBezTo>
                    <a:pt x="4" y="0"/>
                    <a:pt x="0" y="5"/>
                    <a:pt x="0" y="11"/>
                  </a:cubicBezTo>
                  <a:cubicBezTo>
                    <a:pt x="0" y="16"/>
                    <a:pt x="4" y="20"/>
                    <a:pt x="9" y="20"/>
                  </a:cubicBezTo>
                  <a:lnTo>
                    <a:pt x="39" y="20"/>
                  </a:lnTo>
                  <a:cubicBezTo>
                    <a:pt x="44" y="20"/>
                    <a:pt x="49" y="16"/>
                    <a:pt x="49" y="11"/>
                  </a:cubicBezTo>
                  <a:cubicBezTo>
                    <a:pt x="49" y="5"/>
                    <a:pt x="44" y="0"/>
                    <a:pt x="39"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400" dirty="0">
                <a:latin typeface="+mj-lt"/>
              </a:endParaRPr>
            </a:p>
          </p:txBody>
        </p:sp>
      </p:grpSp>
      <p:sp>
        <p:nvSpPr>
          <p:cNvPr id="36" name="Oval 6">
            <a:extLst>
              <a:ext uri="{FF2B5EF4-FFF2-40B4-BE49-F238E27FC236}">
                <a16:creationId xmlns:a16="http://schemas.microsoft.com/office/drawing/2014/main" id="{47856717-E99C-44E3-A360-A4BE74E73891}"/>
              </a:ext>
            </a:extLst>
          </p:cNvPr>
          <p:cNvSpPr/>
          <p:nvPr/>
        </p:nvSpPr>
        <p:spPr>
          <a:xfrm>
            <a:off x="3134235" y="3573967"/>
            <a:ext cx="5009130" cy="591904"/>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15240" tIns="15240" rIns="15240" bIns="15240" numCol="1" spcCol="1270" anchor="ctr" anchorCtr="0">
            <a:noAutofit/>
          </a:bodyPr>
          <a:lstStyle/>
          <a:p>
            <a:pPr lvl="0" defTabSz="533400">
              <a:lnSpc>
                <a:spcPts val="1350"/>
              </a:lnSpc>
              <a:spcBef>
                <a:spcPct val="0"/>
              </a:spcBef>
            </a:pPr>
            <a:r>
              <a:rPr lang="en-US" sz="1800" dirty="0">
                <a:solidFill>
                  <a:schemeClr val="tx2">
                    <a:lumMod val="50000"/>
                  </a:schemeClr>
                </a:solidFill>
                <a:latin typeface="+mj-lt"/>
              </a:rPr>
              <a:t>Review plan information, including deductibles &amp; copays/coinsurance.</a:t>
            </a:r>
          </a:p>
        </p:txBody>
      </p:sp>
      <p:sp>
        <p:nvSpPr>
          <p:cNvPr id="43" name="Oval 14">
            <a:extLst>
              <a:ext uri="{FF2B5EF4-FFF2-40B4-BE49-F238E27FC236}">
                <a16:creationId xmlns:a16="http://schemas.microsoft.com/office/drawing/2014/main" id="{DDAB8F7D-4AB7-4E80-BBE1-E54CB3E50423}"/>
              </a:ext>
            </a:extLst>
          </p:cNvPr>
          <p:cNvSpPr/>
          <p:nvPr/>
        </p:nvSpPr>
        <p:spPr>
          <a:xfrm>
            <a:off x="3133607" y="5375692"/>
            <a:ext cx="3024750" cy="358590"/>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15240" tIns="15240" rIns="15240" bIns="15240" numCol="1" spcCol="1270" anchor="ctr" anchorCtr="0">
            <a:noAutofit/>
          </a:bodyPr>
          <a:lstStyle/>
          <a:p>
            <a:pPr lvl="0" defTabSz="533400">
              <a:lnSpc>
                <a:spcPts val="1350"/>
              </a:lnSpc>
              <a:spcBef>
                <a:spcPct val="0"/>
              </a:spcBef>
            </a:pPr>
            <a:r>
              <a:rPr lang="en-US" sz="1800" dirty="0">
                <a:solidFill>
                  <a:schemeClr val="tx2">
                    <a:lumMod val="50000"/>
                  </a:schemeClr>
                </a:solidFill>
                <a:latin typeface="+mj-lt"/>
              </a:rPr>
              <a:t>Contact UnitedHealthcare.</a:t>
            </a:r>
          </a:p>
        </p:txBody>
      </p:sp>
      <p:sp>
        <p:nvSpPr>
          <p:cNvPr id="44" name="Oval 12">
            <a:extLst>
              <a:ext uri="{FF2B5EF4-FFF2-40B4-BE49-F238E27FC236}">
                <a16:creationId xmlns:a16="http://schemas.microsoft.com/office/drawing/2014/main" id="{B7BB0FA5-E233-4158-8089-4B3E7E0D670F}"/>
              </a:ext>
            </a:extLst>
          </p:cNvPr>
          <p:cNvSpPr/>
          <p:nvPr/>
        </p:nvSpPr>
        <p:spPr>
          <a:xfrm>
            <a:off x="3133607" y="4227609"/>
            <a:ext cx="3020732" cy="358590"/>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15240" tIns="15240" rIns="15240" bIns="15240" numCol="1" spcCol="1270" anchor="ctr" anchorCtr="0">
            <a:noAutofit/>
          </a:bodyPr>
          <a:lstStyle/>
          <a:p>
            <a:pPr lvl="0" defTabSz="533400">
              <a:lnSpc>
                <a:spcPts val="1350"/>
              </a:lnSpc>
              <a:spcBef>
                <a:spcPct val="0"/>
              </a:spcBef>
            </a:pPr>
            <a:r>
              <a:rPr lang="en-US" sz="1800" dirty="0">
                <a:solidFill>
                  <a:schemeClr val="tx2">
                    <a:lumMod val="50000"/>
                  </a:schemeClr>
                </a:solidFill>
                <a:latin typeface="+mj-lt"/>
              </a:rPr>
              <a:t>Check on claim status.</a:t>
            </a:r>
          </a:p>
        </p:txBody>
      </p:sp>
      <p:grpSp>
        <p:nvGrpSpPr>
          <p:cNvPr id="45" name="Group 37">
            <a:extLst>
              <a:ext uri="{FF2B5EF4-FFF2-40B4-BE49-F238E27FC236}">
                <a16:creationId xmlns:a16="http://schemas.microsoft.com/office/drawing/2014/main" id="{E0D8AD60-26E5-480A-AF9E-65EB7BECDD3D}"/>
              </a:ext>
            </a:extLst>
          </p:cNvPr>
          <p:cNvGrpSpPr>
            <a:grpSpLocks noChangeAspect="1"/>
          </p:cNvGrpSpPr>
          <p:nvPr/>
        </p:nvGrpSpPr>
        <p:grpSpPr bwMode="auto">
          <a:xfrm>
            <a:off x="2625486" y="4185622"/>
            <a:ext cx="292350" cy="284576"/>
            <a:chOff x="3722" y="2027"/>
            <a:chExt cx="188" cy="183"/>
          </a:xfrm>
          <a:solidFill>
            <a:srgbClr val="003DA1"/>
          </a:solidFill>
        </p:grpSpPr>
        <p:sp>
          <p:nvSpPr>
            <p:cNvPr id="46" name="Freeform 38">
              <a:extLst>
                <a:ext uri="{FF2B5EF4-FFF2-40B4-BE49-F238E27FC236}">
                  <a16:creationId xmlns:a16="http://schemas.microsoft.com/office/drawing/2014/main" id="{9BD09605-21BC-418E-93AC-FE9CA4E37099}"/>
                </a:ext>
              </a:extLst>
            </p:cNvPr>
            <p:cNvSpPr>
              <a:spLocks noEditPoints="1"/>
            </p:cNvSpPr>
            <p:nvPr/>
          </p:nvSpPr>
          <p:spPr bwMode="auto">
            <a:xfrm>
              <a:off x="3722" y="2027"/>
              <a:ext cx="188" cy="183"/>
            </a:xfrm>
            <a:custGeom>
              <a:avLst/>
              <a:gdLst>
                <a:gd name="T0" fmla="*/ 261 w 301"/>
                <a:gd name="T1" fmla="*/ 283 h 298"/>
                <a:gd name="T2" fmla="*/ 261 w 301"/>
                <a:gd name="T3" fmla="*/ 283 h 298"/>
                <a:gd name="T4" fmla="*/ 81 w 301"/>
                <a:gd name="T5" fmla="*/ 283 h 298"/>
                <a:gd name="T6" fmla="*/ 74 w 301"/>
                <a:gd name="T7" fmla="*/ 260 h 298"/>
                <a:gd name="T8" fmla="*/ 224 w 301"/>
                <a:gd name="T9" fmla="*/ 260 h 298"/>
                <a:gd name="T10" fmla="*/ 231 w 301"/>
                <a:gd name="T11" fmla="*/ 256 h 298"/>
                <a:gd name="T12" fmla="*/ 231 w 301"/>
                <a:gd name="T13" fmla="*/ 249 h 298"/>
                <a:gd name="T14" fmla="*/ 237 w 301"/>
                <a:gd name="T15" fmla="*/ 132 h 298"/>
                <a:gd name="T16" fmla="*/ 254 w 301"/>
                <a:gd name="T17" fmla="*/ 51 h 298"/>
                <a:gd name="T18" fmla="*/ 277 w 301"/>
                <a:gd name="T19" fmla="*/ 51 h 298"/>
                <a:gd name="T20" fmla="*/ 265 w 301"/>
                <a:gd name="T21" fmla="*/ 144 h 298"/>
                <a:gd name="T22" fmla="*/ 261 w 301"/>
                <a:gd name="T23" fmla="*/ 283 h 298"/>
                <a:gd name="T24" fmla="*/ 33 w 301"/>
                <a:gd name="T25" fmla="*/ 245 h 298"/>
                <a:gd name="T26" fmla="*/ 33 w 301"/>
                <a:gd name="T27" fmla="*/ 245 h 298"/>
                <a:gd name="T28" fmla="*/ 41 w 301"/>
                <a:gd name="T29" fmla="*/ 132 h 298"/>
                <a:gd name="T30" fmla="*/ 51 w 301"/>
                <a:gd name="T31" fmla="*/ 14 h 298"/>
                <a:gd name="T32" fmla="*/ 231 w 301"/>
                <a:gd name="T33" fmla="*/ 14 h 298"/>
                <a:gd name="T34" fmla="*/ 223 w 301"/>
                <a:gd name="T35" fmla="*/ 127 h 298"/>
                <a:gd name="T36" fmla="*/ 213 w 301"/>
                <a:gd name="T37" fmla="*/ 245 h 298"/>
                <a:gd name="T38" fmla="*/ 33 w 301"/>
                <a:gd name="T39" fmla="*/ 245 h 298"/>
                <a:gd name="T40" fmla="*/ 291 w 301"/>
                <a:gd name="T41" fmla="*/ 42 h 298"/>
                <a:gd name="T42" fmla="*/ 291 w 301"/>
                <a:gd name="T43" fmla="*/ 42 h 298"/>
                <a:gd name="T44" fmla="*/ 283 w 301"/>
                <a:gd name="T45" fmla="*/ 36 h 298"/>
                <a:gd name="T46" fmla="*/ 253 w 301"/>
                <a:gd name="T47" fmla="*/ 36 h 298"/>
                <a:gd name="T48" fmla="*/ 242 w 301"/>
                <a:gd name="T49" fmla="*/ 3 h 298"/>
                <a:gd name="T50" fmla="*/ 235 w 301"/>
                <a:gd name="T51" fmla="*/ 0 h 298"/>
                <a:gd name="T52" fmla="*/ 40 w 301"/>
                <a:gd name="T53" fmla="*/ 0 h 298"/>
                <a:gd name="T54" fmla="*/ 33 w 301"/>
                <a:gd name="T55" fmla="*/ 2 h 298"/>
                <a:gd name="T56" fmla="*/ 33 w 301"/>
                <a:gd name="T57" fmla="*/ 10 h 298"/>
                <a:gd name="T58" fmla="*/ 27 w 301"/>
                <a:gd name="T59" fmla="*/ 127 h 298"/>
                <a:gd name="T60" fmla="*/ 22 w 301"/>
                <a:gd name="T61" fmla="*/ 255 h 298"/>
                <a:gd name="T62" fmla="*/ 29 w 301"/>
                <a:gd name="T63" fmla="*/ 260 h 298"/>
                <a:gd name="T64" fmla="*/ 59 w 301"/>
                <a:gd name="T65" fmla="*/ 260 h 298"/>
                <a:gd name="T66" fmla="*/ 69 w 301"/>
                <a:gd name="T67" fmla="*/ 293 h 298"/>
                <a:gd name="T68" fmla="*/ 77 w 301"/>
                <a:gd name="T69" fmla="*/ 298 h 298"/>
                <a:gd name="T70" fmla="*/ 263 w 301"/>
                <a:gd name="T71" fmla="*/ 298 h 298"/>
                <a:gd name="T72" fmla="*/ 274 w 301"/>
                <a:gd name="T73" fmla="*/ 292 h 298"/>
                <a:gd name="T74" fmla="*/ 276 w 301"/>
                <a:gd name="T75" fmla="*/ 279 h 298"/>
                <a:gd name="T76" fmla="*/ 279 w 301"/>
                <a:gd name="T77" fmla="*/ 150 h 298"/>
                <a:gd name="T78" fmla="*/ 291 w 301"/>
                <a:gd name="T79" fmla="*/ 42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01" h="298">
                  <a:moveTo>
                    <a:pt x="261" y="283"/>
                  </a:moveTo>
                  <a:lnTo>
                    <a:pt x="261" y="283"/>
                  </a:lnTo>
                  <a:lnTo>
                    <a:pt x="81" y="283"/>
                  </a:lnTo>
                  <a:cubicBezTo>
                    <a:pt x="78" y="275"/>
                    <a:pt x="76" y="267"/>
                    <a:pt x="74" y="260"/>
                  </a:cubicBezTo>
                  <a:lnTo>
                    <a:pt x="224" y="260"/>
                  </a:lnTo>
                  <a:cubicBezTo>
                    <a:pt x="226" y="260"/>
                    <a:pt x="229" y="258"/>
                    <a:pt x="231" y="256"/>
                  </a:cubicBezTo>
                  <a:cubicBezTo>
                    <a:pt x="232" y="254"/>
                    <a:pt x="232" y="251"/>
                    <a:pt x="231" y="249"/>
                  </a:cubicBezTo>
                  <a:cubicBezTo>
                    <a:pt x="211" y="206"/>
                    <a:pt x="224" y="170"/>
                    <a:pt x="237" y="132"/>
                  </a:cubicBezTo>
                  <a:cubicBezTo>
                    <a:pt x="246" y="106"/>
                    <a:pt x="255" y="80"/>
                    <a:pt x="254" y="51"/>
                  </a:cubicBezTo>
                  <a:lnTo>
                    <a:pt x="277" y="51"/>
                  </a:lnTo>
                  <a:cubicBezTo>
                    <a:pt x="285" y="92"/>
                    <a:pt x="275" y="117"/>
                    <a:pt x="265" y="144"/>
                  </a:cubicBezTo>
                  <a:cubicBezTo>
                    <a:pt x="251" y="179"/>
                    <a:pt x="238" y="215"/>
                    <a:pt x="261" y="283"/>
                  </a:cubicBezTo>
                  <a:close/>
                  <a:moveTo>
                    <a:pt x="33" y="245"/>
                  </a:moveTo>
                  <a:lnTo>
                    <a:pt x="33" y="245"/>
                  </a:lnTo>
                  <a:cubicBezTo>
                    <a:pt x="16" y="204"/>
                    <a:pt x="28" y="169"/>
                    <a:pt x="41" y="132"/>
                  </a:cubicBezTo>
                  <a:cubicBezTo>
                    <a:pt x="54" y="95"/>
                    <a:pt x="67" y="58"/>
                    <a:pt x="51" y="14"/>
                  </a:cubicBezTo>
                  <a:lnTo>
                    <a:pt x="231" y="14"/>
                  </a:lnTo>
                  <a:cubicBezTo>
                    <a:pt x="248" y="55"/>
                    <a:pt x="236" y="90"/>
                    <a:pt x="223" y="127"/>
                  </a:cubicBezTo>
                  <a:cubicBezTo>
                    <a:pt x="210" y="163"/>
                    <a:pt x="197" y="201"/>
                    <a:pt x="213" y="245"/>
                  </a:cubicBezTo>
                  <a:lnTo>
                    <a:pt x="33" y="245"/>
                  </a:lnTo>
                  <a:close/>
                  <a:moveTo>
                    <a:pt x="291" y="42"/>
                  </a:moveTo>
                  <a:lnTo>
                    <a:pt x="291" y="42"/>
                  </a:lnTo>
                  <a:cubicBezTo>
                    <a:pt x="290" y="39"/>
                    <a:pt x="287" y="36"/>
                    <a:pt x="283" y="36"/>
                  </a:cubicBezTo>
                  <a:lnTo>
                    <a:pt x="253" y="36"/>
                  </a:lnTo>
                  <a:cubicBezTo>
                    <a:pt x="251" y="26"/>
                    <a:pt x="248" y="15"/>
                    <a:pt x="242" y="3"/>
                  </a:cubicBezTo>
                  <a:cubicBezTo>
                    <a:pt x="241" y="1"/>
                    <a:pt x="238" y="0"/>
                    <a:pt x="235" y="0"/>
                  </a:cubicBezTo>
                  <a:lnTo>
                    <a:pt x="40" y="0"/>
                  </a:lnTo>
                  <a:cubicBezTo>
                    <a:pt x="37" y="0"/>
                    <a:pt x="35" y="1"/>
                    <a:pt x="33" y="2"/>
                  </a:cubicBezTo>
                  <a:cubicBezTo>
                    <a:pt x="32" y="5"/>
                    <a:pt x="32" y="8"/>
                    <a:pt x="33" y="10"/>
                  </a:cubicBezTo>
                  <a:cubicBezTo>
                    <a:pt x="53" y="53"/>
                    <a:pt x="40" y="89"/>
                    <a:pt x="27" y="127"/>
                  </a:cubicBezTo>
                  <a:cubicBezTo>
                    <a:pt x="13" y="166"/>
                    <a:pt x="0" y="207"/>
                    <a:pt x="22" y="255"/>
                  </a:cubicBezTo>
                  <a:cubicBezTo>
                    <a:pt x="23" y="258"/>
                    <a:pt x="26" y="260"/>
                    <a:pt x="29" y="260"/>
                  </a:cubicBezTo>
                  <a:lnTo>
                    <a:pt x="59" y="260"/>
                  </a:lnTo>
                  <a:cubicBezTo>
                    <a:pt x="61" y="271"/>
                    <a:pt x="64" y="282"/>
                    <a:pt x="69" y="293"/>
                  </a:cubicBezTo>
                  <a:cubicBezTo>
                    <a:pt x="71" y="296"/>
                    <a:pt x="74" y="298"/>
                    <a:pt x="77" y="298"/>
                  </a:cubicBezTo>
                  <a:lnTo>
                    <a:pt x="263" y="298"/>
                  </a:lnTo>
                  <a:cubicBezTo>
                    <a:pt x="267" y="298"/>
                    <a:pt x="272" y="295"/>
                    <a:pt x="274" y="292"/>
                  </a:cubicBezTo>
                  <a:cubicBezTo>
                    <a:pt x="277" y="288"/>
                    <a:pt x="277" y="283"/>
                    <a:pt x="276" y="279"/>
                  </a:cubicBezTo>
                  <a:cubicBezTo>
                    <a:pt x="253" y="216"/>
                    <a:pt x="266" y="184"/>
                    <a:pt x="279" y="150"/>
                  </a:cubicBezTo>
                  <a:cubicBezTo>
                    <a:pt x="290" y="121"/>
                    <a:pt x="301" y="91"/>
                    <a:pt x="291" y="4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400" dirty="0">
                <a:latin typeface="+mj-lt"/>
              </a:endParaRPr>
            </a:p>
          </p:txBody>
        </p:sp>
        <p:sp>
          <p:nvSpPr>
            <p:cNvPr id="47" name="Freeform 39">
              <a:extLst>
                <a:ext uri="{FF2B5EF4-FFF2-40B4-BE49-F238E27FC236}">
                  <a16:creationId xmlns:a16="http://schemas.microsoft.com/office/drawing/2014/main" id="{3662A251-109F-457E-A210-EE6A072919F3}"/>
                </a:ext>
              </a:extLst>
            </p:cNvPr>
            <p:cNvSpPr>
              <a:spLocks/>
            </p:cNvSpPr>
            <p:nvPr/>
          </p:nvSpPr>
          <p:spPr bwMode="auto">
            <a:xfrm>
              <a:off x="3797" y="2146"/>
              <a:ext cx="42" cy="10"/>
            </a:xfrm>
            <a:custGeom>
              <a:avLst/>
              <a:gdLst>
                <a:gd name="T0" fmla="*/ 60 w 67"/>
                <a:gd name="T1" fmla="*/ 0 h 15"/>
                <a:gd name="T2" fmla="*/ 60 w 67"/>
                <a:gd name="T3" fmla="*/ 0 h 15"/>
                <a:gd name="T4" fmla="*/ 7 w 67"/>
                <a:gd name="T5" fmla="*/ 0 h 15"/>
                <a:gd name="T6" fmla="*/ 0 w 67"/>
                <a:gd name="T7" fmla="*/ 7 h 15"/>
                <a:gd name="T8" fmla="*/ 7 w 67"/>
                <a:gd name="T9" fmla="*/ 15 h 15"/>
                <a:gd name="T10" fmla="*/ 60 w 67"/>
                <a:gd name="T11" fmla="*/ 15 h 15"/>
                <a:gd name="T12" fmla="*/ 67 w 67"/>
                <a:gd name="T13" fmla="*/ 7 h 15"/>
                <a:gd name="T14" fmla="*/ 60 w 67"/>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 h="15">
                  <a:moveTo>
                    <a:pt x="60" y="0"/>
                  </a:moveTo>
                  <a:lnTo>
                    <a:pt x="60" y="0"/>
                  </a:lnTo>
                  <a:lnTo>
                    <a:pt x="7" y="0"/>
                  </a:lnTo>
                  <a:cubicBezTo>
                    <a:pt x="3" y="0"/>
                    <a:pt x="0" y="3"/>
                    <a:pt x="0" y="7"/>
                  </a:cubicBezTo>
                  <a:cubicBezTo>
                    <a:pt x="0" y="11"/>
                    <a:pt x="3" y="15"/>
                    <a:pt x="7" y="15"/>
                  </a:cubicBezTo>
                  <a:lnTo>
                    <a:pt x="60" y="15"/>
                  </a:lnTo>
                  <a:cubicBezTo>
                    <a:pt x="64" y="15"/>
                    <a:pt x="67" y="11"/>
                    <a:pt x="67" y="7"/>
                  </a:cubicBezTo>
                  <a:cubicBezTo>
                    <a:pt x="67" y="3"/>
                    <a:pt x="64" y="0"/>
                    <a:pt x="6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400" dirty="0">
                <a:latin typeface="+mj-lt"/>
              </a:endParaRPr>
            </a:p>
          </p:txBody>
        </p:sp>
        <p:sp>
          <p:nvSpPr>
            <p:cNvPr id="48" name="Freeform 40">
              <a:extLst>
                <a:ext uri="{FF2B5EF4-FFF2-40B4-BE49-F238E27FC236}">
                  <a16:creationId xmlns:a16="http://schemas.microsoft.com/office/drawing/2014/main" id="{4F7D52DD-BB46-4A35-B0F5-F9371E94CD0E}"/>
                </a:ext>
              </a:extLst>
            </p:cNvPr>
            <p:cNvSpPr>
              <a:spLocks/>
            </p:cNvSpPr>
            <p:nvPr/>
          </p:nvSpPr>
          <p:spPr bwMode="auto">
            <a:xfrm>
              <a:off x="3797" y="2119"/>
              <a:ext cx="42" cy="9"/>
            </a:xfrm>
            <a:custGeom>
              <a:avLst/>
              <a:gdLst>
                <a:gd name="T0" fmla="*/ 60 w 67"/>
                <a:gd name="T1" fmla="*/ 0 h 15"/>
                <a:gd name="T2" fmla="*/ 60 w 67"/>
                <a:gd name="T3" fmla="*/ 0 h 15"/>
                <a:gd name="T4" fmla="*/ 7 w 67"/>
                <a:gd name="T5" fmla="*/ 0 h 15"/>
                <a:gd name="T6" fmla="*/ 0 w 67"/>
                <a:gd name="T7" fmla="*/ 7 h 15"/>
                <a:gd name="T8" fmla="*/ 7 w 67"/>
                <a:gd name="T9" fmla="*/ 15 h 15"/>
                <a:gd name="T10" fmla="*/ 60 w 67"/>
                <a:gd name="T11" fmla="*/ 15 h 15"/>
                <a:gd name="T12" fmla="*/ 67 w 67"/>
                <a:gd name="T13" fmla="*/ 7 h 15"/>
                <a:gd name="T14" fmla="*/ 60 w 67"/>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 h="15">
                  <a:moveTo>
                    <a:pt x="60" y="0"/>
                  </a:moveTo>
                  <a:lnTo>
                    <a:pt x="60" y="0"/>
                  </a:lnTo>
                  <a:lnTo>
                    <a:pt x="7" y="0"/>
                  </a:lnTo>
                  <a:cubicBezTo>
                    <a:pt x="3" y="0"/>
                    <a:pt x="0" y="3"/>
                    <a:pt x="0" y="7"/>
                  </a:cubicBezTo>
                  <a:cubicBezTo>
                    <a:pt x="0" y="11"/>
                    <a:pt x="3" y="15"/>
                    <a:pt x="7" y="15"/>
                  </a:cubicBezTo>
                  <a:lnTo>
                    <a:pt x="60" y="15"/>
                  </a:lnTo>
                  <a:cubicBezTo>
                    <a:pt x="64" y="15"/>
                    <a:pt x="67" y="11"/>
                    <a:pt x="67" y="7"/>
                  </a:cubicBezTo>
                  <a:cubicBezTo>
                    <a:pt x="67" y="3"/>
                    <a:pt x="64" y="0"/>
                    <a:pt x="6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400" dirty="0">
                <a:latin typeface="+mj-lt"/>
              </a:endParaRPr>
            </a:p>
          </p:txBody>
        </p:sp>
        <p:sp>
          <p:nvSpPr>
            <p:cNvPr id="49" name="Freeform 41">
              <a:extLst>
                <a:ext uri="{FF2B5EF4-FFF2-40B4-BE49-F238E27FC236}">
                  <a16:creationId xmlns:a16="http://schemas.microsoft.com/office/drawing/2014/main" id="{21A31E2B-BCC8-42D0-A36D-235931DE9D2E}"/>
                </a:ext>
              </a:extLst>
            </p:cNvPr>
            <p:cNvSpPr>
              <a:spLocks noEditPoints="1"/>
            </p:cNvSpPr>
            <p:nvPr/>
          </p:nvSpPr>
          <p:spPr bwMode="auto">
            <a:xfrm>
              <a:off x="3754" y="2110"/>
              <a:ext cx="31" cy="50"/>
            </a:xfrm>
            <a:custGeom>
              <a:avLst/>
              <a:gdLst>
                <a:gd name="T0" fmla="*/ 28 w 50"/>
                <a:gd name="T1" fmla="*/ 64 h 82"/>
                <a:gd name="T2" fmla="*/ 28 w 50"/>
                <a:gd name="T3" fmla="*/ 64 h 82"/>
                <a:gd name="T4" fmla="*/ 28 w 50"/>
                <a:gd name="T5" fmla="*/ 47 h 82"/>
                <a:gd name="T6" fmla="*/ 37 w 50"/>
                <a:gd name="T7" fmla="*/ 55 h 82"/>
                <a:gd name="T8" fmla="*/ 28 w 50"/>
                <a:gd name="T9" fmla="*/ 64 h 82"/>
                <a:gd name="T10" fmla="*/ 22 w 50"/>
                <a:gd name="T11" fmla="*/ 32 h 82"/>
                <a:gd name="T12" fmla="*/ 22 w 50"/>
                <a:gd name="T13" fmla="*/ 32 h 82"/>
                <a:gd name="T14" fmla="*/ 14 w 50"/>
                <a:gd name="T15" fmla="*/ 25 h 82"/>
                <a:gd name="T16" fmla="*/ 22 w 50"/>
                <a:gd name="T17" fmla="*/ 17 h 82"/>
                <a:gd name="T18" fmla="*/ 22 w 50"/>
                <a:gd name="T19" fmla="*/ 32 h 82"/>
                <a:gd name="T20" fmla="*/ 44 w 50"/>
                <a:gd name="T21" fmla="*/ 40 h 82"/>
                <a:gd name="T22" fmla="*/ 44 w 50"/>
                <a:gd name="T23" fmla="*/ 40 h 82"/>
                <a:gd name="T24" fmla="*/ 28 w 50"/>
                <a:gd name="T25" fmla="*/ 33 h 82"/>
                <a:gd name="T26" fmla="*/ 28 w 50"/>
                <a:gd name="T27" fmla="*/ 17 h 82"/>
                <a:gd name="T28" fmla="*/ 35 w 50"/>
                <a:gd name="T29" fmla="*/ 26 h 82"/>
                <a:gd name="T30" fmla="*/ 48 w 50"/>
                <a:gd name="T31" fmla="*/ 26 h 82"/>
                <a:gd name="T32" fmla="*/ 28 w 50"/>
                <a:gd name="T33" fmla="*/ 7 h 82"/>
                <a:gd name="T34" fmla="*/ 28 w 50"/>
                <a:gd name="T35" fmla="*/ 0 h 82"/>
                <a:gd name="T36" fmla="*/ 22 w 50"/>
                <a:gd name="T37" fmla="*/ 0 h 82"/>
                <a:gd name="T38" fmla="*/ 22 w 50"/>
                <a:gd name="T39" fmla="*/ 7 h 82"/>
                <a:gd name="T40" fmla="*/ 8 w 50"/>
                <a:gd name="T41" fmla="*/ 12 h 82"/>
                <a:gd name="T42" fmla="*/ 1 w 50"/>
                <a:gd name="T43" fmla="*/ 26 h 82"/>
                <a:gd name="T44" fmla="*/ 19 w 50"/>
                <a:gd name="T45" fmla="*/ 45 h 82"/>
                <a:gd name="T46" fmla="*/ 20 w 50"/>
                <a:gd name="T47" fmla="*/ 45 h 82"/>
                <a:gd name="T48" fmla="*/ 22 w 50"/>
                <a:gd name="T49" fmla="*/ 45 h 82"/>
                <a:gd name="T50" fmla="*/ 22 w 50"/>
                <a:gd name="T51" fmla="*/ 46 h 82"/>
                <a:gd name="T52" fmla="*/ 22 w 50"/>
                <a:gd name="T53" fmla="*/ 64 h 82"/>
                <a:gd name="T54" fmla="*/ 13 w 50"/>
                <a:gd name="T55" fmla="*/ 52 h 82"/>
                <a:gd name="T56" fmla="*/ 13 w 50"/>
                <a:gd name="T57" fmla="*/ 52 h 82"/>
                <a:gd name="T58" fmla="*/ 0 w 50"/>
                <a:gd name="T59" fmla="*/ 52 h 82"/>
                <a:gd name="T60" fmla="*/ 22 w 50"/>
                <a:gd name="T61" fmla="*/ 75 h 82"/>
                <a:gd name="T62" fmla="*/ 22 w 50"/>
                <a:gd name="T63" fmla="*/ 82 h 82"/>
                <a:gd name="T64" fmla="*/ 28 w 50"/>
                <a:gd name="T65" fmla="*/ 82 h 82"/>
                <a:gd name="T66" fmla="*/ 28 w 50"/>
                <a:gd name="T67" fmla="*/ 75 h 82"/>
                <a:gd name="T68" fmla="*/ 45 w 50"/>
                <a:gd name="T69" fmla="*/ 67 h 82"/>
                <a:gd name="T70" fmla="*/ 50 w 50"/>
                <a:gd name="T71" fmla="*/ 54 h 82"/>
                <a:gd name="T72" fmla="*/ 44 w 50"/>
                <a:gd name="T73" fmla="*/ 4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0" h="82">
                  <a:moveTo>
                    <a:pt x="28" y="64"/>
                  </a:moveTo>
                  <a:lnTo>
                    <a:pt x="28" y="64"/>
                  </a:lnTo>
                  <a:lnTo>
                    <a:pt x="28" y="47"/>
                  </a:lnTo>
                  <a:cubicBezTo>
                    <a:pt x="35" y="49"/>
                    <a:pt x="37" y="51"/>
                    <a:pt x="37" y="55"/>
                  </a:cubicBezTo>
                  <a:cubicBezTo>
                    <a:pt x="37" y="60"/>
                    <a:pt x="34" y="63"/>
                    <a:pt x="28" y="64"/>
                  </a:cubicBezTo>
                  <a:close/>
                  <a:moveTo>
                    <a:pt x="22" y="32"/>
                  </a:moveTo>
                  <a:lnTo>
                    <a:pt x="22" y="32"/>
                  </a:lnTo>
                  <a:cubicBezTo>
                    <a:pt x="16" y="30"/>
                    <a:pt x="14" y="29"/>
                    <a:pt x="14" y="25"/>
                  </a:cubicBezTo>
                  <a:cubicBezTo>
                    <a:pt x="14" y="20"/>
                    <a:pt x="17" y="17"/>
                    <a:pt x="22" y="17"/>
                  </a:cubicBezTo>
                  <a:lnTo>
                    <a:pt x="22" y="32"/>
                  </a:lnTo>
                  <a:close/>
                  <a:moveTo>
                    <a:pt x="44" y="40"/>
                  </a:moveTo>
                  <a:lnTo>
                    <a:pt x="44" y="40"/>
                  </a:lnTo>
                  <a:cubicBezTo>
                    <a:pt x="40" y="37"/>
                    <a:pt x="36" y="36"/>
                    <a:pt x="28" y="33"/>
                  </a:cubicBezTo>
                  <a:lnTo>
                    <a:pt x="28" y="17"/>
                  </a:lnTo>
                  <a:cubicBezTo>
                    <a:pt x="32" y="17"/>
                    <a:pt x="35" y="21"/>
                    <a:pt x="35" y="26"/>
                  </a:cubicBezTo>
                  <a:lnTo>
                    <a:pt x="48" y="26"/>
                  </a:lnTo>
                  <a:cubicBezTo>
                    <a:pt x="47" y="15"/>
                    <a:pt x="40" y="8"/>
                    <a:pt x="28" y="7"/>
                  </a:cubicBezTo>
                  <a:lnTo>
                    <a:pt x="28" y="0"/>
                  </a:lnTo>
                  <a:lnTo>
                    <a:pt x="22" y="0"/>
                  </a:lnTo>
                  <a:lnTo>
                    <a:pt x="22" y="7"/>
                  </a:lnTo>
                  <a:cubicBezTo>
                    <a:pt x="15" y="7"/>
                    <a:pt x="12" y="9"/>
                    <a:pt x="8" y="12"/>
                  </a:cubicBezTo>
                  <a:cubicBezTo>
                    <a:pt x="3" y="15"/>
                    <a:pt x="1" y="20"/>
                    <a:pt x="1" y="26"/>
                  </a:cubicBezTo>
                  <a:cubicBezTo>
                    <a:pt x="1" y="36"/>
                    <a:pt x="6" y="42"/>
                    <a:pt x="19" y="45"/>
                  </a:cubicBezTo>
                  <a:cubicBezTo>
                    <a:pt x="20" y="45"/>
                    <a:pt x="20" y="45"/>
                    <a:pt x="20" y="45"/>
                  </a:cubicBezTo>
                  <a:cubicBezTo>
                    <a:pt x="21" y="45"/>
                    <a:pt x="22" y="45"/>
                    <a:pt x="22" y="45"/>
                  </a:cubicBezTo>
                  <a:cubicBezTo>
                    <a:pt x="22" y="46"/>
                    <a:pt x="22" y="46"/>
                    <a:pt x="22" y="46"/>
                  </a:cubicBezTo>
                  <a:lnTo>
                    <a:pt x="22" y="64"/>
                  </a:lnTo>
                  <a:cubicBezTo>
                    <a:pt x="16" y="63"/>
                    <a:pt x="13" y="58"/>
                    <a:pt x="13" y="52"/>
                  </a:cubicBezTo>
                  <a:lnTo>
                    <a:pt x="13" y="52"/>
                  </a:lnTo>
                  <a:lnTo>
                    <a:pt x="0" y="52"/>
                  </a:lnTo>
                  <a:cubicBezTo>
                    <a:pt x="1" y="66"/>
                    <a:pt x="8" y="74"/>
                    <a:pt x="22" y="75"/>
                  </a:cubicBezTo>
                  <a:lnTo>
                    <a:pt x="22" y="82"/>
                  </a:lnTo>
                  <a:lnTo>
                    <a:pt x="28" y="82"/>
                  </a:lnTo>
                  <a:lnTo>
                    <a:pt x="28" y="75"/>
                  </a:lnTo>
                  <a:cubicBezTo>
                    <a:pt x="36" y="74"/>
                    <a:pt x="41" y="72"/>
                    <a:pt x="45" y="67"/>
                  </a:cubicBezTo>
                  <a:cubicBezTo>
                    <a:pt x="49" y="64"/>
                    <a:pt x="50" y="59"/>
                    <a:pt x="50" y="54"/>
                  </a:cubicBezTo>
                  <a:cubicBezTo>
                    <a:pt x="50" y="48"/>
                    <a:pt x="48" y="43"/>
                    <a:pt x="44" y="4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400" dirty="0">
                <a:latin typeface="+mj-lt"/>
              </a:endParaRPr>
            </a:p>
          </p:txBody>
        </p:sp>
        <p:sp>
          <p:nvSpPr>
            <p:cNvPr id="50" name="Freeform 42">
              <a:extLst>
                <a:ext uri="{FF2B5EF4-FFF2-40B4-BE49-F238E27FC236}">
                  <a16:creationId xmlns:a16="http://schemas.microsoft.com/office/drawing/2014/main" id="{F144E88D-740B-40AD-9621-088491DA1B9A}"/>
                </a:ext>
              </a:extLst>
            </p:cNvPr>
            <p:cNvSpPr>
              <a:spLocks noEditPoints="1"/>
            </p:cNvSpPr>
            <p:nvPr/>
          </p:nvSpPr>
          <p:spPr bwMode="auto">
            <a:xfrm>
              <a:off x="3774" y="2054"/>
              <a:ext cx="76" cy="42"/>
            </a:xfrm>
            <a:custGeom>
              <a:avLst/>
              <a:gdLst>
                <a:gd name="T0" fmla="*/ 106 w 121"/>
                <a:gd name="T1" fmla="*/ 54 h 69"/>
                <a:gd name="T2" fmla="*/ 106 w 121"/>
                <a:gd name="T3" fmla="*/ 54 h 69"/>
                <a:gd name="T4" fmla="*/ 15 w 121"/>
                <a:gd name="T5" fmla="*/ 54 h 69"/>
                <a:gd name="T6" fmla="*/ 15 w 121"/>
                <a:gd name="T7" fmla="*/ 15 h 69"/>
                <a:gd name="T8" fmla="*/ 106 w 121"/>
                <a:gd name="T9" fmla="*/ 15 h 69"/>
                <a:gd name="T10" fmla="*/ 106 w 121"/>
                <a:gd name="T11" fmla="*/ 54 h 69"/>
                <a:gd name="T12" fmla="*/ 113 w 121"/>
                <a:gd name="T13" fmla="*/ 0 h 69"/>
                <a:gd name="T14" fmla="*/ 113 w 121"/>
                <a:gd name="T15" fmla="*/ 0 h 69"/>
                <a:gd name="T16" fmla="*/ 8 w 121"/>
                <a:gd name="T17" fmla="*/ 0 h 69"/>
                <a:gd name="T18" fmla="*/ 0 w 121"/>
                <a:gd name="T19" fmla="*/ 8 h 69"/>
                <a:gd name="T20" fmla="*/ 0 w 121"/>
                <a:gd name="T21" fmla="*/ 61 h 69"/>
                <a:gd name="T22" fmla="*/ 8 w 121"/>
                <a:gd name="T23" fmla="*/ 69 h 69"/>
                <a:gd name="T24" fmla="*/ 113 w 121"/>
                <a:gd name="T25" fmla="*/ 69 h 69"/>
                <a:gd name="T26" fmla="*/ 121 w 121"/>
                <a:gd name="T27" fmla="*/ 61 h 69"/>
                <a:gd name="T28" fmla="*/ 121 w 121"/>
                <a:gd name="T29" fmla="*/ 8 h 69"/>
                <a:gd name="T30" fmla="*/ 113 w 121"/>
                <a:gd name="T31"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1" h="69">
                  <a:moveTo>
                    <a:pt x="106" y="54"/>
                  </a:moveTo>
                  <a:lnTo>
                    <a:pt x="106" y="54"/>
                  </a:lnTo>
                  <a:lnTo>
                    <a:pt x="15" y="54"/>
                  </a:lnTo>
                  <a:lnTo>
                    <a:pt x="15" y="15"/>
                  </a:lnTo>
                  <a:lnTo>
                    <a:pt x="106" y="15"/>
                  </a:lnTo>
                  <a:lnTo>
                    <a:pt x="106" y="54"/>
                  </a:lnTo>
                  <a:close/>
                  <a:moveTo>
                    <a:pt x="113" y="0"/>
                  </a:moveTo>
                  <a:lnTo>
                    <a:pt x="113" y="0"/>
                  </a:lnTo>
                  <a:lnTo>
                    <a:pt x="8" y="0"/>
                  </a:lnTo>
                  <a:cubicBezTo>
                    <a:pt x="4" y="0"/>
                    <a:pt x="0" y="4"/>
                    <a:pt x="0" y="8"/>
                  </a:cubicBezTo>
                  <a:lnTo>
                    <a:pt x="0" y="61"/>
                  </a:lnTo>
                  <a:cubicBezTo>
                    <a:pt x="0" y="65"/>
                    <a:pt x="4" y="69"/>
                    <a:pt x="8" y="69"/>
                  </a:cubicBezTo>
                  <a:lnTo>
                    <a:pt x="113" y="69"/>
                  </a:lnTo>
                  <a:cubicBezTo>
                    <a:pt x="117" y="69"/>
                    <a:pt x="121" y="65"/>
                    <a:pt x="121" y="61"/>
                  </a:cubicBezTo>
                  <a:lnTo>
                    <a:pt x="121" y="8"/>
                  </a:lnTo>
                  <a:cubicBezTo>
                    <a:pt x="121" y="4"/>
                    <a:pt x="117" y="0"/>
                    <a:pt x="11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400" dirty="0">
                <a:latin typeface="+mj-lt"/>
              </a:endParaRPr>
            </a:p>
          </p:txBody>
        </p:sp>
      </p:grpSp>
      <p:sp>
        <p:nvSpPr>
          <p:cNvPr id="51" name="Oval 14">
            <a:extLst>
              <a:ext uri="{FF2B5EF4-FFF2-40B4-BE49-F238E27FC236}">
                <a16:creationId xmlns:a16="http://schemas.microsoft.com/office/drawing/2014/main" id="{F1B13D42-08D1-4803-A74A-E865ED64D498}"/>
              </a:ext>
            </a:extLst>
          </p:cNvPr>
          <p:cNvSpPr/>
          <p:nvPr/>
        </p:nvSpPr>
        <p:spPr>
          <a:xfrm>
            <a:off x="3133607" y="4835523"/>
            <a:ext cx="3024750" cy="358590"/>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15240" tIns="15240" rIns="15240" bIns="15240" numCol="1" spcCol="1270" anchor="ctr" anchorCtr="0">
            <a:noAutofit/>
          </a:bodyPr>
          <a:lstStyle/>
          <a:p>
            <a:pPr lvl="0" defTabSz="533400">
              <a:lnSpc>
                <a:spcPts val="1350"/>
              </a:lnSpc>
              <a:spcBef>
                <a:spcPct val="0"/>
              </a:spcBef>
            </a:pPr>
            <a:r>
              <a:rPr lang="en-US" sz="1800" dirty="0">
                <a:solidFill>
                  <a:schemeClr val="tx2">
                    <a:lumMod val="50000"/>
                  </a:schemeClr>
                </a:solidFill>
                <a:latin typeface="+mj-lt"/>
              </a:rPr>
              <a:t>Pharmacy. </a:t>
            </a:r>
          </a:p>
        </p:txBody>
      </p:sp>
      <p:grpSp>
        <p:nvGrpSpPr>
          <p:cNvPr id="52" name="Group 38">
            <a:extLst>
              <a:ext uri="{FF2B5EF4-FFF2-40B4-BE49-F238E27FC236}">
                <a16:creationId xmlns:a16="http://schemas.microsoft.com/office/drawing/2014/main" id="{7BEC09D4-A893-4D62-B8A7-DB0E2A9D6748}"/>
              </a:ext>
            </a:extLst>
          </p:cNvPr>
          <p:cNvGrpSpPr>
            <a:grpSpLocks noChangeAspect="1"/>
          </p:cNvGrpSpPr>
          <p:nvPr/>
        </p:nvGrpSpPr>
        <p:grpSpPr bwMode="auto">
          <a:xfrm>
            <a:off x="2675248" y="4776832"/>
            <a:ext cx="216748" cy="336192"/>
            <a:chOff x="704" y="1874"/>
            <a:chExt cx="372" cy="577"/>
          </a:xfrm>
          <a:solidFill>
            <a:schemeClr val="tx1"/>
          </a:solidFill>
        </p:grpSpPr>
        <p:sp>
          <p:nvSpPr>
            <p:cNvPr id="53" name="Freeform 39">
              <a:extLst>
                <a:ext uri="{FF2B5EF4-FFF2-40B4-BE49-F238E27FC236}">
                  <a16:creationId xmlns:a16="http://schemas.microsoft.com/office/drawing/2014/main" id="{672CFE65-4BD9-44C0-A858-BFE5BACFC30A}"/>
                </a:ext>
              </a:extLst>
            </p:cNvPr>
            <p:cNvSpPr>
              <a:spLocks noEditPoints="1"/>
            </p:cNvSpPr>
            <p:nvPr/>
          </p:nvSpPr>
          <p:spPr bwMode="auto">
            <a:xfrm>
              <a:off x="704" y="1874"/>
              <a:ext cx="372" cy="577"/>
            </a:xfrm>
            <a:custGeom>
              <a:avLst/>
              <a:gdLst>
                <a:gd name="T0" fmla="*/ 164 w 179"/>
                <a:gd name="T1" fmla="*/ 52 h 299"/>
                <a:gd name="T2" fmla="*/ 164 w 179"/>
                <a:gd name="T3" fmla="*/ 52 h 299"/>
                <a:gd name="T4" fmla="*/ 138 w 179"/>
                <a:gd name="T5" fmla="*/ 52 h 299"/>
                <a:gd name="T6" fmla="*/ 138 w 179"/>
                <a:gd name="T7" fmla="*/ 33 h 299"/>
                <a:gd name="T8" fmla="*/ 134 w 179"/>
                <a:gd name="T9" fmla="*/ 30 h 299"/>
                <a:gd name="T10" fmla="*/ 131 w 179"/>
                <a:gd name="T11" fmla="*/ 33 h 299"/>
                <a:gd name="T12" fmla="*/ 131 w 179"/>
                <a:gd name="T13" fmla="*/ 52 h 299"/>
                <a:gd name="T14" fmla="*/ 93 w 179"/>
                <a:gd name="T15" fmla="*/ 52 h 299"/>
                <a:gd name="T16" fmla="*/ 93 w 179"/>
                <a:gd name="T17" fmla="*/ 33 h 299"/>
                <a:gd name="T18" fmla="*/ 89 w 179"/>
                <a:gd name="T19" fmla="*/ 30 h 299"/>
                <a:gd name="T20" fmla="*/ 86 w 179"/>
                <a:gd name="T21" fmla="*/ 33 h 299"/>
                <a:gd name="T22" fmla="*/ 86 w 179"/>
                <a:gd name="T23" fmla="*/ 52 h 299"/>
                <a:gd name="T24" fmla="*/ 48 w 179"/>
                <a:gd name="T25" fmla="*/ 52 h 299"/>
                <a:gd name="T26" fmla="*/ 48 w 179"/>
                <a:gd name="T27" fmla="*/ 33 h 299"/>
                <a:gd name="T28" fmla="*/ 44 w 179"/>
                <a:gd name="T29" fmla="*/ 30 h 299"/>
                <a:gd name="T30" fmla="*/ 41 w 179"/>
                <a:gd name="T31" fmla="*/ 33 h 299"/>
                <a:gd name="T32" fmla="*/ 41 w 179"/>
                <a:gd name="T33" fmla="*/ 52 h 299"/>
                <a:gd name="T34" fmla="*/ 14 w 179"/>
                <a:gd name="T35" fmla="*/ 52 h 299"/>
                <a:gd name="T36" fmla="*/ 14 w 179"/>
                <a:gd name="T37" fmla="*/ 22 h 299"/>
                <a:gd name="T38" fmla="*/ 22 w 179"/>
                <a:gd name="T39" fmla="*/ 14 h 299"/>
                <a:gd name="T40" fmla="*/ 157 w 179"/>
                <a:gd name="T41" fmla="*/ 14 h 299"/>
                <a:gd name="T42" fmla="*/ 164 w 179"/>
                <a:gd name="T43" fmla="*/ 22 h 299"/>
                <a:gd name="T44" fmla="*/ 164 w 179"/>
                <a:gd name="T45" fmla="*/ 52 h 299"/>
                <a:gd name="T46" fmla="*/ 149 w 179"/>
                <a:gd name="T47" fmla="*/ 105 h 299"/>
                <a:gd name="T48" fmla="*/ 149 w 179"/>
                <a:gd name="T49" fmla="*/ 105 h 299"/>
                <a:gd name="T50" fmla="*/ 29 w 179"/>
                <a:gd name="T51" fmla="*/ 105 h 299"/>
                <a:gd name="T52" fmla="*/ 29 w 179"/>
                <a:gd name="T53" fmla="*/ 67 h 299"/>
                <a:gd name="T54" fmla="*/ 149 w 179"/>
                <a:gd name="T55" fmla="*/ 67 h 299"/>
                <a:gd name="T56" fmla="*/ 149 w 179"/>
                <a:gd name="T57" fmla="*/ 105 h 299"/>
                <a:gd name="T58" fmla="*/ 149 w 179"/>
                <a:gd name="T59" fmla="*/ 240 h 299"/>
                <a:gd name="T60" fmla="*/ 149 w 179"/>
                <a:gd name="T61" fmla="*/ 240 h 299"/>
                <a:gd name="T62" fmla="*/ 29 w 179"/>
                <a:gd name="T63" fmla="*/ 240 h 299"/>
                <a:gd name="T64" fmla="*/ 29 w 179"/>
                <a:gd name="T65" fmla="*/ 112 h 299"/>
                <a:gd name="T66" fmla="*/ 149 w 179"/>
                <a:gd name="T67" fmla="*/ 112 h 299"/>
                <a:gd name="T68" fmla="*/ 149 w 179"/>
                <a:gd name="T69" fmla="*/ 240 h 299"/>
                <a:gd name="T70" fmla="*/ 149 w 179"/>
                <a:gd name="T71" fmla="*/ 277 h 299"/>
                <a:gd name="T72" fmla="*/ 149 w 179"/>
                <a:gd name="T73" fmla="*/ 277 h 299"/>
                <a:gd name="T74" fmla="*/ 142 w 179"/>
                <a:gd name="T75" fmla="*/ 284 h 299"/>
                <a:gd name="T76" fmla="*/ 37 w 179"/>
                <a:gd name="T77" fmla="*/ 284 h 299"/>
                <a:gd name="T78" fmla="*/ 29 w 179"/>
                <a:gd name="T79" fmla="*/ 277 h 299"/>
                <a:gd name="T80" fmla="*/ 29 w 179"/>
                <a:gd name="T81" fmla="*/ 247 h 299"/>
                <a:gd name="T82" fmla="*/ 149 w 179"/>
                <a:gd name="T83" fmla="*/ 247 h 299"/>
                <a:gd name="T84" fmla="*/ 149 w 179"/>
                <a:gd name="T85" fmla="*/ 277 h 299"/>
                <a:gd name="T86" fmla="*/ 157 w 179"/>
                <a:gd name="T87" fmla="*/ 0 h 299"/>
                <a:gd name="T88" fmla="*/ 157 w 179"/>
                <a:gd name="T89" fmla="*/ 0 h 299"/>
                <a:gd name="T90" fmla="*/ 22 w 179"/>
                <a:gd name="T91" fmla="*/ 0 h 299"/>
                <a:gd name="T92" fmla="*/ 0 w 179"/>
                <a:gd name="T93" fmla="*/ 22 h 299"/>
                <a:gd name="T94" fmla="*/ 0 w 179"/>
                <a:gd name="T95" fmla="*/ 59 h 299"/>
                <a:gd name="T96" fmla="*/ 7 w 179"/>
                <a:gd name="T97" fmla="*/ 67 h 299"/>
                <a:gd name="T98" fmla="*/ 14 w 179"/>
                <a:gd name="T99" fmla="*/ 67 h 299"/>
                <a:gd name="T100" fmla="*/ 14 w 179"/>
                <a:gd name="T101" fmla="*/ 277 h 299"/>
                <a:gd name="T102" fmla="*/ 37 w 179"/>
                <a:gd name="T103" fmla="*/ 299 h 299"/>
                <a:gd name="T104" fmla="*/ 142 w 179"/>
                <a:gd name="T105" fmla="*/ 299 h 299"/>
                <a:gd name="T106" fmla="*/ 164 w 179"/>
                <a:gd name="T107" fmla="*/ 277 h 299"/>
                <a:gd name="T108" fmla="*/ 164 w 179"/>
                <a:gd name="T109" fmla="*/ 67 h 299"/>
                <a:gd name="T110" fmla="*/ 172 w 179"/>
                <a:gd name="T111" fmla="*/ 67 h 299"/>
                <a:gd name="T112" fmla="*/ 179 w 179"/>
                <a:gd name="T113" fmla="*/ 59 h 299"/>
                <a:gd name="T114" fmla="*/ 179 w 179"/>
                <a:gd name="T115" fmla="*/ 22 h 299"/>
                <a:gd name="T116" fmla="*/ 157 w 179"/>
                <a:gd name="T117" fmla="*/ 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79" h="299">
                  <a:moveTo>
                    <a:pt x="164" y="52"/>
                  </a:moveTo>
                  <a:lnTo>
                    <a:pt x="164" y="52"/>
                  </a:lnTo>
                  <a:lnTo>
                    <a:pt x="138" y="52"/>
                  </a:lnTo>
                  <a:lnTo>
                    <a:pt x="138" y="33"/>
                  </a:lnTo>
                  <a:cubicBezTo>
                    <a:pt x="138" y="31"/>
                    <a:pt x="137" y="30"/>
                    <a:pt x="134" y="30"/>
                  </a:cubicBezTo>
                  <a:cubicBezTo>
                    <a:pt x="132" y="30"/>
                    <a:pt x="131" y="31"/>
                    <a:pt x="131" y="33"/>
                  </a:cubicBezTo>
                  <a:lnTo>
                    <a:pt x="131" y="52"/>
                  </a:lnTo>
                  <a:lnTo>
                    <a:pt x="93" y="52"/>
                  </a:lnTo>
                  <a:lnTo>
                    <a:pt x="93" y="33"/>
                  </a:lnTo>
                  <a:cubicBezTo>
                    <a:pt x="93" y="31"/>
                    <a:pt x="92" y="30"/>
                    <a:pt x="89" y="30"/>
                  </a:cubicBezTo>
                  <a:cubicBezTo>
                    <a:pt x="87" y="30"/>
                    <a:pt x="86" y="31"/>
                    <a:pt x="86" y="33"/>
                  </a:cubicBezTo>
                  <a:lnTo>
                    <a:pt x="86" y="52"/>
                  </a:lnTo>
                  <a:lnTo>
                    <a:pt x="48" y="52"/>
                  </a:lnTo>
                  <a:lnTo>
                    <a:pt x="48" y="33"/>
                  </a:lnTo>
                  <a:cubicBezTo>
                    <a:pt x="48" y="31"/>
                    <a:pt x="47" y="30"/>
                    <a:pt x="44" y="30"/>
                  </a:cubicBezTo>
                  <a:cubicBezTo>
                    <a:pt x="42" y="30"/>
                    <a:pt x="41" y="31"/>
                    <a:pt x="41" y="33"/>
                  </a:cubicBezTo>
                  <a:lnTo>
                    <a:pt x="41" y="52"/>
                  </a:lnTo>
                  <a:lnTo>
                    <a:pt x="14" y="52"/>
                  </a:lnTo>
                  <a:lnTo>
                    <a:pt x="14" y="22"/>
                  </a:lnTo>
                  <a:cubicBezTo>
                    <a:pt x="14" y="18"/>
                    <a:pt x="18" y="14"/>
                    <a:pt x="22" y="14"/>
                  </a:cubicBezTo>
                  <a:lnTo>
                    <a:pt x="157" y="14"/>
                  </a:lnTo>
                  <a:cubicBezTo>
                    <a:pt x="161" y="14"/>
                    <a:pt x="164" y="18"/>
                    <a:pt x="164" y="22"/>
                  </a:cubicBezTo>
                  <a:lnTo>
                    <a:pt x="164" y="52"/>
                  </a:lnTo>
                  <a:close/>
                  <a:moveTo>
                    <a:pt x="149" y="105"/>
                  </a:moveTo>
                  <a:lnTo>
                    <a:pt x="149" y="105"/>
                  </a:lnTo>
                  <a:lnTo>
                    <a:pt x="29" y="105"/>
                  </a:lnTo>
                  <a:lnTo>
                    <a:pt x="29" y="67"/>
                  </a:lnTo>
                  <a:lnTo>
                    <a:pt x="149" y="67"/>
                  </a:lnTo>
                  <a:lnTo>
                    <a:pt x="149" y="105"/>
                  </a:lnTo>
                  <a:close/>
                  <a:moveTo>
                    <a:pt x="149" y="240"/>
                  </a:moveTo>
                  <a:lnTo>
                    <a:pt x="149" y="240"/>
                  </a:lnTo>
                  <a:lnTo>
                    <a:pt x="29" y="240"/>
                  </a:lnTo>
                  <a:lnTo>
                    <a:pt x="29" y="112"/>
                  </a:lnTo>
                  <a:lnTo>
                    <a:pt x="149" y="112"/>
                  </a:lnTo>
                  <a:lnTo>
                    <a:pt x="149" y="240"/>
                  </a:lnTo>
                  <a:close/>
                  <a:moveTo>
                    <a:pt x="149" y="277"/>
                  </a:moveTo>
                  <a:lnTo>
                    <a:pt x="149" y="277"/>
                  </a:lnTo>
                  <a:cubicBezTo>
                    <a:pt x="149" y="281"/>
                    <a:pt x="146" y="284"/>
                    <a:pt x="142" y="284"/>
                  </a:cubicBezTo>
                  <a:lnTo>
                    <a:pt x="37" y="284"/>
                  </a:lnTo>
                  <a:cubicBezTo>
                    <a:pt x="33" y="284"/>
                    <a:pt x="29" y="281"/>
                    <a:pt x="29" y="277"/>
                  </a:cubicBezTo>
                  <a:lnTo>
                    <a:pt x="29" y="247"/>
                  </a:lnTo>
                  <a:lnTo>
                    <a:pt x="149" y="247"/>
                  </a:lnTo>
                  <a:lnTo>
                    <a:pt x="149" y="277"/>
                  </a:lnTo>
                  <a:close/>
                  <a:moveTo>
                    <a:pt x="157" y="0"/>
                  </a:moveTo>
                  <a:lnTo>
                    <a:pt x="157" y="0"/>
                  </a:lnTo>
                  <a:lnTo>
                    <a:pt x="22" y="0"/>
                  </a:lnTo>
                  <a:cubicBezTo>
                    <a:pt x="10" y="0"/>
                    <a:pt x="0" y="10"/>
                    <a:pt x="0" y="22"/>
                  </a:cubicBezTo>
                  <a:lnTo>
                    <a:pt x="0" y="59"/>
                  </a:lnTo>
                  <a:cubicBezTo>
                    <a:pt x="0" y="63"/>
                    <a:pt x="3" y="67"/>
                    <a:pt x="7" y="67"/>
                  </a:cubicBezTo>
                  <a:lnTo>
                    <a:pt x="14" y="67"/>
                  </a:lnTo>
                  <a:lnTo>
                    <a:pt x="14" y="277"/>
                  </a:lnTo>
                  <a:cubicBezTo>
                    <a:pt x="14" y="289"/>
                    <a:pt x="25" y="299"/>
                    <a:pt x="37" y="299"/>
                  </a:cubicBezTo>
                  <a:lnTo>
                    <a:pt x="142" y="299"/>
                  </a:lnTo>
                  <a:cubicBezTo>
                    <a:pt x="154" y="299"/>
                    <a:pt x="164" y="289"/>
                    <a:pt x="164" y="277"/>
                  </a:cubicBezTo>
                  <a:lnTo>
                    <a:pt x="164" y="67"/>
                  </a:lnTo>
                  <a:lnTo>
                    <a:pt x="172" y="67"/>
                  </a:lnTo>
                  <a:cubicBezTo>
                    <a:pt x="176" y="67"/>
                    <a:pt x="179" y="63"/>
                    <a:pt x="179" y="59"/>
                  </a:cubicBezTo>
                  <a:lnTo>
                    <a:pt x="179" y="22"/>
                  </a:lnTo>
                  <a:cubicBezTo>
                    <a:pt x="179" y="10"/>
                    <a:pt x="169" y="0"/>
                    <a:pt x="1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400" dirty="0">
                <a:latin typeface="+mj-lt"/>
              </a:endParaRPr>
            </a:p>
          </p:txBody>
        </p:sp>
        <p:sp>
          <p:nvSpPr>
            <p:cNvPr id="54" name="Freeform 40">
              <a:extLst>
                <a:ext uri="{FF2B5EF4-FFF2-40B4-BE49-F238E27FC236}">
                  <a16:creationId xmlns:a16="http://schemas.microsoft.com/office/drawing/2014/main" id="{D07C668C-16D2-400A-A2FD-0532626544EC}"/>
                </a:ext>
              </a:extLst>
            </p:cNvPr>
            <p:cNvSpPr>
              <a:spLocks noEditPoints="1"/>
            </p:cNvSpPr>
            <p:nvPr/>
          </p:nvSpPr>
          <p:spPr bwMode="auto">
            <a:xfrm>
              <a:off x="816" y="2133"/>
              <a:ext cx="148" cy="160"/>
            </a:xfrm>
            <a:custGeom>
              <a:avLst/>
              <a:gdLst>
                <a:gd name="T0" fmla="*/ 12 w 71"/>
                <a:gd name="T1" fmla="*/ 10 h 83"/>
                <a:gd name="T2" fmla="*/ 12 w 71"/>
                <a:gd name="T3" fmla="*/ 10 h 83"/>
                <a:gd name="T4" fmla="*/ 23 w 71"/>
                <a:gd name="T5" fmla="*/ 10 h 83"/>
                <a:gd name="T6" fmla="*/ 33 w 71"/>
                <a:gd name="T7" fmla="*/ 18 h 83"/>
                <a:gd name="T8" fmla="*/ 33 w 71"/>
                <a:gd name="T9" fmla="*/ 18 h 83"/>
                <a:gd name="T10" fmla="*/ 24 w 71"/>
                <a:gd name="T11" fmla="*/ 25 h 83"/>
                <a:gd name="T12" fmla="*/ 12 w 71"/>
                <a:gd name="T13" fmla="*/ 25 h 83"/>
                <a:gd name="T14" fmla="*/ 12 w 71"/>
                <a:gd name="T15" fmla="*/ 10 h 83"/>
                <a:gd name="T16" fmla="*/ 12 w 71"/>
                <a:gd name="T17" fmla="*/ 35 h 83"/>
                <a:gd name="T18" fmla="*/ 12 w 71"/>
                <a:gd name="T19" fmla="*/ 35 h 83"/>
                <a:gd name="T20" fmla="*/ 20 w 71"/>
                <a:gd name="T21" fmla="*/ 35 h 83"/>
                <a:gd name="T22" fmla="*/ 40 w 71"/>
                <a:gd name="T23" fmla="*/ 61 h 83"/>
                <a:gd name="T24" fmla="*/ 24 w 71"/>
                <a:gd name="T25" fmla="*/ 83 h 83"/>
                <a:gd name="T26" fmla="*/ 38 w 71"/>
                <a:gd name="T27" fmla="*/ 83 h 83"/>
                <a:gd name="T28" fmla="*/ 47 w 71"/>
                <a:gd name="T29" fmla="*/ 71 h 83"/>
                <a:gd name="T30" fmla="*/ 56 w 71"/>
                <a:gd name="T31" fmla="*/ 83 h 83"/>
                <a:gd name="T32" fmla="*/ 70 w 71"/>
                <a:gd name="T33" fmla="*/ 83 h 83"/>
                <a:gd name="T34" fmla="*/ 54 w 71"/>
                <a:gd name="T35" fmla="*/ 61 h 83"/>
                <a:gd name="T36" fmla="*/ 71 w 71"/>
                <a:gd name="T37" fmla="*/ 39 h 83"/>
                <a:gd name="T38" fmla="*/ 56 w 71"/>
                <a:gd name="T39" fmla="*/ 39 h 83"/>
                <a:gd name="T40" fmla="*/ 47 w 71"/>
                <a:gd name="T41" fmla="*/ 51 h 83"/>
                <a:gd name="T42" fmla="*/ 33 w 71"/>
                <a:gd name="T43" fmla="*/ 33 h 83"/>
                <a:gd name="T44" fmla="*/ 45 w 71"/>
                <a:gd name="T45" fmla="*/ 17 h 83"/>
                <a:gd name="T46" fmla="*/ 45 w 71"/>
                <a:gd name="T47" fmla="*/ 17 h 83"/>
                <a:gd name="T48" fmla="*/ 40 w 71"/>
                <a:gd name="T49" fmla="*/ 6 h 83"/>
                <a:gd name="T50" fmla="*/ 24 w 71"/>
                <a:gd name="T51" fmla="*/ 0 h 83"/>
                <a:gd name="T52" fmla="*/ 0 w 71"/>
                <a:gd name="T53" fmla="*/ 0 h 83"/>
                <a:gd name="T54" fmla="*/ 0 w 71"/>
                <a:gd name="T55" fmla="*/ 51 h 83"/>
                <a:gd name="T56" fmla="*/ 12 w 71"/>
                <a:gd name="T57" fmla="*/ 51 h 83"/>
                <a:gd name="T58" fmla="*/ 12 w 71"/>
                <a:gd name="T59" fmla="*/ 3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83">
                  <a:moveTo>
                    <a:pt x="12" y="10"/>
                  </a:moveTo>
                  <a:lnTo>
                    <a:pt x="12" y="10"/>
                  </a:lnTo>
                  <a:lnTo>
                    <a:pt x="23" y="10"/>
                  </a:lnTo>
                  <a:cubicBezTo>
                    <a:pt x="29" y="10"/>
                    <a:pt x="33" y="13"/>
                    <a:pt x="33" y="18"/>
                  </a:cubicBezTo>
                  <a:lnTo>
                    <a:pt x="33" y="18"/>
                  </a:lnTo>
                  <a:cubicBezTo>
                    <a:pt x="33" y="22"/>
                    <a:pt x="30" y="25"/>
                    <a:pt x="24" y="25"/>
                  </a:cubicBezTo>
                  <a:lnTo>
                    <a:pt x="12" y="25"/>
                  </a:lnTo>
                  <a:lnTo>
                    <a:pt x="12" y="10"/>
                  </a:lnTo>
                  <a:close/>
                  <a:moveTo>
                    <a:pt x="12" y="35"/>
                  </a:moveTo>
                  <a:lnTo>
                    <a:pt x="12" y="35"/>
                  </a:lnTo>
                  <a:lnTo>
                    <a:pt x="20" y="35"/>
                  </a:lnTo>
                  <a:lnTo>
                    <a:pt x="40" y="61"/>
                  </a:lnTo>
                  <a:lnTo>
                    <a:pt x="24" y="83"/>
                  </a:lnTo>
                  <a:lnTo>
                    <a:pt x="38" y="83"/>
                  </a:lnTo>
                  <a:lnTo>
                    <a:pt x="47" y="71"/>
                  </a:lnTo>
                  <a:lnTo>
                    <a:pt x="56" y="83"/>
                  </a:lnTo>
                  <a:lnTo>
                    <a:pt x="70" y="83"/>
                  </a:lnTo>
                  <a:lnTo>
                    <a:pt x="54" y="61"/>
                  </a:lnTo>
                  <a:lnTo>
                    <a:pt x="71" y="39"/>
                  </a:lnTo>
                  <a:lnTo>
                    <a:pt x="56" y="39"/>
                  </a:lnTo>
                  <a:lnTo>
                    <a:pt x="47" y="51"/>
                  </a:lnTo>
                  <a:lnTo>
                    <a:pt x="33" y="33"/>
                  </a:lnTo>
                  <a:cubicBezTo>
                    <a:pt x="40" y="30"/>
                    <a:pt x="45" y="25"/>
                    <a:pt x="45" y="17"/>
                  </a:cubicBezTo>
                  <a:lnTo>
                    <a:pt x="45" y="17"/>
                  </a:lnTo>
                  <a:cubicBezTo>
                    <a:pt x="45" y="12"/>
                    <a:pt x="43" y="8"/>
                    <a:pt x="40" y="6"/>
                  </a:cubicBezTo>
                  <a:cubicBezTo>
                    <a:pt x="37" y="2"/>
                    <a:pt x="31" y="0"/>
                    <a:pt x="24" y="0"/>
                  </a:cubicBezTo>
                  <a:lnTo>
                    <a:pt x="0" y="0"/>
                  </a:lnTo>
                  <a:lnTo>
                    <a:pt x="0" y="51"/>
                  </a:lnTo>
                  <a:lnTo>
                    <a:pt x="12" y="51"/>
                  </a:lnTo>
                  <a:lnTo>
                    <a:pt x="12" y="3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400" dirty="0">
                <a:latin typeface="+mj-lt"/>
              </a:endParaRPr>
            </a:p>
          </p:txBody>
        </p:sp>
      </p:grpSp>
      <p:grpSp>
        <p:nvGrpSpPr>
          <p:cNvPr id="55" name="Group 54">
            <a:extLst>
              <a:ext uri="{FF2B5EF4-FFF2-40B4-BE49-F238E27FC236}">
                <a16:creationId xmlns:a16="http://schemas.microsoft.com/office/drawing/2014/main" id="{4321605A-85AE-4B12-9D4E-5DF2D0C63012}"/>
              </a:ext>
            </a:extLst>
          </p:cNvPr>
          <p:cNvGrpSpPr/>
          <p:nvPr/>
        </p:nvGrpSpPr>
        <p:grpSpPr>
          <a:xfrm>
            <a:off x="2612123" y="5437295"/>
            <a:ext cx="364219" cy="296987"/>
            <a:chOff x="4336708" y="2547292"/>
            <a:chExt cx="1125764" cy="1174711"/>
          </a:xfrm>
        </p:grpSpPr>
        <p:sp>
          <p:nvSpPr>
            <p:cNvPr id="56" name="Freeform 26">
              <a:extLst>
                <a:ext uri="{FF2B5EF4-FFF2-40B4-BE49-F238E27FC236}">
                  <a16:creationId xmlns:a16="http://schemas.microsoft.com/office/drawing/2014/main" id="{701F30E5-9077-4867-AC1B-3FF22DD24BBD}"/>
                </a:ext>
              </a:extLst>
            </p:cNvPr>
            <p:cNvSpPr>
              <a:spLocks/>
            </p:cNvSpPr>
            <p:nvPr/>
          </p:nvSpPr>
          <p:spPr bwMode="auto">
            <a:xfrm>
              <a:off x="4795579" y="2944981"/>
              <a:ext cx="55065" cy="42828"/>
            </a:xfrm>
            <a:custGeom>
              <a:avLst/>
              <a:gdLst>
                <a:gd name="T0" fmla="*/ 9 w 14"/>
                <a:gd name="T1" fmla="*/ 0 h 10"/>
                <a:gd name="T2" fmla="*/ 9 w 14"/>
                <a:gd name="T3" fmla="*/ 0 h 10"/>
                <a:gd name="T4" fmla="*/ 5 w 14"/>
                <a:gd name="T5" fmla="*/ 0 h 10"/>
                <a:gd name="T6" fmla="*/ 0 w 14"/>
                <a:gd name="T7" fmla="*/ 5 h 10"/>
                <a:gd name="T8" fmla="*/ 5 w 14"/>
                <a:gd name="T9" fmla="*/ 10 h 10"/>
                <a:gd name="T10" fmla="*/ 9 w 14"/>
                <a:gd name="T11" fmla="*/ 10 h 10"/>
                <a:gd name="T12" fmla="*/ 14 w 14"/>
                <a:gd name="T13" fmla="*/ 5 h 10"/>
                <a:gd name="T14" fmla="*/ 9 w 14"/>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0">
                  <a:moveTo>
                    <a:pt x="9" y="0"/>
                  </a:moveTo>
                  <a:lnTo>
                    <a:pt x="9" y="0"/>
                  </a:lnTo>
                  <a:lnTo>
                    <a:pt x="5" y="0"/>
                  </a:lnTo>
                  <a:cubicBezTo>
                    <a:pt x="2" y="0"/>
                    <a:pt x="0" y="2"/>
                    <a:pt x="0" y="5"/>
                  </a:cubicBezTo>
                  <a:cubicBezTo>
                    <a:pt x="0" y="7"/>
                    <a:pt x="2" y="10"/>
                    <a:pt x="5" y="10"/>
                  </a:cubicBezTo>
                  <a:lnTo>
                    <a:pt x="9" y="10"/>
                  </a:lnTo>
                  <a:cubicBezTo>
                    <a:pt x="12" y="10"/>
                    <a:pt x="14" y="7"/>
                    <a:pt x="14" y="5"/>
                  </a:cubicBezTo>
                  <a:cubicBezTo>
                    <a:pt x="14" y="2"/>
                    <a:pt x="12" y="0"/>
                    <a:pt x="9"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400" dirty="0">
                <a:latin typeface="+mj-lt"/>
              </a:endParaRPr>
            </a:p>
          </p:txBody>
        </p:sp>
        <p:sp>
          <p:nvSpPr>
            <p:cNvPr id="57" name="Freeform 27">
              <a:extLst>
                <a:ext uri="{FF2B5EF4-FFF2-40B4-BE49-F238E27FC236}">
                  <a16:creationId xmlns:a16="http://schemas.microsoft.com/office/drawing/2014/main" id="{7E56306D-358C-48E0-9A6F-9741F6FFC349}"/>
                </a:ext>
              </a:extLst>
            </p:cNvPr>
            <p:cNvSpPr>
              <a:spLocks/>
            </p:cNvSpPr>
            <p:nvPr/>
          </p:nvSpPr>
          <p:spPr bwMode="auto">
            <a:xfrm>
              <a:off x="4942418" y="2944981"/>
              <a:ext cx="55065" cy="42828"/>
            </a:xfrm>
            <a:custGeom>
              <a:avLst/>
              <a:gdLst>
                <a:gd name="T0" fmla="*/ 9 w 13"/>
                <a:gd name="T1" fmla="*/ 0 h 10"/>
                <a:gd name="T2" fmla="*/ 9 w 13"/>
                <a:gd name="T3" fmla="*/ 0 h 10"/>
                <a:gd name="T4" fmla="*/ 4 w 13"/>
                <a:gd name="T5" fmla="*/ 0 h 10"/>
                <a:gd name="T6" fmla="*/ 0 w 13"/>
                <a:gd name="T7" fmla="*/ 5 h 10"/>
                <a:gd name="T8" fmla="*/ 4 w 13"/>
                <a:gd name="T9" fmla="*/ 10 h 10"/>
                <a:gd name="T10" fmla="*/ 9 w 13"/>
                <a:gd name="T11" fmla="*/ 10 h 10"/>
                <a:gd name="T12" fmla="*/ 13 w 13"/>
                <a:gd name="T13" fmla="*/ 5 h 10"/>
                <a:gd name="T14" fmla="*/ 9 w 13"/>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10">
                  <a:moveTo>
                    <a:pt x="9" y="0"/>
                  </a:moveTo>
                  <a:lnTo>
                    <a:pt x="9" y="0"/>
                  </a:lnTo>
                  <a:lnTo>
                    <a:pt x="4" y="0"/>
                  </a:lnTo>
                  <a:cubicBezTo>
                    <a:pt x="2" y="0"/>
                    <a:pt x="0" y="2"/>
                    <a:pt x="0" y="5"/>
                  </a:cubicBezTo>
                  <a:cubicBezTo>
                    <a:pt x="0" y="7"/>
                    <a:pt x="2" y="10"/>
                    <a:pt x="4" y="10"/>
                  </a:cubicBezTo>
                  <a:lnTo>
                    <a:pt x="9" y="10"/>
                  </a:lnTo>
                  <a:cubicBezTo>
                    <a:pt x="11" y="10"/>
                    <a:pt x="13" y="7"/>
                    <a:pt x="13" y="5"/>
                  </a:cubicBezTo>
                  <a:cubicBezTo>
                    <a:pt x="13" y="2"/>
                    <a:pt x="11" y="0"/>
                    <a:pt x="9"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400" dirty="0">
                <a:latin typeface="+mj-lt"/>
              </a:endParaRPr>
            </a:p>
          </p:txBody>
        </p:sp>
        <p:sp>
          <p:nvSpPr>
            <p:cNvPr id="58" name="Freeform 28">
              <a:extLst>
                <a:ext uri="{FF2B5EF4-FFF2-40B4-BE49-F238E27FC236}">
                  <a16:creationId xmlns:a16="http://schemas.microsoft.com/office/drawing/2014/main" id="{A8FC6577-1DBF-4C69-AE5B-E8F402B956BB}"/>
                </a:ext>
              </a:extLst>
            </p:cNvPr>
            <p:cNvSpPr>
              <a:spLocks noEditPoints="1"/>
            </p:cNvSpPr>
            <p:nvPr/>
          </p:nvSpPr>
          <p:spPr bwMode="auto">
            <a:xfrm>
              <a:off x="4336708" y="2547292"/>
              <a:ext cx="1125764" cy="1174711"/>
            </a:xfrm>
            <a:custGeom>
              <a:avLst/>
              <a:gdLst>
                <a:gd name="T0" fmla="*/ 199 w 300"/>
                <a:gd name="T1" fmla="*/ 120 h 299"/>
                <a:gd name="T2" fmla="*/ 199 w 300"/>
                <a:gd name="T3" fmla="*/ 120 h 299"/>
                <a:gd name="T4" fmla="*/ 158 w 300"/>
                <a:gd name="T5" fmla="*/ 172 h 299"/>
                <a:gd name="T6" fmla="*/ 148 w 300"/>
                <a:gd name="T7" fmla="*/ 174 h 299"/>
                <a:gd name="T8" fmla="*/ 138 w 300"/>
                <a:gd name="T9" fmla="*/ 172 h 299"/>
                <a:gd name="T10" fmla="*/ 96 w 300"/>
                <a:gd name="T11" fmla="*/ 120 h 299"/>
                <a:gd name="T12" fmla="*/ 95 w 300"/>
                <a:gd name="T13" fmla="*/ 114 h 299"/>
                <a:gd name="T14" fmla="*/ 91 w 300"/>
                <a:gd name="T15" fmla="*/ 108 h 299"/>
                <a:gd name="T16" fmla="*/ 90 w 300"/>
                <a:gd name="T17" fmla="*/ 105 h 299"/>
                <a:gd name="T18" fmla="*/ 88 w 300"/>
                <a:gd name="T19" fmla="*/ 100 h 299"/>
                <a:gd name="T20" fmla="*/ 88 w 300"/>
                <a:gd name="T21" fmla="*/ 85 h 299"/>
                <a:gd name="T22" fmla="*/ 88 w 300"/>
                <a:gd name="T23" fmla="*/ 84 h 299"/>
                <a:gd name="T24" fmla="*/ 93 w 300"/>
                <a:gd name="T25" fmla="*/ 85 h 299"/>
                <a:gd name="T26" fmla="*/ 95 w 300"/>
                <a:gd name="T27" fmla="*/ 86 h 299"/>
                <a:gd name="T28" fmla="*/ 95 w 300"/>
                <a:gd name="T29" fmla="*/ 75 h 299"/>
                <a:gd name="T30" fmla="*/ 118 w 300"/>
                <a:gd name="T31" fmla="*/ 53 h 299"/>
                <a:gd name="T32" fmla="*/ 177 w 300"/>
                <a:gd name="T33" fmla="*/ 90 h 299"/>
                <a:gd name="T34" fmla="*/ 200 w 300"/>
                <a:gd name="T35" fmla="*/ 88 h 299"/>
                <a:gd name="T36" fmla="*/ 199 w 300"/>
                <a:gd name="T37" fmla="*/ 120 h 299"/>
                <a:gd name="T38" fmla="*/ 149 w 300"/>
                <a:gd name="T39" fmla="*/ 239 h 299"/>
                <a:gd name="T40" fmla="*/ 149 w 300"/>
                <a:gd name="T41" fmla="*/ 239 h 299"/>
                <a:gd name="T42" fmla="*/ 100 w 300"/>
                <a:gd name="T43" fmla="*/ 201 h 299"/>
                <a:gd name="T44" fmla="*/ 105 w 300"/>
                <a:gd name="T45" fmla="*/ 199 h 299"/>
                <a:gd name="T46" fmla="*/ 111 w 300"/>
                <a:gd name="T47" fmla="*/ 197 h 299"/>
                <a:gd name="T48" fmla="*/ 121 w 300"/>
                <a:gd name="T49" fmla="*/ 171 h 299"/>
                <a:gd name="T50" fmla="*/ 136 w 300"/>
                <a:gd name="T51" fmla="*/ 179 h 299"/>
                <a:gd name="T52" fmla="*/ 148 w 300"/>
                <a:gd name="T53" fmla="*/ 181 h 299"/>
                <a:gd name="T54" fmla="*/ 161 w 300"/>
                <a:gd name="T55" fmla="*/ 179 h 299"/>
                <a:gd name="T56" fmla="*/ 177 w 300"/>
                <a:gd name="T57" fmla="*/ 170 h 299"/>
                <a:gd name="T58" fmla="*/ 187 w 300"/>
                <a:gd name="T59" fmla="*/ 197 h 299"/>
                <a:gd name="T60" fmla="*/ 193 w 300"/>
                <a:gd name="T61" fmla="*/ 199 h 299"/>
                <a:gd name="T62" fmla="*/ 193 w 300"/>
                <a:gd name="T63" fmla="*/ 199 h 299"/>
                <a:gd name="T64" fmla="*/ 197 w 300"/>
                <a:gd name="T65" fmla="*/ 200 h 299"/>
                <a:gd name="T66" fmla="*/ 149 w 300"/>
                <a:gd name="T67" fmla="*/ 239 h 299"/>
                <a:gd name="T68" fmla="*/ 299 w 300"/>
                <a:gd name="T69" fmla="*/ 290 h 299"/>
                <a:gd name="T70" fmla="*/ 299 w 300"/>
                <a:gd name="T71" fmla="*/ 290 h 299"/>
                <a:gd name="T72" fmla="*/ 224 w 300"/>
                <a:gd name="T73" fmla="*/ 196 h 299"/>
                <a:gd name="T74" fmla="*/ 233 w 300"/>
                <a:gd name="T75" fmla="*/ 142 h 299"/>
                <a:gd name="T76" fmla="*/ 214 w 300"/>
                <a:gd name="T77" fmla="*/ 30 h 299"/>
                <a:gd name="T78" fmla="*/ 150 w 300"/>
                <a:gd name="T79" fmla="*/ 0 h 299"/>
                <a:gd name="T80" fmla="*/ 85 w 300"/>
                <a:gd name="T81" fmla="*/ 30 h 299"/>
                <a:gd name="T82" fmla="*/ 63 w 300"/>
                <a:gd name="T83" fmla="*/ 142 h 299"/>
                <a:gd name="T84" fmla="*/ 70 w 300"/>
                <a:gd name="T85" fmla="*/ 198 h 299"/>
                <a:gd name="T86" fmla="*/ 0 w 300"/>
                <a:gd name="T87" fmla="*/ 290 h 299"/>
                <a:gd name="T88" fmla="*/ 5 w 300"/>
                <a:gd name="T89" fmla="*/ 299 h 299"/>
                <a:gd name="T90" fmla="*/ 7 w 300"/>
                <a:gd name="T91" fmla="*/ 299 h 299"/>
                <a:gd name="T92" fmla="*/ 14 w 300"/>
                <a:gd name="T93" fmla="*/ 294 h 299"/>
                <a:gd name="T94" fmla="*/ 86 w 300"/>
                <a:gd name="T95" fmla="*/ 207 h 299"/>
                <a:gd name="T96" fmla="*/ 149 w 300"/>
                <a:gd name="T97" fmla="*/ 254 h 299"/>
                <a:gd name="T98" fmla="*/ 211 w 300"/>
                <a:gd name="T99" fmla="*/ 206 h 299"/>
                <a:gd name="T100" fmla="*/ 285 w 300"/>
                <a:gd name="T101" fmla="*/ 294 h 299"/>
                <a:gd name="T102" fmla="*/ 292 w 300"/>
                <a:gd name="T103" fmla="*/ 299 h 299"/>
                <a:gd name="T104" fmla="*/ 293 w 300"/>
                <a:gd name="T105" fmla="*/ 299 h 299"/>
                <a:gd name="T106" fmla="*/ 299 w 300"/>
                <a:gd name="T107" fmla="*/ 29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0" h="299">
                  <a:moveTo>
                    <a:pt x="199" y="120"/>
                  </a:moveTo>
                  <a:lnTo>
                    <a:pt x="199" y="120"/>
                  </a:lnTo>
                  <a:cubicBezTo>
                    <a:pt x="199" y="120"/>
                    <a:pt x="191" y="159"/>
                    <a:pt x="158" y="172"/>
                  </a:cubicBezTo>
                  <a:cubicBezTo>
                    <a:pt x="155" y="173"/>
                    <a:pt x="152" y="174"/>
                    <a:pt x="148" y="174"/>
                  </a:cubicBezTo>
                  <a:cubicBezTo>
                    <a:pt x="145" y="174"/>
                    <a:pt x="142" y="173"/>
                    <a:pt x="138" y="172"/>
                  </a:cubicBezTo>
                  <a:cubicBezTo>
                    <a:pt x="126" y="166"/>
                    <a:pt x="103" y="153"/>
                    <a:pt x="96" y="120"/>
                  </a:cubicBezTo>
                  <a:lnTo>
                    <a:pt x="95" y="114"/>
                  </a:lnTo>
                  <a:cubicBezTo>
                    <a:pt x="94" y="112"/>
                    <a:pt x="93" y="110"/>
                    <a:pt x="91" y="108"/>
                  </a:cubicBezTo>
                  <a:cubicBezTo>
                    <a:pt x="91" y="107"/>
                    <a:pt x="90" y="106"/>
                    <a:pt x="90" y="105"/>
                  </a:cubicBezTo>
                  <a:cubicBezTo>
                    <a:pt x="89" y="104"/>
                    <a:pt x="88" y="102"/>
                    <a:pt x="88" y="100"/>
                  </a:cubicBezTo>
                  <a:cubicBezTo>
                    <a:pt x="85" y="93"/>
                    <a:pt x="85" y="87"/>
                    <a:pt x="88" y="85"/>
                  </a:cubicBezTo>
                  <a:cubicBezTo>
                    <a:pt x="88" y="85"/>
                    <a:pt x="88" y="84"/>
                    <a:pt x="88" y="84"/>
                  </a:cubicBezTo>
                  <a:cubicBezTo>
                    <a:pt x="90" y="84"/>
                    <a:pt x="91" y="84"/>
                    <a:pt x="93" y="85"/>
                  </a:cubicBezTo>
                  <a:cubicBezTo>
                    <a:pt x="94" y="85"/>
                    <a:pt x="94" y="86"/>
                    <a:pt x="95" y="86"/>
                  </a:cubicBezTo>
                  <a:lnTo>
                    <a:pt x="95" y="75"/>
                  </a:lnTo>
                  <a:lnTo>
                    <a:pt x="118" y="53"/>
                  </a:lnTo>
                  <a:cubicBezTo>
                    <a:pt x="126" y="77"/>
                    <a:pt x="147" y="90"/>
                    <a:pt x="177" y="90"/>
                  </a:cubicBezTo>
                  <a:cubicBezTo>
                    <a:pt x="187" y="90"/>
                    <a:pt x="195" y="89"/>
                    <a:pt x="200" y="88"/>
                  </a:cubicBezTo>
                  <a:cubicBezTo>
                    <a:pt x="201" y="103"/>
                    <a:pt x="200" y="114"/>
                    <a:pt x="199" y="120"/>
                  </a:cubicBezTo>
                  <a:close/>
                  <a:moveTo>
                    <a:pt x="149" y="239"/>
                  </a:moveTo>
                  <a:lnTo>
                    <a:pt x="149" y="239"/>
                  </a:lnTo>
                  <a:cubicBezTo>
                    <a:pt x="124" y="239"/>
                    <a:pt x="108" y="215"/>
                    <a:pt x="100" y="201"/>
                  </a:cubicBezTo>
                  <a:cubicBezTo>
                    <a:pt x="102" y="200"/>
                    <a:pt x="104" y="200"/>
                    <a:pt x="105" y="199"/>
                  </a:cubicBezTo>
                  <a:cubicBezTo>
                    <a:pt x="107" y="199"/>
                    <a:pt x="109" y="198"/>
                    <a:pt x="111" y="197"/>
                  </a:cubicBezTo>
                  <a:cubicBezTo>
                    <a:pt x="118" y="188"/>
                    <a:pt x="121" y="178"/>
                    <a:pt x="121" y="171"/>
                  </a:cubicBezTo>
                  <a:cubicBezTo>
                    <a:pt x="127" y="175"/>
                    <a:pt x="132" y="177"/>
                    <a:pt x="136" y="179"/>
                  </a:cubicBezTo>
                  <a:cubicBezTo>
                    <a:pt x="140" y="180"/>
                    <a:pt x="144" y="181"/>
                    <a:pt x="148" y="181"/>
                  </a:cubicBezTo>
                  <a:cubicBezTo>
                    <a:pt x="153" y="181"/>
                    <a:pt x="157" y="180"/>
                    <a:pt x="161" y="179"/>
                  </a:cubicBezTo>
                  <a:cubicBezTo>
                    <a:pt x="167" y="176"/>
                    <a:pt x="172" y="173"/>
                    <a:pt x="177" y="170"/>
                  </a:cubicBezTo>
                  <a:cubicBezTo>
                    <a:pt x="177" y="177"/>
                    <a:pt x="179" y="188"/>
                    <a:pt x="187" y="197"/>
                  </a:cubicBezTo>
                  <a:cubicBezTo>
                    <a:pt x="189" y="198"/>
                    <a:pt x="191" y="199"/>
                    <a:pt x="193" y="199"/>
                  </a:cubicBezTo>
                  <a:cubicBezTo>
                    <a:pt x="193" y="199"/>
                    <a:pt x="193" y="199"/>
                    <a:pt x="193" y="199"/>
                  </a:cubicBezTo>
                  <a:cubicBezTo>
                    <a:pt x="194" y="199"/>
                    <a:pt x="196" y="200"/>
                    <a:pt x="197" y="200"/>
                  </a:cubicBezTo>
                  <a:cubicBezTo>
                    <a:pt x="189" y="215"/>
                    <a:pt x="173" y="239"/>
                    <a:pt x="149" y="239"/>
                  </a:cubicBezTo>
                  <a:close/>
                  <a:moveTo>
                    <a:pt x="299" y="290"/>
                  </a:moveTo>
                  <a:lnTo>
                    <a:pt x="299" y="290"/>
                  </a:lnTo>
                  <a:cubicBezTo>
                    <a:pt x="291" y="250"/>
                    <a:pt x="263" y="215"/>
                    <a:pt x="224" y="196"/>
                  </a:cubicBezTo>
                  <a:cubicBezTo>
                    <a:pt x="227" y="183"/>
                    <a:pt x="231" y="164"/>
                    <a:pt x="233" y="142"/>
                  </a:cubicBezTo>
                  <a:cubicBezTo>
                    <a:pt x="238" y="92"/>
                    <a:pt x="231" y="54"/>
                    <a:pt x="214" y="30"/>
                  </a:cubicBezTo>
                  <a:cubicBezTo>
                    <a:pt x="199" y="9"/>
                    <a:pt x="178" y="0"/>
                    <a:pt x="150" y="0"/>
                  </a:cubicBezTo>
                  <a:cubicBezTo>
                    <a:pt x="122" y="0"/>
                    <a:pt x="100" y="9"/>
                    <a:pt x="85" y="30"/>
                  </a:cubicBezTo>
                  <a:cubicBezTo>
                    <a:pt x="67" y="54"/>
                    <a:pt x="59" y="92"/>
                    <a:pt x="63" y="142"/>
                  </a:cubicBezTo>
                  <a:cubicBezTo>
                    <a:pt x="64" y="165"/>
                    <a:pt x="67" y="185"/>
                    <a:pt x="70" y="198"/>
                  </a:cubicBezTo>
                  <a:cubicBezTo>
                    <a:pt x="34" y="218"/>
                    <a:pt x="8" y="251"/>
                    <a:pt x="0" y="290"/>
                  </a:cubicBezTo>
                  <a:cubicBezTo>
                    <a:pt x="0" y="294"/>
                    <a:pt x="1" y="298"/>
                    <a:pt x="5" y="299"/>
                  </a:cubicBezTo>
                  <a:cubicBezTo>
                    <a:pt x="6" y="299"/>
                    <a:pt x="6" y="299"/>
                    <a:pt x="7" y="299"/>
                  </a:cubicBezTo>
                  <a:cubicBezTo>
                    <a:pt x="10" y="299"/>
                    <a:pt x="14" y="297"/>
                    <a:pt x="14" y="294"/>
                  </a:cubicBezTo>
                  <a:cubicBezTo>
                    <a:pt x="22" y="256"/>
                    <a:pt x="49" y="224"/>
                    <a:pt x="86" y="207"/>
                  </a:cubicBezTo>
                  <a:cubicBezTo>
                    <a:pt x="95" y="223"/>
                    <a:pt x="115" y="254"/>
                    <a:pt x="149" y="254"/>
                  </a:cubicBezTo>
                  <a:cubicBezTo>
                    <a:pt x="182" y="254"/>
                    <a:pt x="202" y="223"/>
                    <a:pt x="211" y="206"/>
                  </a:cubicBezTo>
                  <a:cubicBezTo>
                    <a:pt x="249" y="223"/>
                    <a:pt x="276" y="255"/>
                    <a:pt x="285" y="294"/>
                  </a:cubicBezTo>
                  <a:cubicBezTo>
                    <a:pt x="285" y="297"/>
                    <a:pt x="288" y="299"/>
                    <a:pt x="292" y="299"/>
                  </a:cubicBezTo>
                  <a:cubicBezTo>
                    <a:pt x="292" y="299"/>
                    <a:pt x="293" y="299"/>
                    <a:pt x="293" y="299"/>
                  </a:cubicBezTo>
                  <a:cubicBezTo>
                    <a:pt x="297" y="298"/>
                    <a:pt x="300" y="294"/>
                    <a:pt x="299" y="290"/>
                  </a:cubicBezTo>
                  <a:close/>
                </a:path>
              </a:pathLst>
            </a:custGeom>
            <a:solidFill>
              <a:schemeClr val="bg2"/>
            </a:solidFill>
            <a:ln w="0">
              <a:solidFill>
                <a:srgbClr val="002060"/>
              </a:solidFill>
              <a:prstDash val="solid"/>
              <a:round/>
              <a:headEnd/>
              <a:tailEnd/>
            </a:ln>
          </p:spPr>
          <p:txBody>
            <a:bodyPr vert="horz" wrap="square" lIns="91440" tIns="45720" rIns="91440" bIns="45720" numCol="1" anchor="t" anchorCtr="0" compatLnSpc="1">
              <a:prstTxWarp prst="textNoShape">
                <a:avLst/>
              </a:prstTxWarp>
            </a:bodyPr>
            <a:lstStyle/>
            <a:p>
              <a:endParaRPr lang="en-US" sz="1400" dirty="0">
                <a:latin typeface="+mj-lt"/>
              </a:endParaRPr>
            </a:p>
          </p:txBody>
        </p:sp>
      </p:grpSp>
      <p:pic>
        <p:nvPicPr>
          <p:cNvPr id="1026" name="Picture 2" descr="Father and daughter looking at a phone">
            <a:extLst>
              <a:ext uri="{FF2B5EF4-FFF2-40B4-BE49-F238E27FC236}">
                <a16:creationId xmlns:a16="http://schemas.microsoft.com/office/drawing/2014/main" id="{81B0FF3B-B783-4AAC-8039-62A62864E0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81876" y="5014818"/>
            <a:ext cx="2121370" cy="164995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21963182-FB87-4D06-8840-B05BAAE77307}"/>
              </a:ext>
            </a:extLst>
          </p:cNvPr>
          <p:cNvPicPr>
            <a:picLocks noChangeAspect="1"/>
          </p:cNvPicPr>
          <p:nvPr/>
        </p:nvPicPr>
        <p:blipFill>
          <a:blip r:embed="rId4"/>
          <a:stretch>
            <a:fillRect/>
          </a:stretch>
        </p:blipFill>
        <p:spPr>
          <a:xfrm>
            <a:off x="406371" y="1773199"/>
            <a:ext cx="1955755" cy="4062965"/>
          </a:xfrm>
          <a:prstGeom prst="rect">
            <a:avLst/>
          </a:prstGeom>
        </p:spPr>
      </p:pic>
      <p:sp>
        <p:nvSpPr>
          <p:cNvPr id="42" name="Shape 164">
            <a:extLst>
              <a:ext uri="{FF2B5EF4-FFF2-40B4-BE49-F238E27FC236}">
                <a16:creationId xmlns:a16="http://schemas.microsoft.com/office/drawing/2014/main" id="{0B4B9B7E-FC4F-42B6-8636-D416CFA38BC5}"/>
              </a:ext>
            </a:extLst>
          </p:cNvPr>
          <p:cNvSpPr/>
          <p:nvPr/>
        </p:nvSpPr>
        <p:spPr>
          <a:xfrm>
            <a:off x="-19051" y="-51774"/>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60" name="Shape 165">
            <a:extLst>
              <a:ext uri="{FF2B5EF4-FFF2-40B4-BE49-F238E27FC236}">
                <a16:creationId xmlns:a16="http://schemas.microsoft.com/office/drawing/2014/main" id="{13DC2292-34E1-4BFC-8708-22EFC69D6EC7}"/>
              </a:ext>
            </a:extLst>
          </p:cNvPr>
          <p:cNvSpPr/>
          <p:nvPr/>
        </p:nvSpPr>
        <p:spPr>
          <a:xfrm>
            <a:off x="457200" y="130930"/>
            <a:ext cx="6546380"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UHC – Manage Your Health On The Go</a:t>
            </a:r>
            <a:endParaRPr dirty="0">
              <a:solidFill>
                <a:schemeClr val="tx1"/>
              </a:solidFill>
            </a:endParaRPr>
          </a:p>
        </p:txBody>
      </p:sp>
      <p:sp>
        <p:nvSpPr>
          <p:cNvPr id="3" name="TextBox 2">
            <a:extLst>
              <a:ext uri="{FF2B5EF4-FFF2-40B4-BE49-F238E27FC236}">
                <a16:creationId xmlns:a16="http://schemas.microsoft.com/office/drawing/2014/main" id="{06F3ACD2-175D-438F-B17E-A615B349C382}"/>
              </a:ext>
            </a:extLst>
          </p:cNvPr>
          <p:cNvSpPr txBox="1"/>
          <p:nvPr/>
        </p:nvSpPr>
        <p:spPr>
          <a:xfrm>
            <a:off x="8894575" y="6600862"/>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23</a:t>
            </a:r>
          </a:p>
        </p:txBody>
      </p:sp>
    </p:spTree>
    <p:extLst>
      <p:ext uri="{BB962C8B-B14F-4D97-AF65-F5344CB8AC3E}">
        <p14:creationId xmlns:p14="http://schemas.microsoft.com/office/powerpoint/2010/main" val="120902394"/>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xmlns:p14="http://schemas.microsoft.com/office/powerpoint/2010/main">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EB658-78C7-490C-ACC1-5C6E0C971426}"/>
              </a:ext>
            </a:extLst>
          </p:cNvPr>
          <p:cNvSpPr>
            <a:spLocks noGrp="1"/>
          </p:cNvSpPr>
          <p:nvPr>
            <p:ph type="title"/>
          </p:nvPr>
        </p:nvSpPr>
        <p:spPr/>
        <p:txBody>
          <a:bodyPr/>
          <a:lstStyle/>
          <a:p>
            <a:endParaRPr lang="en-US" dirty="0"/>
          </a:p>
        </p:txBody>
      </p:sp>
      <p:pic>
        <p:nvPicPr>
          <p:cNvPr id="4" name="Picture 3">
            <a:extLst>
              <a:ext uri="{FF2B5EF4-FFF2-40B4-BE49-F238E27FC236}">
                <a16:creationId xmlns:a16="http://schemas.microsoft.com/office/drawing/2014/main" id="{56079E50-862E-454B-A080-C542F462F55D}"/>
              </a:ext>
            </a:extLst>
          </p:cNvPr>
          <p:cNvPicPr>
            <a:picLocks noChangeAspect="1"/>
          </p:cNvPicPr>
          <p:nvPr/>
        </p:nvPicPr>
        <p:blipFill rotWithShape="1">
          <a:blip r:embed="rId3"/>
          <a:srcRect l="11278" t="16164" r="3104"/>
          <a:stretch/>
        </p:blipFill>
        <p:spPr>
          <a:xfrm>
            <a:off x="965" y="0"/>
            <a:ext cx="8916365" cy="5820610"/>
          </a:xfrm>
          <a:prstGeom prst="rect">
            <a:avLst/>
          </a:prstGeom>
        </p:spPr>
      </p:pic>
      <p:sp>
        <p:nvSpPr>
          <p:cNvPr id="5" name="Rectangle 4">
            <a:extLst>
              <a:ext uri="{FF2B5EF4-FFF2-40B4-BE49-F238E27FC236}">
                <a16:creationId xmlns:a16="http://schemas.microsoft.com/office/drawing/2014/main" id="{87064FDD-146C-4E55-B3BC-B2807B7B78EF}"/>
              </a:ext>
            </a:extLst>
          </p:cNvPr>
          <p:cNvSpPr/>
          <p:nvPr/>
        </p:nvSpPr>
        <p:spPr>
          <a:xfrm>
            <a:off x="0" y="4256566"/>
            <a:ext cx="8915400" cy="1564044"/>
          </a:xfrm>
          <a:prstGeom prst="rect">
            <a:avLst/>
          </a:prstGeom>
          <a:solidFill>
            <a:schemeClr val="accent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1pPr>
            <a:lvl2pPr marL="457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2pPr>
            <a:lvl3pPr marL="914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3pPr>
            <a:lvl4pPr marL="1371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4pPr>
            <a:lvl5pPr marL="18288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5pPr>
            <a:lvl6pPr marL="22860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6pPr>
            <a:lvl7pPr marL="2743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7pPr>
            <a:lvl8pPr marL="3200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8pPr>
            <a:lvl9pPr marL="3657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9pPr>
          </a:lstStyle>
          <a:p>
            <a:pPr algn="ctr"/>
            <a:endParaRPr lang="en-US" dirty="0"/>
          </a:p>
        </p:txBody>
      </p:sp>
      <p:sp>
        <p:nvSpPr>
          <p:cNvPr id="6" name="Rectangle 5">
            <a:extLst>
              <a:ext uri="{FF2B5EF4-FFF2-40B4-BE49-F238E27FC236}">
                <a16:creationId xmlns:a16="http://schemas.microsoft.com/office/drawing/2014/main" id="{A1AED117-E7A0-4CAD-93E6-36BE971202E4}"/>
              </a:ext>
            </a:extLst>
          </p:cNvPr>
          <p:cNvSpPr/>
          <p:nvPr/>
        </p:nvSpPr>
        <p:spPr>
          <a:xfrm>
            <a:off x="226670" y="4690215"/>
            <a:ext cx="3150439" cy="646331"/>
          </a:xfrm>
          <a:prstGeom prst="rect">
            <a:avLst/>
          </a:prstGeom>
        </p:spPr>
        <p:txBody>
          <a:bodyPr wrap="square">
            <a:spAutoFit/>
          </a:bodyPr>
          <a:lstStyle/>
          <a:p>
            <a:r>
              <a:rPr lang="en-US" sz="3600" dirty="0">
                <a:solidFill>
                  <a:schemeClr val="bg1"/>
                </a:solidFill>
                <a:latin typeface="+mj-lt"/>
              </a:rPr>
              <a:t>Virtual Visits</a:t>
            </a:r>
            <a:endParaRPr lang="en-US" sz="3600" dirty="0">
              <a:latin typeface="+mj-lt"/>
            </a:endParaRPr>
          </a:p>
        </p:txBody>
      </p:sp>
      <p:sp>
        <p:nvSpPr>
          <p:cNvPr id="3" name="TextBox 2">
            <a:extLst>
              <a:ext uri="{FF2B5EF4-FFF2-40B4-BE49-F238E27FC236}">
                <a16:creationId xmlns:a16="http://schemas.microsoft.com/office/drawing/2014/main" id="{67855D0F-FD37-4981-9E95-CA87B14BA093}"/>
              </a:ext>
            </a:extLst>
          </p:cNvPr>
          <p:cNvSpPr txBox="1"/>
          <p:nvPr/>
        </p:nvSpPr>
        <p:spPr>
          <a:xfrm>
            <a:off x="8894575"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24</a:t>
            </a:r>
          </a:p>
        </p:txBody>
      </p:sp>
    </p:spTree>
    <p:extLst>
      <p:ext uri="{BB962C8B-B14F-4D97-AF65-F5344CB8AC3E}">
        <p14:creationId xmlns:p14="http://schemas.microsoft.com/office/powerpoint/2010/main" val="4258478013"/>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xmlns:p14="http://schemas.microsoft.com/office/powerpoint/2010/main">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024" y="158228"/>
            <a:ext cx="7260336" cy="732508"/>
          </a:xfrm>
        </p:spPr>
        <p:txBody>
          <a:bodyPr>
            <a:normAutofit/>
          </a:bodyPr>
          <a:lstStyle/>
          <a:p>
            <a:r>
              <a:rPr lang="en-US" sz="3200" dirty="0"/>
              <a:t>See a doctor wherever, whenever.</a:t>
            </a:r>
          </a:p>
        </p:txBody>
      </p:sp>
      <p:sp>
        <p:nvSpPr>
          <p:cNvPr id="5" name="Content Placeholder 4"/>
          <p:cNvSpPr>
            <a:spLocks noGrp="1"/>
          </p:cNvSpPr>
          <p:nvPr>
            <p:ph idx="1"/>
          </p:nvPr>
        </p:nvSpPr>
        <p:spPr>
          <a:xfrm>
            <a:off x="530782" y="974102"/>
            <a:ext cx="5870018" cy="3644503"/>
          </a:xfrm>
        </p:spPr>
        <p:txBody>
          <a:bodyPr/>
          <a:lstStyle/>
          <a:p>
            <a:pPr>
              <a:spcAft>
                <a:spcPts val="1600"/>
              </a:spcAft>
            </a:pPr>
            <a:r>
              <a:rPr lang="en-US" sz="1800" dirty="0">
                <a:latin typeface="+mj-lt"/>
                <a:ea typeface="ＭＳ Ｐゴシック" charset="0"/>
              </a:rPr>
              <a:t>Get</a:t>
            </a:r>
            <a:r>
              <a:rPr lang="en-US" sz="2000" dirty="0">
                <a:latin typeface="+mj-lt"/>
                <a:ea typeface="ＭＳ Ｐゴシック" charset="0"/>
              </a:rPr>
              <a:t> </a:t>
            </a:r>
            <a:r>
              <a:rPr lang="en-US" sz="1800" dirty="0">
                <a:latin typeface="+mj-lt"/>
                <a:ea typeface="ＭＳ Ｐゴシック" charset="0"/>
              </a:rPr>
              <a:t>access by phone or video, 24/7.</a:t>
            </a:r>
          </a:p>
          <a:p>
            <a:pPr>
              <a:spcAft>
                <a:spcPts val="1600"/>
              </a:spcAft>
            </a:pPr>
            <a:r>
              <a:rPr lang="en-US" sz="1800" dirty="0">
                <a:latin typeface="+mj-lt"/>
                <a:ea typeface="ＭＳ Ｐゴシック" charset="0"/>
              </a:rPr>
              <a:t> See or talk to a board certified doctor from your  phone, mobile device* or computer.</a:t>
            </a:r>
          </a:p>
          <a:p>
            <a:pPr>
              <a:spcAft>
                <a:spcPts val="1600"/>
              </a:spcAft>
            </a:pPr>
            <a:r>
              <a:rPr lang="en-US" sz="1800" dirty="0">
                <a:latin typeface="+mj-lt"/>
                <a:ea typeface="ＭＳ Ｐゴシック" charset="0"/>
              </a:rPr>
              <a:t> Doctors can diagnose and treat a wide range of non- emergency medical conditions, including bladder  infection, bronchitis, cold/flu, pink eye, and more.</a:t>
            </a:r>
          </a:p>
          <a:p>
            <a:pPr>
              <a:spcAft>
                <a:spcPts val="1600"/>
              </a:spcAft>
            </a:pPr>
            <a:r>
              <a:rPr lang="en-US" sz="1800" dirty="0">
                <a:latin typeface="+mj-lt"/>
                <a:ea typeface="ＭＳ Ｐゴシック" charset="0"/>
              </a:rPr>
              <a:t> Access your Virtual Visits benefit directly from  myuhc.com or the UnitedHealthcare app – giving you 24/7 access to care covered under your health plan benefits.</a:t>
            </a:r>
            <a:r>
              <a:rPr lang="en-US" sz="1600" b="1" i="1" dirty="0">
                <a:latin typeface="+mj-lt"/>
              </a:rPr>
              <a:t> </a:t>
            </a:r>
            <a:endParaRPr lang="en-US" sz="1600" dirty="0">
              <a:latin typeface="+mj-lt"/>
              <a:ea typeface="ＭＳ Ｐゴシック" charset="0"/>
            </a:endParaRPr>
          </a:p>
        </p:txBody>
      </p:sp>
      <p:sp>
        <p:nvSpPr>
          <p:cNvPr id="15" name="TextBox 14">
            <a:extLst>
              <a:ext uri="{FF2B5EF4-FFF2-40B4-BE49-F238E27FC236}">
                <a16:creationId xmlns:a16="http://schemas.microsoft.com/office/drawing/2014/main" id="{E7F17B5E-C49B-43F0-9331-5E08103F5DCB}"/>
              </a:ext>
            </a:extLst>
          </p:cNvPr>
          <p:cNvSpPr txBox="1"/>
          <p:nvPr/>
        </p:nvSpPr>
        <p:spPr>
          <a:xfrm>
            <a:off x="814659" y="5905225"/>
            <a:ext cx="8237167"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buClr>
                <a:srgbClr val="00A8F7"/>
              </a:buClr>
              <a:buSzTx/>
              <a:buFontTx/>
              <a:buNone/>
              <a:tabLst/>
              <a:defRPr/>
            </a:pPr>
            <a:r>
              <a:rPr kumimoji="0" lang="en-US" sz="1000" b="0" i="0" u="none" strike="noStrike" kern="1200" cap="none" spc="0" normalizeH="0" baseline="0" noProof="0" dirty="0">
                <a:ln>
                  <a:noFill/>
                </a:ln>
                <a:solidFill>
                  <a:srgbClr val="8C9599">
                    <a:lumMod val="50000"/>
                  </a:srgbClr>
                </a:solidFill>
                <a:effectLst/>
                <a:uLnTx/>
                <a:uFillTx/>
                <a:latin typeface="+mj-lt"/>
                <a:ea typeface="+mn-ea"/>
                <a:cs typeface="+mn-cs"/>
              </a:rPr>
              <a:t>Virtual Visits phone and video chat with a doctor are not an insurance product, health care provider or a health plan. Unless otherwise required, benefits are available only when services are delivered through a Designated Virtual Network Provider. Virtual Visits are not intended to address emergency or life-threatening medical conditions and should not be used in those circumstances. Services may not be available at all times, or in all locations, or for all members. Check your benefit plan to determine if these services are available.</a:t>
            </a:r>
          </a:p>
          <a:p>
            <a:pPr marL="0" marR="0" lvl="0" indent="0" algn="l" defTabSz="914400" rtl="0" eaLnBrk="1" fontAlgn="auto" latinLnBrk="0" hangingPunct="1">
              <a:lnSpc>
                <a:spcPct val="100000"/>
              </a:lnSpc>
              <a:spcBef>
                <a:spcPts val="0"/>
              </a:spcBef>
              <a:buClr>
                <a:srgbClr val="00A8F7"/>
              </a:buClr>
              <a:buSzTx/>
              <a:buFontTx/>
              <a:buNone/>
              <a:tabLst/>
              <a:defRPr/>
            </a:pPr>
            <a:r>
              <a:rPr lang="en-US" sz="1000" dirty="0">
                <a:solidFill>
                  <a:srgbClr val="8C9599">
                    <a:lumMod val="50000"/>
                  </a:srgbClr>
                </a:solidFill>
                <a:latin typeface="+mj-lt"/>
              </a:rPr>
              <a:t>*Data rates may apply</a:t>
            </a:r>
          </a:p>
        </p:txBody>
      </p:sp>
      <p:pic>
        <p:nvPicPr>
          <p:cNvPr id="17" name="Picture Placeholder 4" descr="/Users/PLDG/Desktop/UHC_Couch_Stock_MaleDR.png">
            <a:extLst>
              <a:ext uri="{FF2B5EF4-FFF2-40B4-BE49-F238E27FC236}">
                <a16:creationId xmlns:a16="http://schemas.microsoft.com/office/drawing/2014/main" id="{934B7ECA-6818-4CD9-A32D-CFB4113F6533}"/>
              </a:ext>
            </a:extLst>
          </p:cNvPr>
          <p:cNvPicPr>
            <a:picLocks noChangeAspect="1"/>
          </p:cNvPicPr>
          <p:nvPr/>
        </p:nvPicPr>
        <p:blipFill rotWithShape="1">
          <a:blip r:embed="rId3" r:link="rId4" cstate="print">
            <a:extLst>
              <a:ext uri="{28A0092B-C50C-407E-A947-70E740481C1C}">
                <a14:useLocalDpi xmlns:a14="http://schemas.microsoft.com/office/drawing/2010/main" val="0"/>
              </a:ext>
            </a:extLst>
          </a:blip>
          <a:srcRect l="11548" t="47018" b="9464"/>
          <a:stretch>
            <a:fillRect/>
          </a:stretch>
        </p:blipFill>
        <p:spPr>
          <a:xfrm>
            <a:off x="6258164" y="3204554"/>
            <a:ext cx="2875444" cy="2122311"/>
          </a:xfrm>
          <a:prstGeom prst="rect">
            <a:avLst/>
          </a:prstGeom>
        </p:spPr>
      </p:pic>
      <p:sp>
        <p:nvSpPr>
          <p:cNvPr id="12" name="Shape 164">
            <a:extLst>
              <a:ext uri="{FF2B5EF4-FFF2-40B4-BE49-F238E27FC236}">
                <a16:creationId xmlns:a16="http://schemas.microsoft.com/office/drawing/2014/main" id="{77EFA5E6-6520-4F8B-9485-9F12C8A2DFEB}"/>
              </a:ext>
            </a:extLst>
          </p:cNvPr>
          <p:cNvSpPr/>
          <p:nvPr/>
        </p:nvSpPr>
        <p:spPr>
          <a:xfrm>
            <a:off x="-19051" y="-51774"/>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3" name="Shape 165">
            <a:extLst>
              <a:ext uri="{FF2B5EF4-FFF2-40B4-BE49-F238E27FC236}">
                <a16:creationId xmlns:a16="http://schemas.microsoft.com/office/drawing/2014/main" id="{8E2FF93B-80C4-4A03-BC5C-49D3D7B86E55}"/>
              </a:ext>
            </a:extLst>
          </p:cNvPr>
          <p:cNvSpPr/>
          <p:nvPr/>
        </p:nvSpPr>
        <p:spPr>
          <a:xfrm>
            <a:off x="457200" y="130930"/>
            <a:ext cx="6546380"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UHC – Virtual Visits</a:t>
            </a:r>
            <a:endParaRPr dirty="0">
              <a:solidFill>
                <a:schemeClr val="tx1"/>
              </a:solidFill>
            </a:endParaRPr>
          </a:p>
        </p:txBody>
      </p:sp>
      <p:sp>
        <p:nvSpPr>
          <p:cNvPr id="4" name="TextBox 3">
            <a:extLst>
              <a:ext uri="{FF2B5EF4-FFF2-40B4-BE49-F238E27FC236}">
                <a16:creationId xmlns:a16="http://schemas.microsoft.com/office/drawing/2014/main" id="{B3590295-9888-4360-AAD6-F78E59E51F60}"/>
              </a:ext>
            </a:extLst>
          </p:cNvPr>
          <p:cNvSpPr txBox="1"/>
          <p:nvPr/>
        </p:nvSpPr>
        <p:spPr>
          <a:xfrm>
            <a:off x="8875525" y="6613485"/>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25</a:t>
            </a:r>
          </a:p>
        </p:txBody>
      </p:sp>
    </p:spTree>
    <p:extLst>
      <p:ext uri="{BB962C8B-B14F-4D97-AF65-F5344CB8AC3E}">
        <p14:creationId xmlns:p14="http://schemas.microsoft.com/office/powerpoint/2010/main" val="1844996009"/>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xmlns:p14="http://schemas.microsoft.com/office/powerpoint/2010/main">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64">
            <a:extLst>
              <a:ext uri="{FF2B5EF4-FFF2-40B4-BE49-F238E27FC236}">
                <a16:creationId xmlns:a16="http://schemas.microsoft.com/office/drawing/2014/main" id="{74050814-0241-45ED-881D-6B4F1FCD4C73}"/>
              </a:ext>
            </a:extLst>
          </p:cNvPr>
          <p:cNvSpPr/>
          <p:nvPr/>
        </p:nvSpPr>
        <p:spPr>
          <a:xfrm>
            <a:off x="-19051" y="-51774"/>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5" name="Shape 165">
            <a:extLst>
              <a:ext uri="{FF2B5EF4-FFF2-40B4-BE49-F238E27FC236}">
                <a16:creationId xmlns:a16="http://schemas.microsoft.com/office/drawing/2014/main" id="{F11B5DC1-B74B-4C66-BBC0-E0FD6208EE44}"/>
              </a:ext>
            </a:extLst>
          </p:cNvPr>
          <p:cNvSpPr/>
          <p:nvPr/>
        </p:nvSpPr>
        <p:spPr>
          <a:xfrm>
            <a:off x="457200" y="130930"/>
            <a:ext cx="6183630"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UHC:  Coronavirus (COVID-19)</a:t>
            </a:r>
            <a:endParaRPr dirty="0">
              <a:solidFill>
                <a:schemeClr val="tx1"/>
              </a:solidFill>
            </a:endParaRPr>
          </a:p>
        </p:txBody>
      </p:sp>
      <p:sp>
        <p:nvSpPr>
          <p:cNvPr id="7" name="Subtitle 2">
            <a:extLst>
              <a:ext uri="{FF2B5EF4-FFF2-40B4-BE49-F238E27FC236}">
                <a16:creationId xmlns:a16="http://schemas.microsoft.com/office/drawing/2014/main" id="{7137C494-C652-4A9A-809D-9F1F044EBFCA}"/>
              </a:ext>
            </a:extLst>
          </p:cNvPr>
          <p:cNvSpPr txBox="1">
            <a:spLocks/>
          </p:cNvSpPr>
          <p:nvPr/>
        </p:nvSpPr>
        <p:spPr>
          <a:xfrm>
            <a:off x="428491" y="948552"/>
            <a:ext cx="7000043" cy="2518541"/>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fontScale="25000" lnSpcReduction="20000"/>
          </a:bodyPr>
          <a:lstStyle>
            <a:lvl1pPr marL="342900" marR="0" indent="-34290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1pPr>
            <a:lvl2pPr marL="342900" marR="0" indent="-152400" algn="l" defTabSz="457200" rtl="0" latinLnBrk="0">
              <a:lnSpc>
                <a:spcPct val="100000"/>
              </a:lnSpc>
              <a:spcBef>
                <a:spcPts val="700"/>
              </a:spcBef>
              <a:spcAft>
                <a:spcPts val="0"/>
              </a:spcAft>
              <a:buClrTx/>
              <a:buSzPct val="100000"/>
              <a:buFont typeface="Arial" panose="020B0604020202020204" pitchFamily="34" charset="0"/>
              <a:buChar char="-"/>
              <a:tabLst/>
              <a:defRPr sz="3200" b="0" i="0" u="none" strike="noStrike" cap="none" spc="0" baseline="0">
                <a:ln>
                  <a:noFill/>
                </a:ln>
                <a:solidFill>
                  <a:srgbClr val="000000"/>
                </a:solidFill>
                <a:uFillTx/>
                <a:latin typeface="+mj-lt"/>
                <a:ea typeface="+mj-ea"/>
                <a:cs typeface="+mj-cs"/>
                <a:sym typeface="Calibri"/>
              </a:defRPr>
            </a:lvl2pPr>
            <a:lvl3pPr marL="1219200" marR="0" indent="-30480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3pPr>
            <a:lvl4pPr marL="17373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4pPr>
            <a:lvl5pPr marL="21945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5pPr>
            <a:lvl6pPr marL="26517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6pPr>
            <a:lvl7pPr marL="31089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7pPr>
            <a:lvl8pPr marL="3566159" marR="0" indent="-365759"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8pPr>
            <a:lvl9pPr marL="4023359" marR="0" indent="-365759"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9pPr>
          </a:lstStyle>
          <a:p>
            <a:pPr marL="0" indent="0" hangingPunct="1">
              <a:lnSpc>
                <a:spcPct val="170000"/>
              </a:lnSpc>
              <a:buNone/>
            </a:pPr>
            <a:r>
              <a:rPr lang="en-US" sz="6200" b="1" dirty="0">
                <a:solidFill>
                  <a:schemeClr val="tx1"/>
                </a:solidFill>
              </a:rPr>
              <a:t>UHC covers two kinds of tests for COVID-19</a:t>
            </a:r>
          </a:p>
          <a:p>
            <a:pPr lvl="1" hangingPunct="1">
              <a:lnSpc>
                <a:spcPct val="170000"/>
              </a:lnSpc>
              <a:buFont typeface="Arial" panose="020B0604020202020204" pitchFamily="34" charset="0"/>
              <a:buChar char="•"/>
            </a:pPr>
            <a:r>
              <a:rPr lang="en-US" sz="6200" dirty="0">
                <a:solidFill>
                  <a:schemeClr val="tx1"/>
                </a:solidFill>
              </a:rPr>
              <a:t>Viral tests - check for a current infection</a:t>
            </a:r>
          </a:p>
          <a:p>
            <a:pPr lvl="1" hangingPunct="1">
              <a:lnSpc>
                <a:spcPct val="170000"/>
              </a:lnSpc>
              <a:buFont typeface="Arial" panose="020B0604020202020204" pitchFamily="34" charset="0"/>
              <a:buChar char="•"/>
            </a:pPr>
            <a:r>
              <a:rPr lang="en-US" sz="6200" dirty="0">
                <a:solidFill>
                  <a:schemeClr val="tx1"/>
                </a:solidFill>
              </a:rPr>
              <a:t>Antibody tests - checks for a previous infection</a:t>
            </a:r>
          </a:p>
          <a:p>
            <a:pPr hangingPunct="1">
              <a:lnSpc>
                <a:spcPct val="170000"/>
              </a:lnSpc>
              <a:buFont typeface="Wingdings" panose="05000000000000000000" pitchFamily="2" charset="2"/>
              <a:buChar char="Ø"/>
            </a:pPr>
            <a:r>
              <a:rPr lang="en-US" sz="6200" dirty="0">
                <a:solidFill>
                  <a:schemeClr val="tx1"/>
                </a:solidFill>
              </a:rPr>
              <a:t>Call your healthcare provider or state or local health department if you think you may have been exposed to Covid-19. Your healthcare provider or the</a:t>
            </a:r>
            <a:r>
              <a:rPr lang="en-US" sz="6200" i="1" dirty="0">
                <a:solidFill>
                  <a:schemeClr val="tx1"/>
                </a:solidFill>
              </a:rPr>
              <a:t> </a:t>
            </a:r>
            <a:r>
              <a:rPr lang="en-US" sz="6200" dirty="0">
                <a:solidFill>
                  <a:schemeClr val="tx1"/>
                </a:solidFill>
              </a:rPr>
              <a:t>health department can provide information on testing locations</a:t>
            </a:r>
          </a:p>
          <a:p>
            <a:pPr hangingPunct="1">
              <a:lnSpc>
                <a:spcPct val="170000"/>
              </a:lnSpc>
              <a:buFont typeface="Wingdings" panose="05000000000000000000" pitchFamily="2" charset="2"/>
              <a:buChar char="Ø"/>
            </a:pPr>
            <a:r>
              <a:rPr lang="en-US" sz="6200" dirty="0">
                <a:solidFill>
                  <a:schemeClr val="tx1"/>
                </a:solidFill>
              </a:rPr>
              <a:t>UHC will cover tests that are prescribed by a physician</a:t>
            </a:r>
          </a:p>
          <a:p>
            <a:pPr hangingPunct="1">
              <a:lnSpc>
                <a:spcPct val="170000"/>
              </a:lnSpc>
              <a:buFont typeface="Wingdings" panose="05000000000000000000" pitchFamily="2" charset="2"/>
              <a:buChar char="Ø"/>
            </a:pPr>
            <a:r>
              <a:rPr lang="en-US" sz="6200" dirty="0">
                <a:solidFill>
                  <a:schemeClr val="tx1"/>
                </a:solidFill>
              </a:rPr>
              <a:t>All COVID-19 testing and COVID-19 related office visits are covered @ 100% through the National Health Emergency date of January 20, 2021</a:t>
            </a:r>
          </a:p>
          <a:p>
            <a:pPr marL="0" indent="0" hangingPunct="1">
              <a:lnSpc>
                <a:spcPct val="170000"/>
              </a:lnSpc>
              <a:buNone/>
            </a:pPr>
            <a:r>
              <a:rPr lang="en-US" sz="6200" b="1" dirty="0">
                <a:solidFill>
                  <a:schemeClr val="tx1"/>
                </a:solidFill>
              </a:rPr>
              <a:t>Limits on COVID-19 Testing</a:t>
            </a:r>
          </a:p>
          <a:p>
            <a:pPr hangingPunct="1">
              <a:lnSpc>
                <a:spcPct val="170000"/>
              </a:lnSpc>
              <a:buFont typeface="Wingdings" panose="05000000000000000000" pitchFamily="2" charset="2"/>
              <a:buChar char="Ø"/>
            </a:pPr>
            <a:r>
              <a:rPr lang="en-US" sz="6200" dirty="0">
                <a:solidFill>
                  <a:schemeClr val="tx1"/>
                </a:solidFill>
              </a:rPr>
              <a:t>No, there is no set limit on the amount of times a member can be tested for COVID-19, as long as you are prescribed an FDA approved test by a qualified healthcare physician.  </a:t>
            </a:r>
          </a:p>
          <a:p>
            <a:pPr hangingPunct="1">
              <a:lnSpc>
                <a:spcPct val="170000"/>
              </a:lnSpc>
              <a:buFont typeface="Wingdings" panose="05000000000000000000" pitchFamily="2" charset="2"/>
              <a:buChar char="Ø"/>
            </a:pPr>
            <a:endParaRPr lang="en-US" sz="6200" dirty="0">
              <a:solidFill>
                <a:schemeClr val="accent1">
                  <a:lumMod val="50000"/>
                </a:schemeClr>
              </a:solidFill>
            </a:endParaRPr>
          </a:p>
          <a:p>
            <a:pPr hangingPunct="1">
              <a:lnSpc>
                <a:spcPct val="170000"/>
              </a:lnSpc>
            </a:pPr>
            <a:endParaRPr lang="en-US" dirty="0">
              <a:solidFill>
                <a:schemeClr val="accent1">
                  <a:lumMod val="50000"/>
                </a:schemeClr>
              </a:solidFill>
            </a:endParaRPr>
          </a:p>
          <a:p>
            <a:pPr hangingPunct="1"/>
            <a:endParaRPr lang="en-US" dirty="0"/>
          </a:p>
        </p:txBody>
      </p:sp>
      <p:sp>
        <p:nvSpPr>
          <p:cNvPr id="2" name="TextBox 1">
            <a:extLst>
              <a:ext uri="{FF2B5EF4-FFF2-40B4-BE49-F238E27FC236}">
                <a16:creationId xmlns:a16="http://schemas.microsoft.com/office/drawing/2014/main" id="{8D5B8E9A-D85D-4911-A2B9-81ABC9BEA557}"/>
              </a:ext>
            </a:extLst>
          </p:cNvPr>
          <p:cNvSpPr txBox="1"/>
          <p:nvPr/>
        </p:nvSpPr>
        <p:spPr>
          <a:xfrm>
            <a:off x="8875525"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26</a:t>
            </a:r>
          </a:p>
        </p:txBody>
      </p:sp>
    </p:spTree>
    <p:extLst>
      <p:ext uri="{BB962C8B-B14F-4D97-AF65-F5344CB8AC3E}">
        <p14:creationId xmlns:p14="http://schemas.microsoft.com/office/powerpoint/2010/main" val="1391653185"/>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xmlns:p14="http://schemas.microsoft.com/office/powerpoint/2010/main">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EB658-78C7-490C-ACC1-5C6E0C971426}"/>
              </a:ext>
            </a:extLst>
          </p:cNvPr>
          <p:cNvSpPr>
            <a:spLocks noGrp="1"/>
          </p:cNvSpPr>
          <p:nvPr>
            <p:ph type="title"/>
          </p:nvPr>
        </p:nvSpPr>
        <p:spPr/>
        <p:txBody>
          <a:bodyPr/>
          <a:lstStyle/>
          <a:p>
            <a:endParaRPr lang="en-US" dirty="0"/>
          </a:p>
        </p:txBody>
      </p:sp>
      <p:sp>
        <p:nvSpPr>
          <p:cNvPr id="3" name="Slide Number Placeholder 2">
            <a:extLst>
              <a:ext uri="{FF2B5EF4-FFF2-40B4-BE49-F238E27FC236}">
                <a16:creationId xmlns:a16="http://schemas.microsoft.com/office/drawing/2014/main" id="{D68821C7-40F4-4E9A-BA01-7E7F4F8842C3}"/>
              </a:ext>
            </a:extLst>
          </p:cNvPr>
          <p:cNvSpPr>
            <a:spLocks noGrp="1"/>
          </p:cNvSpPr>
          <p:nvPr>
            <p:ph type="sldNum" sz="quarter" idx="12"/>
          </p:nvPr>
        </p:nvSpPr>
        <p:spPr>
          <a:xfrm>
            <a:off x="8791015" y="6483604"/>
            <a:ext cx="352985" cy="374396"/>
          </a:xfrm>
          <a:prstGeom prst="rect">
            <a:avLst/>
          </a:prstGeom>
        </p:spPr>
        <p:txBody>
          <a:bodyPr vert="horz" lIns="91440" tIns="45720" rIns="91440" bIns="45720" rtlCol="0" anchor="ctr"/>
          <a:lstStyle>
            <a:defPPr>
              <a:defRPr lang="en-US"/>
            </a:defPPr>
            <a:lvl1pPr marL="0" algn="r" defTabSz="685800" rtl="0" eaLnBrk="1" latinLnBrk="0" hangingPunct="1">
              <a:defRPr sz="800" b="0" i="0" kern="1200">
                <a:solidFill>
                  <a:schemeClr val="accent1"/>
                </a:solidFill>
                <a:latin typeface="Arial" panose="020B0604020202020204" pitchFamily="34" charset="0"/>
                <a:ea typeface="+mn-ea"/>
                <a:cs typeface="Arial" panose="020B0604020202020204" pitchFamily="34" charset="0"/>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fld id="{90F9BDA0-AF0E-4BA8-B742-3B9C92A3E6FE}" type="slidenum">
              <a:rPr lang="en-US" sz="1200" smtClean="0">
                <a:solidFill>
                  <a:schemeClr val="bg2">
                    <a:lumMod val="40000"/>
                    <a:lumOff val="60000"/>
                  </a:schemeClr>
                </a:solidFill>
                <a:latin typeface="+mj-lt"/>
              </a:rPr>
              <a:pPr/>
              <a:t>27</a:t>
            </a:fld>
            <a:endParaRPr lang="en-US" sz="1200" dirty="0">
              <a:solidFill>
                <a:schemeClr val="bg2">
                  <a:lumMod val="40000"/>
                  <a:lumOff val="60000"/>
                </a:schemeClr>
              </a:solidFill>
              <a:latin typeface="+mj-lt"/>
            </a:endParaRPr>
          </a:p>
        </p:txBody>
      </p:sp>
      <p:sp>
        <p:nvSpPr>
          <p:cNvPr id="5" name="Rectangle 4">
            <a:extLst>
              <a:ext uri="{FF2B5EF4-FFF2-40B4-BE49-F238E27FC236}">
                <a16:creationId xmlns:a16="http://schemas.microsoft.com/office/drawing/2014/main" id="{87064FDD-146C-4E55-B3BC-B2807B7B78EF}"/>
              </a:ext>
            </a:extLst>
          </p:cNvPr>
          <p:cNvSpPr/>
          <p:nvPr/>
        </p:nvSpPr>
        <p:spPr>
          <a:xfrm>
            <a:off x="0" y="4256566"/>
            <a:ext cx="9144000" cy="1564044"/>
          </a:xfrm>
          <a:prstGeom prst="rect">
            <a:avLst/>
          </a:prstGeom>
          <a:solidFill>
            <a:schemeClr val="accent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1pPr>
            <a:lvl2pPr marL="457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2pPr>
            <a:lvl3pPr marL="914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3pPr>
            <a:lvl4pPr marL="1371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4pPr>
            <a:lvl5pPr marL="18288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5pPr>
            <a:lvl6pPr marL="22860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6pPr>
            <a:lvl7pPr marL="2743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7pPr>
            <a:lvl8pPr marL="3200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8pPr>
            <a:lvl9pPr marL="3657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9pPr>
          </a:lstStyle>
          <a:p>
            <a:pPr algn="ctr"/>
            <a:endParaRPr lang="en-US" dirty="0"/>
          </a:p>
        </p:txBody>
      </p:sp>
      <p:sp>
        <p:nvSpPr>
          <p:cNvPr id="6" name="Rectangle 5">
            <a:extLst>
              <a:ext uri="{FF2B5EF4-FFF2-40B4-BE49-F238E27FC236}">
                <a16:creationId xmlns:a16="http://schemas.microsoft.com/office/drawing/2014/main" id="{A1AED117-E7A0-4CAD-93E6-36BE971202E4}"/>
              </a:ext>
            </a:extLst>
          </p:cNvPr>
          <p:cNvSpPr/>
          <p:nvPr/>
        </p:nvSpPr>
        <p:spPr>
          <a:xfrm>
            <a:off x="226670" y="4690215"/>
            <a:ext cx="6687086" cy="646331"/>
          </a:xfrm>
          <a:prstGeom prst="rect">
            <a:avLst/>
          </a:prstGeom>
        </p:spPr>
        <p:txBody>
          <a:bodyPr wrap="square">
            <a:spAutoFit/>
          </a:bodyPr>
          <a:lstStyle/>
          <a:p>
            <a:r>
              <a:rPr lang="en-US" sz="3600" dirty="0">
                <a:solidFill>
                  <a:schemeClr val="bg1"/>
                </a:solidFill>
                <a:latin typeface="+mj-lt"/>
              </a:rPr>
              <a:t>Behavioral Health Resources</a:t>
            </a:r>
            <a:endParaRPr lang="en-US" sz="3600" dirty="0">
              <a:latin typeface="+mj-lt"/>
            </a:endParaRPr>
          </a:p>
        </p:txBody>
      </p:sp>
      <p:pic>
        <p:nvPicPr>
          <p:cNvPr id="7" name="Picture Placeholder 7">
            <a:extLst>
              <a:ext uri="{FF2B5EF4-FFF2-40B4-BE49-F238E27FC236}">
                <a16:creationId xmlns:a16="http://schemas.microsoft.com/office/drawing/2014/main" id="{DC94E510-5DD2-441A-9422-2CE4A0DB1963}"/>
              </a:ext>
            </a:extLst>
          </p:cNvPr>
          <p:cNvPicPr>
            <a:picLocks/>
          </p:cNvPicPr>
          <p:nvPr/>
        </p:nvPicPr>
        <p:blipFill rotWithShape="1">
          <a:blip r:embed="rId3" cstate="print">
            <a:extLst>
              <a:ext uri="{28A0092B-C50C-407E-A947-70E740481C1C}">
                <a14:useLocalDpi xmlns:a14="http://schemas.microsoft.com/office/drawing/2010/main"/>
              </a:ext>
            </a:extLst>
          </a:blip>
          <a:srcRect l="4374" t="8141" r="8141" b="29313"/>
          <a:stretch/>
        </p:blipFill>
        <p:spPr>
          <a:xfrm>
            <a:off x="0" y="2098"/>
            <a:ext cx="9144000" cy="4347959"/>
          </a:xfrm>
          <a:prstGeom prst="rect">
            <a:avLst/>
          </a:prstGeom>
        </p:spPr>
      </p:pic>
    </p:spTree>
    <p:extLst>
      <p:ext uri="{BB962C8B-B14F-4D97-AF65-F5344CB8AC3E}">
        <p14:creationId xmlns:p14="http://schemas.microsoft.com/office/powerpoint/2010/main" val="3588515804"/>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xmlns:p14="http://schemas.microsoft.com/office/powerpoint/2010/main">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a:extLst>
              <a:ext uri="{C183D7F6-B498-43B3-948B-1728B52AA6E4}">
                <adec:decorative xmlns:adec="http://schemas.microsoft.com/office/drawing/2017/decorative" val="1"/>
              </a:ext>
            </a:extLst>
          </p:cNvPr>
          <p:cNvGrpSpPr/>
          <p:nvPr/>
        </p:nvGrpSpPr>
        <p:grpSpPr>
          <a:xfrm>
            <a:off x="6175004" y="2098304"/>
            <a:ext cx="2968997" cy="3270994"/>
            <a:chOff x="6175004" y="2098304"/>
            <a:chExt cx="2968997" cy="3270994"/>
          </a:xfrm>
        </p:grpSpPr>
        <p:sp>
          <p:nvSpPr>
            <p:cNvPr id="16" name="Oval 16"/>
            <p:cNvSpPr/>
            <p:nvPr/>
          </p:nvSpPr>
          <p:spPr>
            <a:xfrm>
              <a:off x="6175004" y="2098304"/>
              <a:ext cx="2968997" cy="3270994"/>
            </a:xfrm>
            <a:custGeom>
              <a:avLst/>
              <a:gdLst/>
              <a:ahLst/>
              <a:cxnLst/>
              <a:rect l="l" t="t" r="r" b="b"/>
              <a:pathLst>
                <a:path w="2968997" h="3270994">
                  <a:moveTo>
                    <a:pt x="1635498" y="0"/>
                  </a:moveTo>
                  <a:cubicBezTo>
                    <a:pt x="2143583" y="0"/>
                    <a:pt x="2597554" y="231684"/>
                    <a:pt x="2897528" y="595169"/>
                  </a:cubicBezTo>
                  <a:lnTo>
                    <a:pt x="2968997" y="690743"/>
                  </a:lnTo>
                  <a:lnTo>
                    <a:pt x="2968997" y="2580251"/>
                  </a:lnTo>
                  <a:lnTo>
                    <a:pt x="2897528" y="2675825"/>
                  </a:lnTo>
                  <a:cubicBezTo>
                    <a:pt x="2597554" y="3039310"/>
                    <a:pt x="2143583" y="3270994"/>
                    <a:pt x="1635498" y="3270994"/>
                  </a:cubicBezTo>
                  <a:cubicBezTo>
                    <a:pt x="732237" y="3270994"/>
                    <a:pt x="0" y="2538757"/>
                    <a:pt x="0" y="1635497"/>
                  </a:cubicBezTo>
                  <a:cubicBezTo>
                    <a:pt x="0" y="732237"/>
                    <a:pt x="732237" y="0"/>
                    <a:pt x="1635498" y="0"/>
                  </a:cubicBezTo>
                  <a:close/>
                </a:path>
              </a:pathLst>
            </a:cu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j-lt"/>
              </a:endParaRPr>
            </a:p>
          </p:txBody>
        </p:sp>
        <p:sp>
          <p:nvSpPr>
            <p:cNvPr id="17" name="Oval 4"/>
            <p:cNvSpPr/>
            <p:nvPr/>
          </p:nvSpPr>
          <p:spPr>
            <a:xfrm>
              <a:off x="6327418" y="2250717"/>
              <a:ext cx="2816582" cy="2966166"/>
            </a:xfrm>
            <a:custGeom>
              <a:avLst/>
              <a:gdLst/>
              <a:ahLst/>
              <a:cxnLst/>
              <a:rect l="l" t="t" r="r" b="b"/>
              <a:pathLst>
                <a:path w="2816582" h="2966166">
                  <a:moveTo>
                    <a:pt x="1483083" y="0"/>
                  </a:moveTo>
                  <a:cubicBezTo>
                    <a:pt x="2046203" y="0"/>
                    <a:pt x="2536022" y="313843"/>
                    <a:pt x="2787166" y="776158"/>
                  </a:cubicBezTo>
                  <a:lnTo>
                    <a:pt x="2816582" y="837222"/>
                  </a:lnTo>
                  <a:lnTo>
                    <a:pt x="2816582" y="2128944"/>
                  </a:lnTo>
                  <a:lnTo>
                    <a:pt x="2787166" y="2190009"/>
                  </a:lnTo>
                  <a:cubicBezTo>
                    <a:pt x="2536022" y="2652323"/>
                    <a:pt x="2046203" y="2966166"/>
                    <a:pt x="1483083" y="2966166"/>
                  </a:cubicBezTo>
                  <a:cubicBezTo>
                    <a:pt x="663999" y="2966166"/>
                    <a:pt x="0" y="2302167"/>
                    <a:pt x="0" y="1483083"/>
                  </a:cubicBezTo>
                  <a:cubicBezTo>
                    <a:pt x="0" y="663999"/>
                    <a:pt x="663999" y="0"/>
                    <a:pt x="148308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j-lt"/>
              </a:endParaRPr>
            </a:p>
          </p:txBody>
        </p:sp>
      </p:grpSp>
      <p:sp>
        <p:nvSpPr>
          <p:cNvPr id="5" name="Content Placeholder 4"/>
          <p:cNvSpPr>
            <a:spLocks noGrp="1"/>
          </p:cNvSpPr>
          <p:nvPr>
            <p:ph idx="1"/>
          </p:nvPr>
        </p:nvSpPr>
        <p:spPr>
          <a:xfrm>
            <a:off x="641349" y="1371600"/>
            <a:ext cx="6134117" cy="4800600"/>
          </a:xfrm>
        </p:spPr>
        <p:txBody>
          <a:bodyPr/>
          <a:lstStyle/>
          <a:p>
            <a:pPr marL="0" indent="0">
              <a:spcAft>
                <a:spcPts val="1600"/>
              </a:spcAft>
              <a:buNone/>
            </a:pPr>
            <a:r>
              <a:rPr lang="en-US" sz="2400" b="1" dirty="0">
                <a:solidFill>
                  <a:srgbClr val="00A8F7"/>
                </a:solidFill>
                <a:latin typeface="+mj-lt"/>
                <a:cs typeface="UHC Sans Regular" charset="0"/>
              </a:rPr>
              <a:t>Behavioral Health Virtual Visits</a:t>
            </a:r>
          </a:p>
          <a:p>
            <a:pPr>
              <a:spcAft>
                <a:spcPts val="1600"/>
              </a:spcAft>
            </a:pPr>
            <a:r>
              <a:rPr lang="en-US" sz="2000" dirty="0">
                <a:latin typeface="+mj-lt"/>
                <a:ea typeface="ＭＳ Ｐゴシック" charset="0"/>
              </a:rPr>
              <a:t> Connect with a provider from your mobile device, tablet or computer from the comfort of home. </a:t>
            </a:r>
          </a:p>
          <a:p>
            <a:r>
              <a:rPr lang="en-US" sz="2000" dirty="0">
                <a:latin typeface="+mj-lt"/>
                <a:ea typeface="ＭＳ Ｐゴシック" charset="0"/>
              </a:rPr>
              <a:t> Use a behavioral health virtual visit for needs such as:</a:t>
            </a:r>
          </a:p>
          <a:p>
            <a:pPr lvl="1"/>
            <a:r>
              <a:rPr lang="en-US" sz="2000" dirty="0">
                <a:latin typeface="+mj-lt"/>
                <a:ea typeface="ＭＳ Ｐゴシック" charset="0"/>
              </a:rPr>
              <a:t>Depression</a:t>
            </a:r>
          </a:p>
          <a:p>
            <a:pPr lvl="1"/>
            <a:r>
              <a:rPr lang="en-US" sz="2000" dirty="0">
                <a:latin typeface="+mj-lt"/>
                <a:ea typeface="ＭＳ Ｐゴシック" charset="0"/>
              </a:rPr>
              <a:t>Anxiety</a:t>
            </a:r>
          </a:p>
          <a:p>
            <a:pPr lvl="1"/>
            <a:r>
              <a:rPr lang="en-US" sz="2000" dirty="0">
                <a:latin typeface="+mj-lt"/>
                <a:ea typeface="ＭＳ Ｐゴシック" charset="0"/>
              </a:rPr>
              <a:t>ADD/ADHD</a:t>
            </a:r>
          </a:p>
          <a:p>
            <a:pPr lvl="1"/>
            <a:r>
              <a:rPr lang="en-US" sz="2000" dirty="0">
                <a:latin typeface="+mj-lt"/>
                <a:ea typeface="ＭＳ Ｐゴシック" charset="0"/>
              </a:rPr>
              <a:t>Addiction</a:t>
            </a:r>
          </a:p>
          <a:p>
            <a:pPr lvl="1"/>
            <a:r>
              <a:rPr lang="en-US" sz="2000" dirty="0">
                <a:latin typeface="+mj-lt"/>
                <a:ea typeface="ＭＳ Ｐゴシック" charset="0"/>
              </a:rPr>
              <a:t>Mental Health Disorders and Counseling</a:t>
            </a:r>
            <a:endParaRPr lang="en-US" dirty="0">
              <a:latin typeface="+mj-lt"/>
              <a:ea typeface="ＭＳ Ｐゴシック" charset="0"/>
            </a:endParaRPr>
          </a:p>
        </p:txBody>
      </p:sp>
      <p:grpSp>
        <p:nvGrpSpPr>
          <p:cNvPr id="3" name="Group 2">
            <a:extLst>
              <a:ext uri="{C183D7F6-B498-43B3-948B-1728B52AA6E4}">
                <adec:decorative xmlns:adec="http://schemas.microsoft.com/office/drawing/2017/decorative" val="1"/>
              </a:ext>
            </a:extLst>
          </p:cNvPr>
          <p:cNvGrpSpPr/>
          <p:nvPr/>
        </p:nvGrpSpPr>
        <p:grpSpPr>
          <a:xfrm>
            <a:off x="833127" y="5430418"/>
            <a:ext cx="367111" cy="266453"/>
            <a:chOff x="3996848" y="3631885"/>
            <a:chExt cx="442679" cy="275656"/>
          </a:xfrm>
          <a:solidFill>
            <a:srgbClr val="FFFFFF"/>
          </a:solidFill>
        </p:grpSpPr>
        <p:sp>
          <p:nvSpPr>
            <p:cNvPr id="30" name="Freeform 15"/>
            <p:cNvSpPr>
              <a:spLocks noEditPoints="1"/>
            </p:cNvSpPr>
            <p:nvPr/>
          </p:nvSpPr>
          <p:spPr bwMode="auto">
            <a:xfrm>
              <a:off x="4167945" y="3688917"/>
              <a:ext cx="99128" cy="164307"/>
            </a:xfrm>
            <a:custGeom>
              <a:avLst/>
              <a:gdLst>
                <a:gd name="T0" fmla="*/ 37 w 67"/>
                <a:gd name="T1" fmla="*/ 86 h 110"/>
                <a:gd name="T2" fmla="*/ 37 w 67"/>
                <a:gd name="T3" fmla="*/ 86 h 110"/>
                <a:gd name="T4" fmla="*/ 50 w 67"/>
                <a:gd name="T5" fmla="*/ 74 h 110"/>
                <a:gd name="T6" fmla="*/ 37 w 67"/>
                <a:gd name="T7" fmla="*/ 63 h 110"/>
                <a:gd name="T8" fmla="*/ 37 w 67"/>
                <a:gd name="T9" fmla="*/ 86 h 110"/>
                <a:gd name="T10" fmla="*/ 30 w 67"/>
                <a:gd name="T11" fmla="*/ 24 h 110"/>
                <a:gd name="T12" fmla="*/ 30 w 67"/>
                <a:gd name="T13" fmla="*/ 24 h 110"/>
                <a:gd name="T14" fmla="*/ 19 w 67"/>
                <a:gd name="T15" fmla="*/ 34 h 110"/>
                <a:gd name="T16" fmla="*/ 30 w 67"/>
                <a:gd name="T17" fmla="*/ 43 h 110"/>
                <a:gd name="T18" fmla="*/ 30 w 67"/>
                <a:gd name="T19" fmla="*/ 24 h 110"/>
                <a:gd name="T20" fmla="*/ 30 w 67"/>
                <a:gd name="T21" fmla="*/ 61 h 110"/>
                <a:gd name="T22" fmla="*/ 30 w 67"/>
                <a:gd name="T23" fmla="*/ 61 h 110"/>
                <a:gd name="T24" fmla="*/ 29 w 67"/>
                <a:gd name="T25" fmla="*/ 61 h 110"/>
                <a:gd name="T26" fmla="*/ 27 w 67"/>
                <a:gd name="T27" fmla="*/ 61 h 110"/>
                <a:gd name="T28" fmla="*/ 25 w 67"/>
                <a:gd name="T29" fmla="*/ 60 h 110"/>
                <a:gd name="T30" fmla="*/ 2 w 67"/>
                <a:gd name="T31" fmla="*/ 36 h 110"/>
                <a:gd name="T32" fmla="*/ 11 w 67"/>
                <a:gd name="T33" fmla="*/ 16 h 110"/>
                <a:gd name="T34" fmla="*/ 30 w 67"/>
                <a:gd name="T35" fmla="*/ 10 h 110"/>
                <a:gd name="T36" fmla="*/ 30 w 67"/>
                <a:gd name="T37" fmla="*/ 0 h 110"/>
                <a:gd name="T38" fmla="*/ 37 w 67"/>
                <a:gd name="T39" fmla="*/ 0 h 110"/>
                <a:gd name="T40" fmla="*/ 37 w 67"/>
                <a:gd name="T41" fmla="*/ 10 h 110"/>
                <a:gd name="T42" fmla="*/ 64 w 67"/>
                <a:gd name="T43" fmla="*/ 35 h 110"/>
                <a:gd name="T44" fmla="*/ 47 w 67"/>
                <a:gd name="T45" fmla="*/ 35 h 110"/>
                <a:gd name="T46" fmla="*/ 37 w 67"/>
                <a:gd name="T47" fmla="*/ 24 h 110"/>
                <a:gd name="T48" fmla="*/ 37 w 67"/>
                <a:gd name="T49" fmla="*/ 45 h 110"/>
                <a:gd name="T50" fmla="*/ 58 w 67"/>
                <a:gd name="T51" fmla="*/ 54 h 110"/>
                <a:gd name="T52" fmla="*/ 67 w 67"/>
                <a:gd name="T53" fmla="*/ 73 h 110"/>
                <a:gd name="T54" fmla="*/ 60 w 67"/>
                <a:gd name="T55" fmla="*/ 90 h 110"/>
                <a:gd name="T56" fmla="*/ 37 w 67"/>
                <a:gd name="T57" fmla="*/ 100 h 110"/>
                <a:gd name="T58" fmla="*/ 37 w 67"/>
                <a:gd name="T59" fmla="*/ 110 h 110"/>
                <a:gd name="T60" fmla="*/ 30 w 67"/>
                <a:gd name="T61" fmla="*/ 110 h 110"/>
                <a:gd name="T62" fmla="*/ 30 w 67"/>
                <a:gd name="T63" fmla="*/ 100 h 110"/>
                <a:gd name="T64" fmla="*/ 0 w 67"/>
                <a:gd name="T65" fmla="*/ 70 h 110"/>
                <a:gd name="T66" fmla="*/ 17 w 67"/>
                <a:gd name="T67" fmla="*/ 70 h 110"/>
                <a:gd name="T68" fmla="*/ 17 w 67"/>
                <a:gd name="T69" fmla="*/ 70 h 110"/>
                <a:gd name="T70" fmla="*/ 30 w 67"/>
                <a:gd name="T71" fmla="*/ 86 h 110"/>
                <a:gd name="T72" fmla="*/ 30 w 67"/>
                <a:gd name="T73" fmla="*/ 6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7" h="110">
                  <a:moveTo>
                    <a:pt x="37" y="86"/>
                  </a:moveTo>
                  <a:lnTo>
                    <a:pt x="37" y="86"/>
                  </a:lnTo>
                  <a:cubicBezTo>
                    <a:pt x="45" y="84"/>
                    <a:pt x="50" y="80"/>
                    <a:pt x="50" y="74"/>
                  </a:cubicBezTo>
                  <a:cubicBezTo>
                    <a:pt x="50" y="69"/>
                    <a:pt x="47" y="66"/>
                    <a:pt x="37" y="63"/>
                  </a:cubicBezTo>
                  <a:lnTo>
                    <a:pt x="37" y="86"/>
                  </a:lnTo>
                  <a:close/>
                  <a:moveTo>
                    <a:pt x="30" y="24"/>
                  </a:moveTo>
                  <a:lnTo>
                    <a:pt x="30" y="24"/>
                  </a:lnTo>
                  <a:cubicBezTo>
                    <a:pt x="23" y="24"/>
                    <a:pt x="19" y="28"/>
                    <a:pt x="19" y="34"/>
                  </a:cubicBezTo>
                  <a:cubicBezTo>
                    <a:pt x="19" y="39"/>
                    <a:pt x="21" y="41"/>
                    <a:pt x="30" y="43"/>
                  </a:cubicBezTo>
                  <a:lnTo>
                    <a:pt x="30" y="24"/>
                  </a:lnTo>
                  <a:close/>
                  <a:moveTo>
                    <a:pt x="30" y="61"/>
                  </a:moveTo>
                  <a:lnTo>
                    <a:pt x="30" y="61"/>
                  </a:lnTo>
                  <a:cubicBezTo>
                    <a:pt x="29" y="61"/>
                    <a:pt x="29" y="61"/>
                    <a:pt x="29" y="61"/>
                  </a:cubicBezTo>
                  <a:cubicBezTo>
                    <a:pt x="29" y="61"/>
                    <a:pt x="28" y="61"/>
                    <a:pt x="27" y="61"/>
                  </a:cubicBezTo>
                  <a:cubicBezTo>
                    <a:pt x="27" y="60"/>
                    <a:pt x="26" y="60"/>
                    <a:pt x="25" y="60"/>
                  </a:cubicBezTo>
                  <a:cubicBezTo>
                    <a:pt x="9" y="56"/>
                    <a:pt x="2" y="49"/>
                    <a:pt x="2" y="36"/>
                  </a:cubicBezTo>
                  <a:cubicBezTo>
                    <a:pt x="2" y="28"/>
                    <a:pt x="5" y="21"/>
                    <a:pt x="11" y="16"/>
                  </a:cubicBezTo>
                  <a:cubicBezTo>
                    <a:pt x="16" y="12"/>
                    <a:pt x="20" y="11"/>
                    <a:pt x="30" y="10"/>
                  </a:cubicBezTo>
                  <a:lnTo>
                    <a:pt x="30" y="0"/>
                  </a:lnTo>
                  <a:lnTo>
                    <a:pt x="37" y="0"/>
                  </a:lnTo>
                  <a:lnTo>
                    <a:pt x="37" y="10"/>
                  </a:lnTo>
                  <a:cubicBezTo>
                    <a:pt x="53" y="11"/>
                    <a:pt x="63" y="21"/>
                    <a:pt x="64" y="35"/>
                  </a:cubicBezTo>
                  <a:lnTo>
                    <a:pt x="47" y="35"/>
                  </a:lnTo>
                  <a:cubicBezTo>
                    <a:pt x="47" y="29"/>
                    <a:pt x="42" y="24"/>
                    <a:pt x="37" y="24"/>
                  </a:cubicBezTo>
                  <a:lnTo>
                    <a:pt x="37" y="45"/>
                  </a:lnTo>
                  <a:cubicBezTo>
                    <a:pt x="48" y="48"/>
                    <a:pt x="53" y="50"/>
                    <a:pt x="58" y="54"/>
                  </a:cubicBezTo>
                  <a:cubicBezTo>
                    <a:pt x="64" y="58"/>
                    <a:pt x="67" y="65"/>
                    <a:pt x="67" y="73"/>
                  </a:cubicBezTo>
                  <a:cubicBezTo>
                    <a:pt x="67" y="80"/>
                    <a:pt x="64" y="85"/>
                    <a:pt x="60" y="90"/>
                  </a:cubicBezTo>
                  <a:cubicBezTo>
                    <a:pt x="54" y="96"/>
                    <a:pt x="48" y="99"/>
                    <a:pt x="37" y="100"/>
                  </a:cubicBezTo>
                  <a:lnTo>
                    <a:pt x="37" y="110"/>
                  </a:lnTo>
                  <a:lnTo>
                    <a:pt x="30" y="110"/>
                  </a:lnTo>
                  <a:lnTo>
                    <a:pt x="30" y="100"/>
                  </a:lnTo>
                  <a:cubicBezTo>
                    <a:pt x="11" y="98"/>
                    <a:pt x="1" y="88"/>
                    <a:pt x="0" y="70"/>
                  </a:cubicBezTo>
                  <a:lnTo>
                    <a:pt x="17" y="70"/>
                  </a:lnTo>
                  <a:lnTo>
                    <a:pt x="17" y="70"/>
                  </a:lnTo>
                  <a:cubicBezTo>
                    <a:pt x="17" y="78"/>
                    <a:pt x="21" y="84"/>
                    <a:pt x="30" y="86"/>
                  </a:cubicBezTo>
                  <a:lnTo>
                    <a:pt x="30" y="6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latin typeface="+mj-lt"/>
              </a:endParaRPr>
            </a:p>
          </p:txBody>
        </p:sp>
        <p:sp>
          <p:nvSpPr>
            <p:cNvPr id="31" name="Freeform 16"/>
            <p:cNvSpPr>
              <a:spLocks noEditPoints="1"/>
            </p:cNvSpPr>
            <p:nvPr/>
          </p:nvSpPr>
          <p:spPr bwMode="auto">
            <a:xfrm>
              <a:off x="3996848" y="3631885"/>
              <a:ext cx="442679" cy="275656"/>
            </a:xfrm>
            <a:custGeom>
              <a:avLst/>
              <a:gdLst>
                <a:gd name="T0" fmla="*/ 14 w 300"/>
                <a:gd name="T1" fmla="*/ 165 h 184"/>
                <a:gd name="T2" fmla="*/ 14 w 300"/>
                <a:gd name="T3" fmla="*/ 165 h 184"/>
                <a:gd name="T4" fmla="*/ 62 w 300"/>
                <a:gd name="T5" fmla="*/ 169 h 184"/>
                <a:gd name="T6" fmla="*/ 62 w 300"/>
                <a:gd name="T7" fmla="*/ 169 h 184"/>
                <a:gd name="T8" fmla="*/ 148 w 300"/>
                <a:gd name="T9" fmla="*/ 160 h 184"/>
                <a:gd name="T10" fmla="*/ 237 w 300"/>
                <a:gd name="T11" fmla="*/ 151 h 184"/>
                <a:gd name="T12" fmla="*/ 285 w 300"/>
                <a:gd name="T13" fmla="*/ 156 h 184"/>
                <a:gd name="T14" fmla="*/ 285 w 300"/>
                <a:gd name="T15" fmla="*/ 19 h 184"/>
                <a:gd name="T16" fmla="*/ 237 w 300"/>
                <a:gd name="T17" fmla="*/ 14 h 184"/>
                <a:gd name="T18" fmla="*/ 151 w 300"/>
                <a:gd name="T19" fmla="*/ 23 h 184"/>
                <a:gd name="T20" fmla="*/ 62 w 300"/>
                <a:gd name="T21" fmla="*/ 33 h 184"/>
                <a:gd name="T22" fmla="*/ 14 w 300"/>
                <a:gd name="T23" fmla="*/ 28 h 184"/>
                <a:gd name="T24" fmla="*/ 14 w 300"/>
                <a:gd name="T25" fmla="*/ 165 h 184"/>
                <a:gd name="T26" fmla="*/ 62 w 300"/>
                <a:gd name="T27" fmla="*/ 184 h 184"/>
                <a:gd name="T28" fmla="*/ 62 w 300"/>
                <a:gd name="T29" fmla="*/ 184 h 184"/>
                <a:gd name="T30" fmla="*/ 5 w 300"/>
                <a:gd name="T31" fmla="*/ 178 h 184"/>
                <a:gd name="T32" fmla="*/ 0 w 300"/>
                <a:gd name="T33" fmla="*/ 171 h 184"/>
                <a:gd name="T34" fmla="*/ 0 w 300"/>
                <a:gd name="T35" fmla="*/ 19 h 184"/>
                <a:gd name="T36" fmla="*/ 7 w 300"/>
                <a:gd name="T37" fmla="*/ 11 h 184"/>
                <a:gd name="T38" fmla="*/ 9 w 300"/>
                <a:gd name="T39" fmla="*/ 11 h 184"/>
                <a:gd name="T40" fmla="*/ 62 w 300"/>
                <a:gd name="T41" fmla="*/ 18 h 184"/>
                <a:gd name="T42" fmla="*/ 148 w 300"/>
                <a:gd name="T43" fmla="*/ 8 h 184"/>
                <a:gd name="T44" fmla="*/ 237 w 300"/>
                <a:gd name="T45" fmla="*/ 0 h 184"/>
                <a:gd name="T46" fmla="*/ 294 w 300"/>
                <a:gd name="T47" fmla="*/ 6 h 184"/>
                <a:gd name="T48" fmla="*/ 300 w 300"/>
                <a:gd name="T49" fmla="*/ 13 h 184"/>
                <a:gd name="T50" fmla="*/ 300 w 300"/>
                <a:gd name="T51" fmla="*/ 165 h 184"/>
                <a:gd name="T52" fmla="*/ 297 w 300"/>
                <a:gd name="T53" fmla="*/ 171 h 184"/>
                <a:gd name="T54" fmla="*/ 290 w 300"/>
                <a:gd name="T55" fmla="*/ 172 h 184"/>
                <a:gd name="T56" fmla="*/ 237 w 300"/>
                <a:gd name="T57" fmla="*/ 166 h 184"/>
                <a:gd name="T58" fmla="*/ 151 w 300"/>
                <a:gd name="T59" fmla="*/ 175 h 184"/>
                <a:gd name="T60" fmla="*/ 62 w 300"/>
                <a:gd name="T61" fmla="*/ 184 h 184"/>
                <a:gd name="T62" fmla="*/ 62 w 300"/>
                <a:gd name="T63" fmla="*/ 184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0" h="184">
                  <a:moveTo>
                    <a:pt x="14" y="165"/>
                  </a:moveTo>
                  <a:lnTo>
                    <a:pt x="14" y="165"/>
                  </a:lnTo>
                  <a:cubicBezTo>
                    <a:pt x="30" y="168"/>
                    <a:pt x="45" y="169"/>
                    <a:pt x="62" y="169"/>
                  </a:cubicBezTo>
                  <a:lnTo>
                    <a:pt x="62" y="169"/>
                  </a:lnTo>
                  <a:cubicBezTo>
                    <a:pt x="91" y="169"/>
                    <a:pt x="120" y="165"/>
                    <a:pt x="148" y="160"/>
                  </a:cubicBezTo>
                  <a:cubicBezTo>
                    <a:pt x="177" y="156"/>
                    <a:pt x="207" y="151"/>
                    <a:pt x="237" y="151"/>
                  </a:cubicBezTo>
                  <a:cubicBezTo>
                    <a:pt x="254" y="151"/>
                    <a:pt x="269" y="153"/>
                    <a:pt x="285" y="156"/>
                  </a:cubicBezTo>
                  <a:lnTo>
                    <a:pt x="285" y="19"/>
                  </a:lnTo>
                  <a:cubicBezTo>
                    <a:pt x="269" y="16"/>
                    <a:pt x="254" y="14"/>
                    <a:pt x="237" y="14"/>
                  </a:cubicBezTo>
                  <a:cubicBezTo>
                    <a:pt x="208" y="14"/>
                    <a:pt x="179" y="19"/>
                    <a:pt x="151" y="23"/>
                  </a:cubicBezTo>
                  <a:cubicBezTo>
                    <a:pt x="122" y="28"/>
                    <a:pt x="92" y="33"/>
                    <a:pt x="62" y="33"/>
                  </a:cubicBezTo>
                  <a:cubicBezTo>
                    <a:pt x="45" y="33"/>
                    <a:pt x="30" y="31"/>
                    <a:pt x="14" y="28"/>
                  </a:cubicBezTo>
                  <a:lnTo>
                    <a:pt x="14" y="165"/>
                  </a:lnTo>
                  <a:close/>
                  <a:moveTo>
                    <a:pt x="62" y="184"/>
                  </a:moveTo>
                  <a:lnTo>
                    <a:pt x="62" y="184"/>
                  </a:lnTo>
                  <a:cubicBezTo>
                    <a:pt x="42" y="184"/>
                    <a:pt x="23" y="182"/>
                    <a:pt x="5" y="178"/>
                  </a:cubicBezTo>
                  <a:cubicBezTo>
                    <a:pt x="2" y="177"/>
                    <a:pt x="0" y="174"/>
                    <a:pt x="0" y="171"/>
                  </a:cubicBezTo>
                  <a:lnTo>
                    <a:pt x="0" y="19"/>
                  </a:lnTo>
                  <a:cubicBezTo>
                    <a:pt x="0" y="15"/>
                    <a:pt x="3" y="11"/>
                    <a:pt x="7" y="11"/>
                  </a:cubicBezTo>
                  <a:cubicBezTo>
                    <a:pt x="8" y="11"/>
                    <a:pt x="8" y="11"/>
                    <a:pt x="9" y="11"/>
                  </a:cubicBezTo>
                  <a:cubicBezTo>
                    <a:pt x="26" y="16"/>
                    <a:pt x="43" y="18"/>
                    <a:pt x="62" y="18"/>
                  </a:cubicBezTo>
                  <a:cubicBezTo>
                    <a:pt x="91" y="18"/>
                    <a:pt x="120" y="13"/>
                    <a:pt x="148" y="8"/>
                  </a:cubicBezTo>
                  <a:cubicBezTo>
                    <a:pt x="177" y="4"/>
                    <a:pt x="207" y="0"/>
                    <a:pt x="237" y="0"/>
                  </a:cubicBezTo>
                  <a:cubicBezTo>
                    <a:pt x="257" y="0"/>
                    <a:pt x="276" y="2"/>
                    <a:pt x="294" y="6"/>
                  </a:cubicBezTo>
                  <a:cubicBezTo>
                    <a:pt x="297" y="7"/>
                    <a:pt x="300" y="10"/>
                    <a:pt x="300" y="13"/>
                  </a:cubicBezTo>
                  <a:lnTo>
                    <a:pt x="300" y="165"/>
                  </a:lnTo>
                  <a:cubicBezTo>
                    <a:pt x="300" y="167"/>
                    <a:pt x="298" y="169"/>
                    <a:pt x="297" y="171"/>
                  </a:cubicBezTo>
                  <a:cubicBezTo>
                    <a:pt x="295" y="172"/>
                    <a:pt x="292" y="173"/>
                    <a:pt x="290" y="172"/>
                  </a:cubicBezTo>
                  <a:cubicBezTo>
                    <a:pt x="273" y="168"/>
                    <a:pt x="256" y="166"/>
                    <a:pt x="237" y="166"/>
                  </a:cubicBezTo>
                  <a:cubicBezTo>
                    <a:pt x="208" y="166"/>
                    <a:pt x="179" y="171"/>
                    <a:pt x="151" y="175"/>
                  </a:cubicBezTo>
                  <a:cubicBezTo>
                    <a:pt x="122" y="180"/>
                    <a:pt x="92" y="184"/>
                    <a:pt x="62" y="184"/>
                  </a:cubicBezTo>
                  <a:lnTo>
                    <a:pt x="62" y="18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latin typeface="+mj-lt"/>
              </a:endParaRPr>
            </a:p>
          </p:txBody>
        </p:sp>
      </p:grpSp>
      <p:grpSp>
        <p:nvGrpSpPr>
          <p:cNvPr id="27" name="Group 26">
            <a:extLst>
              <a:ext uri="{C183D7F6-B498-43B3-948B-1728B52AA6E4}">
                <adec:decorative xmlns:adec="http://schemas.microsoft.com/office/drawing/2017/decorative" val="1"/>
              </a:ext>
            </a:extLst>
          </p:cNvPr>
          <p:cNvGrpSpPr/>
          <p:nvPr/>
        </p:nvGrpSpPr>
        <p:grpSpPr>
          <a:xfrm>
            <a:off x="7235152" y="2735831"/>
            <a:ext cx="1150697" cy="1995938"/>
            <a:chOff x="5964238" y="2914650"/>
            <a:chExt cx="1231899" cy="2136776"/>
          </a:xfrm>
          <a:solidFill>
            <a:srgbClr val="E0E0E0"/>
          </a:solidFill>
        </p:grpSpPr>
        <p:sp>
          <p:nvSpPr>
            <p:cNvPr id="28" name="Freeform 5"/>
            <p:cNvSpPr>
              <a:spLocks noEditPoints="1"/>
            </p:cNvSpPr>
            <p:nvPr/>
          </p:nvSpPr>
          <p:spPr bwMode="auto">
            <a:xfrm>
              <a:off x="5964238" y="2914650"/>
              <a:ext cx="1231899" cy="2136776"/>
            </a:xfrm>
            <a:custGeom>
              <a:avLst/>
              <a:gdLst>
                <a:gd name="T0" fmla="*/ 49 w 870"/>
                <a:gd name="T1" fmla="*/ 0 h 1518"/>
                <a:gd name="T2" fmla="*/ 49 w 870"/>
                <a:gd name="T3" fmla="*/ 1518 h 1518"/>
                <a:gd name="T4" fmla="*/ 870 w 870"/>
                <a:gd name="T5" fmla="*/ 49 h 1518"/>
                <a:gd name="T6" fmla="*/ 396 w 870"/>
                <a:gd name="T7" fmla="*/ 62 h 1518"/>
                <a:gd name="T8" fmla="*/ 474 w 870"/>
                <a:gd name="T9" fmla="*/ 62 h 1518"/>
                <a:gd name="T10" fmla="*/ 408 w 870"/>
                <a:gd name="T11" fmla="*/ 75 h 1518"/>
                <a:gd name="T12" fmla="*/ 820 w 870"/>
                <a:gd name="T13" fmla="*/ 121 h 1518"/>
                <a:gd name="T14" fmla="*/ 592 w 870"/>
                <a:gd name="T15" fmla="*/ 823 h 1518"/>
                <a:gd name="T16" fmla="*/ 632 w 870"/>
                <a:gd name="T17" fmla="*/ 615 h 1518"/>
                <a:gd name="T18" fmla="*/ 675 w 870"/>
                <a:gd name="T19" fmla="*/ 501 h 1518"/>
                <a:gd name="T20" fmla="*/ 630 w 870"/>
                <a:gd name="T21" fmla="*/ 388 h 1518"/>
                <a:gd name="T22" fmla="*/ 233 w 870"/>
                <a:gd name="T23" fmla="*/ 388 h 1518"/>
                <a:gd name="T24" fmla="*/ 187 w 870"/>
                <a:gd name="T25" fmla="*/ 502 h 1518"/>
                <a:gd name="T26" fmla="*/ 233 w 870"/>
                <a:gd name="T27" fmla="*/ 617 h 1518"/>
                <a:gd name="T28" fmla="*/ 292 w 870"/>
                <a:gd name="T29" fmla="*/ 754 h 1518"/>
                <a:gd name="T30" fmla="*/ 50 w 870"/>
                <a:gd name="T31" fmla="*/ 121 h 1518"/>
                <a:gd name="T32" fmla="*/ 534 w 870"/>
                <a:gd name="T33" fmla="*/ 722 h 1518"/>
                <a:gd name="T34" fmla="*/ 311 w 870"/>
                <a:gd name="T35" fmla="*/ 699 h 1518"/>
                <a:gd name="T36" fmla="*/ 256 w 870"/>
                <a:gd name="T37" fmla="*/ 564 h 1518"/>
                <a:gd name="T38" fmla="*/ 241 w 870"/>
                <a:gd name="T39" fmla="*/ 483 h 1518"/>
                <a:gd name="T40" fmla="*/ 282 w 870"/>
                <a:gd name="T41" fmla="*/ 412 h 1518"/>
                <a:gd name="T42" fmla="*/ 393 w 870"/>
                <a:gd name="T43" fmla="*/ 321 h 1518"/>
                <a:gd name="T44" fmla="*/ 437 w 870"/>
                <a:gd name="T45" fmla="*/ 332 h 1518"/>
                <a:gd name="T46" fmla="*/ 521 w 870"/>
                <a:gd name="T47" fmla="*/ 302 h 1518"/>
                <a:gd name="T48" fmla="*/ 581 w 870"/>
                <a:gd name="T49" fmla="*/ 449 h 1518"/>
                <a:gd name="T50" fmla="*/ 626 w 870"/>
                <a:gd name="T51" fmla="*/ 496 h 1518"/>
                <a:gd name="T52" fmla="*/ 589 w 870"/>
                <a:gd name="T53" fmla="*/ 572 h 1518"/>
                <a:gd name="T54" fmla="*/ 553 w 870"/>
                <a:gd name="T55" fmla="*/ 698 h 1518"/>
                <a:gd name="T56" fmla="*/ 550 w 870"/>
                <a:gd name="T57" fmla="*/ 850 h 1518"/>
                <a:gd name="T58" fmla="*/ 339 w 870"/>
                <a:gd name="T59" fmla="*/ 795 h 1518"/>
                <a:gd name="T60" fmla="*/ 550 w 870"/>
                <a:gd name="T61" fmla="*/ 850 h 1518"/>
                <a:gd name="T62" fmla="*/ 392 w 870"/>
                <a:gd name="T63" fmla="*/ 1409 h 1518"/>
                <a:gd name="T64" fmla="*/ 435 w 870"/>
                <a:gd name="T65" fmla="*/ 1452 h 1518"/>
                <a:gd name="T66" fmla="*/ 50 w 870"/>
                <a:gd name="T67" fmla="*/ 1038 h 1518"/>
                <a:gd name="T68" fmla="*/ 144 w 870"/>
                <a:gd name="T69" fmla="*/ 1104 h 1518"/>
                <a:gd name="T70" fmla="*/ 169 w 870"/>
                <a:gd name="T71" fmla="*/ 1190 h 1518"/>
                <a:gd name="T72" fmla="*/ 300 w 870"/>
                <a:gd name="T73" fmla="*/ 1104 h 1518"/>
                <a:gd name="T74" fmla="*/ 325 w 870"/>
                <a:gd name="T75" fmla="*/ 1190 h 1518"/>
                <a:gd name="T76" fmla="*/ 247 w 870"/>
                <a:gd name="T77" fmla="*/ 886 h 1518"/>
                <a:gd name="T78" fmla="*/ 433 w 870"/>
                <a:gd name="T79" fmla="*/ 1096 h 1518"/>
                <a:gd name="T80" fmla="*/ 592 w 870"/>
                <a:gd name="T81" fmla="*/ 876 h 1518"/>
                <a:gd name="T82" fmla="*/ 563 w 870"/>
                <a:gd name="T83" fmla="*/ 1136 h 1518"/>
                <a:gd name="T84" fmla="*/ 643 w 870"/>
                <a:gd name="T85" fmla="*/ 1069 h 1518"/>
                <a:gd name="T86" fmla="*/ 820 w 870"/>
                <a:gd name="T87" fmla="*/ 1297 h 1518"/>
                <a:gd name="T88" fmla="*/ 631 w 870"/>
                <a:gd name="T89" fmla="*/ 1093 h 1518"/>
                <a:gd name="T90" fmla="*/ 588 w 870"/>
                <a:gd name="T91" fmla="*/ 1136 h 15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70" h="1518">
                  <a:moveTo>
                    <a:pt x="821" y="0"/>
                  </a:moveTo>
                  <a:lnTo>
                    <a:pt x="821" y="0"/>
                  </a:lnTo>
                  <a:lnTo>
                    <a:pt x="49" y="0"/>
                  </a:lnTo>
                  <a:cubicBezTo>
                    <a:pt x="22" y="0"/>
                    <a:pt x="0" y="21"/>
                    <a:pt x="0" y="49"/>
                  </a:cubicBezTo>
                  <a:lnTo>
                    <a:pt x="0" y="1468"/>
                  </a:lnTo>
                  <a:cubicBezTo>
                    <a:pt x="0" y="1495"/>
                    <a:pt x="22" y="1518"/>
                    <a:pt x="49" y="1518"/>
                  </a:cubicBezTo>
                  <a:lnTo>
                    <a:pt x="821" y="1518"/>
                  </a:lnTo>
                  <a:cubicBezTo>
                    <a:pt x="848" y="1518"/>
                    <a:pt x="870" y="1495"/>
                    <a:pt x="870" y="1468"/>
                  </a:cubicBezTo>
                  <a:lnTo>
                    <a:pt x="870" y="49"/>
                  </a:lnTo>
                  <a:cubicBezTo>
                    <a:pt x="870" y="21"/>
                    <a:pt x="848" y="0"/>
                    <a:pt x="821" y="0"/>
                  </a:cubicBezTo>
                  <a:close/>
                  <a:moveTo>
                    <a:pt x="396" y="62"/>
                  </a:moveTo>
                  <a:lnTo>
                    <a:pt x="396" y="62"/>
                  </a:lnTo>
                  <a:cubicBezTo>
                    <a:pt x="396" y="55"/>
                    <a:pt x="401" y="49"/>
                    <a:pt x="408" y="49"/>
                  </a:cubicBezTo>
                  <a:lnTo>
                    <a:pt x="462" y="49"/>
                  </a:lnTo>
                  <a:cubicBezTo>
                    <a:pt x="469" y="49"/>
                    <a:pt x="474" y="55"/>
                    <a:pt x="474" y="62"/>
                  </a:cubicBezTo>
                  <a:lnTo>
                    <a:pt x="474" y="63"/>
                  </a:lnTo>
                  <a:cubicBezTo>
                    <a:pt x="474" y="70"/>
                    <a:pt x="469" y="75"/>
                    <a:pt x="462" y="75"/>
                  </a:cubicBezTo>
                  <a:lnTo>
                    <a:pt x="408" y="75"/>
                  </a:lnTo>
                  <a:cubicBezTo>
                    <a:pt x="401" y="75"/>
                    <a:pt x="396" y="70"/>
                    <a:pt x="396" y="63"/>
                  </a:cubicBezTo>
                  <a:lnTo>
                    <a:pt x="396" y="62"/>
                  </a:lnTo>
                  <a:close/>
                  <a:moveTo>
                    <a:pt x="820" y="121"/>
                  </a:moveTo>
                  <a:lnTo>
                    <a:pt x="820" y="121"/>
                  </a:lnTo>
                  <a:lnTo>
                    <a:pt x="820" y="966"/>
                  </a:lnTo>
                  <a:cubicBezTo>
                    <a:pt x="761" y="901"/>
                    <a:pt x="682" y="851"/>
                    <a:pt x="592" y="823"/>
                  </a:cubicBezTo>
                  <a:cubicBezTo>
                    <a:pt x="570" y="794"/>
                    <a:pt x="573" y="758"/>
                    <a:pt x="574" y="752"/>
                  </a:cubicBezTo>
                  <a:lnTo>
                    <a:pt x="592" y="729"/>
                  </a:lnTo>
                  <a:cubicBezTo>
                    <a:pt x="618" y="697"/>
                    <a:pt x="632" y="656"/>
                    <a:pt x="632" y="615"/>
                  </a:cubicBezTo>
                  <a:lnTo>
                    <a:pt x="632" y="610"/>
                  </a:lnTo>
                  <a:cubicBezTo>
                    <a:pt x="653" y="601"/>
                    <a:pt x="668" y="581"/>
                    <a:pt x="670" y="557"/>
                  </a:cubicBezTo>
                  <a:lnTo>
                    <a:pt x="675" y="501"/>
                  </a:lnTo>
                  <a:cubicBezTo>
                    <a:pt x="677" y="482"/>
                    <a:pt x="670" y="463"/>
                    <a:pt x="658" y="450"/>
                  </a:cubicBezTo>
                  <a:cubicBezTo>
                    <a:pt x="650" y="441"/>
                    <a:pt x="641" y="435"/>
                    <a:pt x="630" y="431"/>
                  </a:cubicBezTo>
                  <a:lnTo>
                    <a:pt x="630" y="388"/>
                  </a:lnTo>
                  <a:cubicBezTo>
                    <a:pt x="630" y="289"/>
                    <a:pt x="550" y="209"/>
                    <a:pt x="452" y="209"/>
                  </a:cubicBezTo>
                  <a:lnTo>
                    <a:pt x="410" y="209"/>
                  </a:lnTo>
                  <a:cubicBezTo>
                    <a:pt x="312" y="209"/>
                    <a:pt x="233" y="289"/>
                    <a:pt x="233" y="388"/>
                  </a:cubicBezTo>
                  <a:lnTo>
                    <a:pt x="233" y="431"/>
                  </a:lnTo>
                  <a:cubicBezTo>
                    <a:pt x="222" y="435"/>
                    <a:pt x="212" y="441"/>
                    <a:pt x="204" y="450"/>
                  </a:cubicBezTo>
                  <a:cubicBezTo>
                    <a:pt x="191" y="464"/>
                    <a:pt x="185" y="483"/>
                    <a:pt x="187" y="502"/>
                  </a:cubicBezTo>
                  <a:lnTo>
                    <a:pt x="193" y="557"/>
                  </a:lnTo>
                  <a:cubicBezTo>
                    <a:pt x="195" y="581"/>
                    <a:pt x="211" y="601"/>
                    <a:pt x="233" y="610"/>
                  </a:cubicBezTo>
                  <a:lnTo>
                    <a:pt x="233" y="617"/>
                  </a:lnTo>
                  <a:cubicBezTo>
                    <a:pt x="233" y="657"/>
                    <a:pt x="247" y="698"/>
                    <a:pt x="272" y="729"/>
                  </a:cubicBezTo>
                  <a:lnTo>
                    <a:pt x="290" y="752"/>
                  </a:lnTo>
                  <a:cubicBezTo>
                    <a:pt x="290" y="753"/>
                    <a:pt x="291" y="753"/>
                    <a:pt x="292" y="754"/>
                  </a:cubicBezTo>
                  <a:cubicBezTo>
                    <a:pt x="293" y="765"/>
                    <a:pt x="294" y="796"/>
                    <a:pt x="274" y="823"/>
                  </a:cubicBezTo>
                  <a:cubicBezTo>
                    <a:pt x="186" y="850"/>
                    <a:pt x="109" y="899"/>
                    <a:pt x="50" y="962"/>
                  </a:cubicBezTo>
                  <a:lnTo>
                    <a:pt x="50" y="121"/>
                  </a:lnTo>
                  <a:lnTo>
                    <a:pt x="820" y="121"/>
                  </a:lnTo>
                  <a:close/>
                  <a:moveTo>
                    <a:pt x="534" y="722"/>
                  </a:moveTo>
                  <a:lnTo>
                    <a:pt x="534" y="722"/>
                  </a:lnTo>
                  <a:cubicBezTo>
                    <a:pt x="509" y="753"/>
                    <a:pt x="472" y="771"/>
                    <a:pt x="432" y="771"/>
                  </a:cubicBezTo>
                  <a:cubicBezTo>
                    <a:pt x="391" y="771"/>
                    <a:pt x="354" y="753"/>
                    <a:pt x="329" y="721"/>
                  </a:cubicBezTo>
                  <a:lnTo>
                    <a:pt x="311" y="699"/>
                  </a:lnTo>
                  <a:cubicBezTo>
                    <a:pt x="293" y="675"/>
                    <a:pt x="283" y="646"/>
                    <a:pt x="283" y="617"/>
                  </a:cubicBezTo>
                  <a:lnTo>
                    <a:pt x="283" y="589"/>
                  </a:lnTo>
                  <a:cubicBezTo>
                    <a:pt x="283" y="576"/>
                    <a:pt x="269" y="564"/>
                    <a:pt x="256" y="564"/>
                  </a:cubicBezTo>
                  <a:cubicBezTo>
                    <a:pt x="249" y="564"/>
                    <a:pt x="243" y="559"/>
                    <a:pt x="242" y="552"/>
                  </a:cubicBezTo>
                  <a:lnTo>
                    <a:pt x="236" y="497"/>
                  </a:lnTo>
                  <a:cubicBezTo>
                    <a:pt x="236" y="490"/>
                    <a:pt x="239" y="486"/>
                    <a:pt x="241" y="483"/>
                  </a:cubicBezTo>
                  <a:cubicBezTo>
                    <a:pt x="243" y="481"/>
                    <a:pt x="247" y="478"/>
                    <a:pt x="254" y="478"/>
                  </a:cubicBezTo>
                  <a:cubicBezTo>
                    <a:pt x="269" y="478"/>
                    <a:pt x="282" y="465"/>
                    <a:pt x="282" y="449"/>
                  </a:cubicBezTo>
                  <a:lnTo>
                    <a:pt x="282" y="412"/>
                  </a:lnTo>
                  <a:cubicBezTo>
                    <a:pt x="293" y="339"/>
                    <a:pt x="349" y="324"/>
                    <a:pt x="351" y="323"/>
                  </a:cubicBezTo>
                  <a:cubicBezTo>
                    <a:pt x="353" y="323"/>
                    <a:pt x="355" y="322"/>
                    <a:pt x="356" y="322"/>
                  </a:cubicBezTo>
                  <a:cubicBezTo>
                    <a:pt x="368" y="317"/>
                    <a:pt x="381" y="317"/>
                    <a:pt x="393" y="321"/>
                  </a:cubicBezTo>
                  <a:lnTo>
                    <a:pt x="395" y="322"/>
                  </a:lnTo>
                  <a:cubicBezTo>
                    <a:pt x="406" y="327"/>
                    <a:pt x="419" y="332"/>
                    <a:pt x="437" y="332"/>
                  </a:cubicBezTo>
                  <a:lnTo>
                    <a:pt x="437" y="332"/>
                  </a:lnTo>
                  <a:cubicBezTo>
                    <a:pt x="452" y="332"/>
                    <a:pt x="466" y="326"/>
                    <a:pt x="479" y="321"/>
                  </a:cubicBezTo>
                  <a:cubicBezTo>
                    <a:pt x="484" y="319"/>
                    <a:pt x="490" y="316"/>
                    <a:pt x="498" y="312"/>
                  </a:cubicBezTo>
                  <a:cubicBezTo>
                    <a:pt x="503" y="310"/>
                    <a:pt x="512" y="306"/>
                    <a:pt x="521" y="302"/>
                  </a:cubicBezTo>
                  <a:cubicBezTo>
                    <a:pt x="521" y="302"/>
                    <a:pt x="535" y="297"/>
                    <a:pt x="552" y="307"/>
                  </a:cubicBezTo>
                  <a:cubicBezTo>
                    <a:pt x="569" y="329"/>
                    <a:pt x="581" y="357"/>
                    <a:pt x="581" y="388"/>
                  </a:cubicBezTo>
                  <a:lnTo>
                    <a:pt x="581" y="449"/>
                  </a:lnTo>
                  <a:cubicBezTo>
                    <a:pt x="581" y="465"/>
                    <a:pt x="593" y="478"/>
                    <a:pt x="609" y="478"/>
                  </a:cubicBezTo>
                  <a:cubicBezTo>
                    <a:pt x="615" y="478"/>
                    <a:pt x="619" y="481"/>
                    <a:pt x="621" y="483"/>
                  </a:cubicBezTo>
                  <a:cubicBezTo>
                    <a:pt x="623" y="485"/>
                    <a:pt x="626" y="490"/>
                    <a:pt x="626" y="496"/>
                  </a:cubicBezTo>
                  <a:lnTo>
                    <a:pt x="621" y="553"/>
                  </a:lnTo>
                  <a:cubicBezTo>
                    <a:pt x="620" y="560"/>
                    <a:pt x="614" y="565"/>
                    <a:pt x="607" y="565"/>
                  </a:cubicBezTo>
                  <a:cubicBezTo>
                    <a:pt x="600" y="565"/>
                    <a:pt x="594" y="568"/>
                    <a:pt x="589" y="572"/>
                  </a:cubicBezTo>
                  <a:cubicBezTo>
                    <a:pt x="585" y="577"/>
                    <a:pt x="582" y="584"/>
                    <a:pt x="582" y="590"/>
                  </a:cubicBezTo>
                  <a:lnTo>
                    <a:pt x="582" y="615"/>
                  </a:lnTo>
                  <a:cubicBezTo>
                    <a:pt x="582" y="645"/>
                    <a:pt x="572" y="674"/>
                    <a:pt x="553" y="698"/>
                  </a:cubicBezTo>
                  <a:lnTo>
                    <a:pt x="534" y="722"/>
                  </a:lnTo>
                  <a:close/>
                  <a:moveTo>
                    <a:pt x="550" y="850"/>
                  </a:moveTo>
                  <a:lnTo>
                    <a:pt x="550" y="850"/>
                  </a:lnTo>
                  <a:lnTo>
                    <a:pt x="433" y="1033"/>
                  </a:lnTo>
                  <a:lnTo>
                    <a:pt x="316" y="851"/>
                  </a:lnTo>
                  <a:cubicBezTo>
                    <a:pt x="329" y="832"/>
                    <a:pt x="336" y="812"/>
                    <a:pt x="339" y="795"/>
                  </a:cubicBezTo>
                  <a:cubicBezTo>
                    <a:pt x="367" y="812"/>
                    <a:pt x="398" y="821"/>
                    <a:pt x="432" y="821"/>
                  </a:cubicBezTo>
                  <a:cubicBezTo>
                    <a:pt x="466" y="821"/>
                    <a:pt x="498" y="811"/>
                    <a:pt x="526" y="794"/>
                  </a:cubicBezTo>
                  <a:cubicBezTo>
                    <a:pt x="530" y="811"/>
                    <a:pt x="536" y="831"/>
                    <a:pt x="550" y="850"/>
                  </a:cubicBezTo>
                  <a:close/>
                  <a:moveTo>
                    <a:pt x="435" y="1452"/>
                  </a:moveTo>
                  <a:lnTo>
                    <a:pt x="435" y="1452"/>
                  </a:lnTo>
                  <a:cubicBezTo>
                    <a:pt x="411" y="1452"/>
                    <a:pt x="392" y="1432"/>
                    <a:pt x="392" y="1409"/>
                  </a:cubicBezTo>
                  <a:cubicBezTo>
                    <a:pt x="392" y="1385"/>
                    <a:pt x="411" y="1365"/>
                    <a:pt x="435" y="1365"/>
                  </a:cubicBezTo>
                  <a:cubicBezTo>
                    <a:pt x="458" y="1365"/>
                    <a:pt x="478" y="1385"/>
                    <a:pt x="478" y="1409"/>
                  </a:cubicBezTo>
                  <a:cubicBezTo>
                    <a:pt x="478" y="1433"/>
                    <a:pt x="459" y="1452"/>
                    <a:pt x="435" y="1452"/>
                  </a:cubicBezTo>
                  <a:close/>
                  <a:moveTo>
                    <a:pt x="50" y="1297"/>
                  </a:moveTo>
                  <a:lnTo>
                    <a:pt x="50" y="1297"/>
                  </a:lnTo>
                  <a:lnTo>
                    <a:pt x="50" y="1038"/>
                  </a:lnTo>
                  <a:cubicBezTo>
                    <a:pt x="92" y="978"/>
                    <a:pt x="152" y="930"/>
                    <a:pt x="222" y="897"/>
                  </a:cubicBezTo>
                  <a:lnTo>
                    <a:pt x="222" y="1014"/>
                  </a:lnTo>
                  <a:cubicBezTo>
                    <a:pt x="178" y="1021"/>
                    <a:pt x="144" y="1058"/>
                    <a:pt x="144" y="1104"/>
                  </a:cubicBezTo>
                  <a:lnTo>
                    <a:pt x="144" y="1190"/>
                  </a:lnTo>
                  <a:cubicBezTo>
                    <a:pt x="144" y="1197"/>
                    <a:pt x="149" y="1203"/>
                    <a:pt x="156" y="1203"/>
                  </a:cubicBezTo>
                  <a:cubicBezTo>
                    <a:pt x="163" y="1203"/>
                    <a:pt x="169" y="1197"/>
                    <a:pt x="169" y="1190"/>
                  </a:cubicBezTo>
                  <a:lnTo>
                    <a:pt x="169" y="1104"/>
                  </a:lnTo>
                  <a:cubicBezTo>
                    <a:pt x="169" y="1068"/>
                    <a:pt x="198" y="1038"/>
                    <a:pt x="234" y="1038"/>
                  </a:cubicBezTo>
                  <a:cubicBezTo>
                    <a:pt x="271" y="1038"/>
                    <a:pt x="300" y="1068"/>
                    <a:pt x="300" y="1104"/>
                  </a:cubicBezTo>
                  <a:lnTo>
                    <a:pt x="300" y="1190"/>
                  </a:lnTo>
                  <a:cubicBezTo>
                    <a:pt x="300" y="1197"/>
                    <a:pt x="306" y="1203"/>
                    <a:pt x="312" y="1203"/>
                  </a:cubicBezTo>
                  <a:cubicBezTo>
                    <a:pt x="319" y="1203"/>
                    <a:pt x="325" y="1197"/>
                    <a:pt x="325" y="1190"/>
                  </a:cubicBezTo>
                  <a:lnTo>
                    <a:pt x="325" y="1104"/>
                  </a:lnTo>
                  <a:cubicBezTo>
                    <a:pt x="325" y="1058"/>
                    <a:pt x="291" y="1021"/>
                    <a:pt x="247" y="1014"/>
                  </a:cubicBezTo>
                  <a:lnTo>
                    <a:pt x="247" y="886"/>
                  </a:lnTo>
                  <a:cubicBezTo>
                    <a:pt x="255" y="882"/>
                    <a:pt x="264" y="879"/>
                    <a:pt x="273" y="876"/>
                  </a:cubicBezTo>
                  <a:lnTo>
                    <a:pt x="404" y="1081"/>
                  </a:lnTo>
                  <a:cubicBezTo>
                    <a:pt x="411" y="1091"/>
                    <a:pt x="421" y="1096"/>
                    <a:pt x="433" y="1096"/>
                  </a:cubicBezTo>
                  <a:lnTo>
                    <a:pt x="433" y="1096"/>
                  </a:lnTo>
                  <a:cubicBezTo>
                    <a:pt x="444" y="1096"/>
                    <a:pt x="455" y="1091"/>
                    <a:pt x="461" y="1081"/>
                  </a:cubicBezTo>
                  <a:lnTo>
                    <a:pt x="592" y="876"/>
                  </a:lnTo>
                  <a:cubicBezTo>
                    <a:pt x="601" y="879"/>
                    <a:pt x="610" y="882"/>
                    <a:pt x="619" y="885"/>
                  </a:cubicBezTo>
                  <a:lnTo>
                    <a:pt x="619" y="1069"/>
                  </a:lnTo>
                  <a:cubicBezTo>
                    <a:pt x="587" y="1075"/>
                    <a:pt x="563" y="1103"/>
                    <a:pt x="563" y="1136"/>
                  </a:cubicBezTo>
                  <a:cubicBezTo>
                    <a:pt x="563" y="1173"/>
                    <a:pt x="594" y="1204"/>
                    <a:pt x="631" y="1204"/>
                  </a:cubicBezTo>
                  <a:cubicBezTo>
                    <a:pt x="668" y="1204"/>
                    <a:pt x="699" y="1173"/>
                    <a:pt x="699" y="1136"/>
                  </a:cubicBezTo>
                  <a:cubicBezTo>
                    <a:pt x="699" y="1103"/>
                    <a:pt x="675" y="1075"/>
                    <a:pt x="643" y="1069"/>
                  </a:cubicBezTo>
                  <a:lnTo>
                    <a:pt x="643" y="896"/>
                  </a:lnTo>
                  <a:cubicBezTo>
                    <a:pt x="716" y="931"/>
                    <a:pt x="777" y="983"/>
                    <a:pt x="820" y="1046"/>
                  </a:cubicBezTo>
                  <a:lnTo>
                    <a:pt x="820" y="1297"/>
                  </a:lnTo>
                  <a:lnTo>
                    <a:pt x="50" y="1297"/>
                  </a:lnTo>
                  <a:close/>
                  <a:moveTo>
                    <a:pt x="631" y="1093"/>
                  </a:moveTo>
                  <a:lnTo>
                    <a:pt x="631" y="1093"/>
                  </a:lnTo>
                  <a:cubicBezTo>
                    <a:pt x="655" y="1093"/>
                    <a:pt x="674" y="1112"/>
                    <a:pt x="674" y="1136"/>
                  </a:cubicBezTo>
                  <a:cubicBezTo>
                    <a:pt x="674" y="1160"/>
                    <a:pt x="655" y="1179"/>
                    <a:pt x="631" y="1179"/>
                  </a:cubicBezTo>
                  <a:cubicBezTo>
                    <a:pt x="607" y="1179"/>
                    <a:pt x="588" y="1160"/>
                    <a:pt x="588" y="1136"/>
                  </a:cubicBezTo>
                  <a:cubicBezTo>
                    <a:pt x="588" y="1112"/>
                    <a:pt x="607" y="1093"/>
                    <a:pt x="631" y="109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solidFill>
                  <a:schemeClr val="accent4"/>
                </a:solidFill>
                <a:latin typeface="+mj-lt"/>
              </a:endParaRPr>
            </a:p>
          </p:txBody>
        </p:sp>
        <p:sp>
          <p:nvSpPr>
            <p:cNvPr id="29" name="Freeform 6"/>
            <p:cNvSpPr>
              <a:spLocks/>
            </p:cNvSpPr>
            <p:nvPr/>
          </p:nvSpPr>
          <p:spPr bwMode="auto">
            <a:xfrm>
              <a:off x="6443663" y="3625850"/>
              <a:ext cx="63500" cy="44450"/>
            </a:xfrm>
            <a:custGeom>
              <a:avLst/>
              <a:gdLst>
                <a:gd name="T0" fmla="*/ 29 w 45"/>
                <a:gd name="T1" fmla="*/ 0 h 32"/>
                <a:gd name="T2" fmla="*/ 29 w 45"/>
                <a:gd name="T3" fmla="*/ 0 h 32"/>
                <a:gd name="T4" fmla="*/ 15 w 45"/>
                <a:gd name="T5" fmla="*/ 0 h 32"/>
                <a:gd name="T6" fmla="*/ 0 w 45"/>
                <a:gd name="T7" fmla="*/ 16 h 32"/>
                <a:gd name="T8" fmla="*/ 15 w 45"/>
                <a:gd name="T9" fmla="*/ 32 h 32"/>
                <a:gd name="T10" fmla="*/ 29 w 45"/>
                <a:gd name="T11" fmla="*/ 32 h 32"/>
                <a:gd name="T12" fmla="*/ 45 w 45"/>
                <a:gd name="T13" fmla="*/ 16 h 32"/>
                <a:gd name="T14" fmla="*/ 29 w 45"/>
                <a:gd name="T15" fmla="*/ 0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32">
                  <a:moveTo>
                    <a:pt x="29" y="0"/>
                  </a:moveTo>
                  <a:lnTo>
                    <a:pt x="29" y="0"/>
                  </a:lnTo>
                  <a:lnTo>
                    <a:pt x="15" y="0"/>
                  </a:lnTo>
                  <a:cubicBezTo>
                    <a:pt x="6" y="0"/>
                    <a:pt x="0" y="7"/>
                    <a:pt x="0" y="16"/>
                  </a:cubicBezTo>
                  <a:cubicBezTo>
                    <a:pt x="0" y="25"/>
                    <a:pt x="6" y="32"/>
                    <a:pt x="15" y="32"/>
                  </a:cubicBezTo>
                  <a:lnTo>
                    <a:pt x="29" y="32"/>
                  </a:lnTo>
                  <a:cubicBezTo>
                    <a:pt x="38" y="32"/>
                    <a:pt x="45" y="25"/>
                    <a:pt x="45" y="16"/>
                  </a:cubicBezTo>
                  <a:cubicBezTo>
                    <a:pt x="45" y="7"/>
                    <a:pt x="38" y="0"/>
                    <a:pt x="29"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solidFill>
                  <a:schemeClr val="accent4"/>
                </a:solidFill>
                <a:latin typeface="+mj-lt"/>
              </a:endParaRPr>
            </a:p>
          </p:txBody>
        </p:sp>
        <p:sp>
          <p:nvSpPr>
            <p:cNvPr id="34" name="Freeform 7"/>
            <p:cNvSpPr>
              <a:spLocks/>
            </p:cNvSpPr>
            <p:nvPr/>
          </p:nvSpPr>
          <p:spPr bwMode="auto">
            <a:xfrm>
              <a:off x="6640513" y="3625850"/>
              <a:ext cx="63500" cy="44450"/>
            </a:xfrm>
            <a:custGeom>
              <a:avLst/>
              <a:gdLst>
                <a:gd name="T0" fmla="*/ 30 w 45"/>
                <a:gd name="T1" fmla="*/ 0 h 32"/>
                <a:gd name="T2" fmla="*/ 30 w 45"/>
                <a:gd name="T3" fmla="*/ 0 h 32"/>
                <a:gd name="T4" fmla="*/ 15 w 45"/>
                <a:gd name="T5" fmla="*/ 0 h 32"/>
                <a:gd name="T6" fmla="*/ 0 w 45"/>
                <a:gd name="T7" fmla="*/ 16 h 32"/>
                <a:gd name="T8" fmla="*/ 15 w 45"/>
                <a:gd name="T9" fmla="*/ 32 h 32"/>
                <a:gd name="T10" fmla="*/ 30 w 45"/>
                <a:gd name="T11" fmla="*/ 32 h 32"/>
                <a:gd name="T12" fmla="*/ 45 w 45"/>
                <a:gd name="T13" fmla="*/ 16 h 32"/>
                <a:gd name="T14" fmla="*/ 30 w 45"/>
                <a:gd name="T15" fmla="*/ 0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32">
                  <a:moveTo>
                    <a:pt x="30" y="0"/>
                  </a:moveTo>
                  <a:lnTo>
                    <a:pt x="30" y="0"/>
                  </a:lnTo>
                  <a:lnTo>
                    <a:pt x="15" y="0"/>
                  </a:lnTo>
                  <a:cubicBezTo>
                    <a:pt x="7" y="0"/>
                    <a:pt x="0" y="7"/>
                    <a:pt x="0" y="16"/>
                  </a:cubicBezTo>
                  <a:cubicBezTo>
                    <a:pt x="0" y="25"/>
                    <a:pt x="7" y="32"/>
                    <a:pt x="15" y="32"/>
                  </a:cubicBezTo>
                  <a:lnTo>
                    <a:pt x="30" y="32"/>
                  </a:lnTo>
                  <a:cubicBezTo>
                    <a:pt x="38" y="32"/>
                    <a:pt x="45" y="25"/>
                    <a:pt x="45" y="16"/>
                  </a:cubicBezTo>
                  <a:cubicBezTo>
                    <a:pt x="45" y="7"/>
                    <a:pt x="38" y="0"/>
                    <a:pt x="3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solidFill>
                  <a:schemeClr val="accent4"/>
                </a:solidFill>
                <a:latin typeface="+mj-lt"/>
              </a:endParaRPr>
            </a:p>
          </p:txBody>
        </p:sp>
      </p:grpSp>
      <p:sp>
        <p:nvSpPr>
          <p:cNvPr id="18" name="Shape 164">
            <a:extLst>
              <a:ext uri="{FF2B5EF4-FFF2-40B4-BE49-F238E27FC236}">
                <a16:creationId xmlns:a16="http://schemas.microsoft.com/office/drawing/2014/main" id="{2EB3DC62-0870-459F-B906-EDF2B0A56975}"/>
              </a:ext>
            </a:extLst>
          </p:cNvPr>
          <p:cNvSpPr/>
          <p:nvPr/>
        </p:nvSpPr>
        <p:spPr>
          <a:xfrm>
            <a:off x="-19051" y="-51774"/>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9" name="Shape 165">
            <a:extLst>
              <a:ext uri="{FF2B5EF4-FFF2-40B4-BE49-F238E27FC236}">
                <a16:creationId xmlns:a16="http://schemas.microsoft.com/office/drawing/2014/main" id="{A6C4F0B4-128F-4237-8949-871E9FC7AA9A}"/>
              </a:ext>
            </a:extLst>
          </p:cNvPr>
          <p:cNvSpPr/>
          <p:nvPr/>
        </p:nvSpPr>
        <p:spPr>
          <a:xfrm>
            <a:off x="457199" y="130930"/>
            <a:ext cx="7928649"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UHC – See A Provider Anywhere, Anytime </a:t>
            </a:r>
            <a:endParaRPr dirty="0">
              <a:solidFill>
                <a:schemeClr val="tx1"/>
              </a:solidFill>
            </a:endParaRPr>
          </a:p>
        </p:txBody>
      </p:sp>
      <p:sp>
        <p:nvSpPr>
          <p:cNvPr id="2" name="TextBox 1">
            <a:extLst>
              <a:ext uri="{FF2B5EF4-FFF2-40B4-BE49-F238E27FC236}">
                <a16:creationId xmlns:a16="http://schemas.microsoft.com/office/drawing/2014/main" id="{8B40A56F-6470-404B-AED9-0F3EE7866484}"/>
              </a:ext>
            </a:extLst>
          </p:cNvPr>
          <p:cNvSpPr txBox="1"/>
          <p:nvPr/>
        </p:nvSpPr>
        <p:spPr>
          <a:xfrm>
            <a:off x="8819533"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28</a:t>
            </a:r>
          </a:p>
        </p:txBody>
      </p:sp>
    </p:spTree>
    <p:extLst>
      <p:ext uri="{BB962C8B-B14F-4D97-AF65-F5344CB8AC3E}">
        <p14:creationId xmlns:p14="http://schemas.microsoft.com/office/powerpoint/2010/main" val="2099941612"/>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xmlns:p14="http://schemas.microsoft.com/office/powerpoint/2010/main">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C183D7F6-B498-43B3-948B-1728B52AA6E4}">
                <adec:decorative xmlns:adec="http://schemas.microsoft.com/office/drawing/2017/decorative" val="1"/>
              </a:ext>
            </a:extLst>
          </p:cNvPr>
          <p:cNvGrpSpPr/>
          <p:nvPr/>
        </p:nvGrpSpPr>
        <p:grpSpPr>
          <a:xfrm>
            <a:off x="6175004" y="2098304"/>
            <a:ext cx="2968997" cy="3270994"/>
            <a:chOff x="6175004" y="2098304"/>
            <a:chExt cx="2968997" cy="3270994"/>
          </a:xfrm>
        </p:grpSpPr>
        <p:sp>
          <p:nvSpPr>
            <p:cNvPr id="11" name="Oval 16"/>
            <p:cNvSpPr/>
            <p:nvPr/>
          </p:nvSpPr>
          <p:spPr>
            <a:xfrm>
              <a:off x="6175004" y="2098304"/>
              <a:ext cx="2968997" cy="3270994"/>
            </a:xfrm>
            <a:custGeom>
              <a:avLst/>
              <a:gdLst/>
              <a:ahLst/>
              <a:cxnLst/>
              <a:rect l="l" t="t" r="r" b="b"/>
              <a:pathLst>
                <a:path w="2968997" h="3270994">
                  <a:moveTo>
                    <a:pt x="1635498" y="0"/>
                  </a:moveTo>
                  <a:cubicBezTo>
                    <a:pt x="2143583" y="0"/>
                    <a:pt x="2597554" y="231684"/>
                    <a:pt x="2897528" y="595169"/>
                  </a:cubicBezTo>
                  <a:lnTo>
                    <a:pt x="2968997" y="690743"/>
                  </a:lnTo>
                  <a:lnTo>
                    <a:pt x="2968997" y="2580251"/>
                  </a:lnTo>
                  <a:lnTo>
                    <a:pt x="2897528" y="2675825"/>
                  </a:lnTo>
                  <a:cubicBezTo>
                    <a:pt x="2597554" y="3039310"/>
                    <a:pt x="2143583" y="3270994"/>
                    <a:pt x="1635498" y="3270994"/>
                  </a:cubicBezTo>
                  <a:cubicBezTo>
                    <a:pt x="732237" y="3270994"/>
                    <a:pt x="0" y="2538757"/>
                    <a:pt x="0" y="1635497"/>
                  </a:cubicBezTo>
                  <a:cubicBezTo>
                    <a:pt x="0" y="732237"/>
                    <a:pt x="732237" y="0"/>
                    <a:pt x="1635498" y="0"/>
                  </a:cubicBezTo>
                  <a:close/>
                </a:path>
              </a:pathLst>
            </a:cu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4"/>
            <p:cNvSpPr/>
            <p:nvPr/>
          </p:nvSpPr>
          <p:spPr>
            <a:xfrm>
              <a:off x="6327418" y="2250717"/>
              <a:ext cx="2816582" cy="2966166"/>
            </a:xfrm>
            <a:custGeom>
              <a:avLst/>
              <a:gdLst/>
              <a:ahLst/>
              <a:cxnLst/>
              <a:rect l="l" t="t" r="r" b="b"/>
              <a:pathLst>
                <a:path w="2816582" h="2966166">
                  <a:moveTo>
                    <a:pt x="1483083" y="0"/>
                  </a:moveTo>
                  <a:cubicBezTo>
                    <a:pt x="2046203" y="0"/>
                    <a:pt x="2536022" y="313843"/>
                    <a:pt x="2787166" y="776158"/>
                  </a:cubicBezTo>
                  <a:lnTo>
                    <a:pt x="2816582" y="837222"/>
                  </a:lnTo>
                  <a:lnTo>
                    <a:pt x="2816582" y="2128944"/>
                  </a:lnTo>
                  <a:lnTo>
                    <a:pt x="2787166" y="2190009"/>
                  </a:lnTo>
                  <a:cubicBezTo>
                    <a:pt x="2536022" y="2652323"/>
                    <a:pt x="2046203" y="2966166"/>
                    <a:pt x="1483083" y="2966166"/>
                  </a:cubicBezTo>
                  <a:cubicBezTo>
                    <a:pt x="663999" y="2966166"/>
                    <a:pt x="0" y="2302167"/>
                    <a:pt x="0" y="1483083"/>
                  </a:cubicBezTo>
                  <a:cubicBezTo>
                    <a:pt x="0" y="663999"/>
                    <a:pt x="663999" y="0"/>
                    <a:pt x="148308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Content Placeholder 2"/>
          <p:cNvSpPr>
            <a:spLocks noGrp="1"/>
          </p:cNvSpPr>
          <p:nvPr>
            <p:ph idx="1"/>
          </p:nvPr>
        </p:nvSpPr>
        <p:spPr>
          <a:xfrm>
            <a:off x="569166" y="1166018"/>
            <a:ext cx="8229600" cy="4525963"/>
          </a:xfrm>
        </p:spPr>
        <p:txBody>
          <a:bodyPr>
            <a:normAutofit fontScale="92500" lnSpcReduction="20000"/>
          </a:bodyPr>
          <a:lstStyle/>
          <a:p>
            <a:pPr marL="0" indent="0">
              <a:spcAft>
                <a:spcPts val="1600"/>
              </a:spcAft>
              <a:buNone/>
            </a:pPr>
            <a:r>
              <a:rPr lang="en-US" sz="2500" b="1" dirty="0">
                <a:solidFill>
                  <a:srgbClr val="00A8F7"/>
                </a:solidFill>
                <a:latin typeface="+mj-lt"/>
                <a:ea typeface="ＭＳ Ｐゴシック"/>
              </a:rPr>
              <a:t>The Employee Assistance Program gives </a:t>
            </a:r>
            <a:br>
              <a:rPr lang="en-US" sz="2500" b="1" dirty="0">
                <a:solidFill>
                  <a:srgbClr val="00A8F7"/>
                </a:solidFill>
                <a:latin typeface="+mj-lt"/>
                <a:ea typeface="ＭＳ Ｐゴシック"/>
              </a:rPr>
            </a:br>
            <a:r>
              <a:rPr lang="en-US" sz="2500" b="1" dirty="0">
                <a:solidFill>
                  <a:srgbClr val="00A8F7"/>
                </a:solidFill>
                <a:latin typeface="+mj-lt"/>
                <a:ea typeface="ＭＳ Ｐゴシック"/>
              </a:rPr>
              <a:t>you confidential support to help with:</a:t>
            </a:r>
          </a:p>
          <a:p>
            <a:pPr>
              <a:spcAft>
                <a:spcPts val="1600"/>
              </a:spcAft>
            </a:pPr>
            <a:r>
              <a:rPr lang="en-US" sz="2000" dirty="0">
                <a:latin typeface="+mj-lt"/>
                <a:cs typeface="UHC Sans Regular" charset="0"/>
              </a:rPr>
              <a:t> Depression, stress and anxiety.</a:t>
            </a:r>
          </a:p>
          <a:p>
            <a:pPr>
              <a:spcAft>
                <a:spcPts val="1600"/>
              </a:spcAft>
            </a:pPr>
            <a:r>
              <a:rPr lang="en-US" sz="2000" dirty="0">
                <a:latin typeface="+mj-lt"/>
                <a:cs typeface="UHC Sans Regular" charset="0"/>
              </a:rPr>
              <a:t> Relationship difficulties.</a:t>
            </a:r>
          </a:p>
          <a:p>
            <a:pPr>
              <a:spcAft>
                <a:spcPts val="1600"/>
              </a:spcAft>
            </a:pPr>
            <a:r>
              <a:rPr lang="en-US" sz="2000" dirty="0">
                <a:latin typeface="+mj-lt"/>
                <a:cs typeface="UHC Sans Regular" charset="0"/>
              </a:rPr>
              <a:t> Financial and legal resources.</a:t>
            </a:r>
          </a:p>
          <a:p>
            <a:pPr>
              <a:spcAft>
                <a:spcPts val="1600"/>
              </a:spcAft>
            </a:pPr>
            <a:r>
              <a:rPr lang="en-US" sz="2000" dirty="0">
                <a:latin typeface="+mj-lt"/>
                <a:cs typeface="UHC Sans Regular" charset="0"/>
              </a:rPr>
              <a:t> Child and elder care support.</a:t>
            </a:r>
          </a:p>
          <a:p>
            <a:pPr>
              <a:spcAft>
                <a:spcPts val="1600"/>
              </a:spcAft>
            </a:pPr>
            <a:r>
              <a:rPr lang="en-US" sz="2000" dirty="0">
                <a:latin typeface="+mj-lt"/>
                <a:cs typeface="UHC Sans Regular" charset="0"/>
              </a:rPr>
              <a:t> Substance use and recovery.</a:t>
            </a:r>
          </a:p>
          <a:p>
            <a:pPr>
              <a:spcAft>
                <a:spcPts val="1600"/>
              </a:spcAft>
            </a:pPr>
            <a:r>
              <a:rPr lang="en-US" sz="2000" dirty="0">
                <a:latin typeface="+mj-lt"/>
                <a:cs typeface="UHC Sans Regular" charset="0"/>
              </a:rPr>
              <a:t> And more.</a:t>
            </a:r>
          </a:p>
          <a:p>
            <a:pPr>
              <a:spcAft>
                <a:spcPts val="1600"/>
              </a:spcAft>
            </a:pPr>
            <a:r>
              <a:rPr lang="en-US" sz="2000" dirty="0">
                <a:latin typeface="+mj-lt"/>
                <a:cs typeface="UHC Sans Regular" charset="0"/>
              </a:rPr>
              <a:t> Find more information on </a:t>
            </a:r>
            <a:r>
              <a:rPr lang="en-US" sz="2000" b="1" dirty="0">
                <a:solidFill>
                  <a:srgbClr val="00A8F7"/>
                </a:solidFill>
                <a:latin typeface="+mj-lt"/>
                <a:ea typeface="ＭＳ Ｐゴシック"/>
              </a:rPr>
              <a:t>liveandworkwell.com</a:t>
            </a:r>
            <a:r>
              <a:rPr lang="en-US" sz="2000" dirty="0">
                <a:latin typeface="+mj-lt"/>
                <a:cs typeface="UHC Sans Regular" charset="0"/>
              </a:rPr>
              <a:t>.</a:t>
            </a:r>
          </a:p>
        </p:txBody>
      </p:sp>
      <p:grpSp>
        <p:nvGrpSpPr>
          <p:cNvPr id="13" name="Group 12">
            <a:extLst>
              <a:ext uri="{C183D7F6-B498-43B3-948B-1728B52AA6E4}">
                <adec:decorative xmlns:adec="http://schemas.microsoft.com/office/drawing/2017/decorative" val="1"/>
              </a:ext>
            </a:extLst>
          </p:cNvPr>
          <p:cNvGrpSpPr/>
          <p:nvPr/>
        </p:nvGrpSpPr>
        <p:grpSpPr>
          <a:xfrm>
            <a:off x="6973739" y="2859753"/>
            <a:ext cx="1673522" cy="1748094"/>
            <a:chOff x="2539917" y="2638561"/>
            <a:chExt cx="740809" cy="773824"/>
          </a:xfrm>
          <a:solidFill>
            <a:srgbClr val="E0E0E0"/>
          </a:solidFill>
        </p:grpSpPr>
        <p:sp>
          <p:nvSpPr>
            <p:cNvPr id="14" name="Freeform 5"/>
            <p:cNvSpPr>
              <a:spLocks/>
            </p:cNvSpPr>
            <p:nvPr/>
          </p:nvSpPr>
          <p:spPr bwMode="auto">
            <a:xfrm>
              <a:off x="2539917" y="2638561"/>
              <a:ext cx="740809" cy="773824"/>
            </a:xfrm>
            <a:custGeom>
              <a:avLst/>
              <a:gdLst>
                <a:gd name="T0" fmla="*/ 230 w 293"/>
                <a:gd name="T1" fmla="*/ 209 h 301"/>
                <a:gd name="T2" fmla="*/ 230 w 293"/>
                <a:gd name="T3" fmla="*/ 209 h 301"/>
                <a:gd name="T4" fmla="*/ 238 w 293"/>
                <a:gd name="T5" fmla="*/ 202 h 301"/>
                <a:gd name="T6" fmla="*/ 255 w 293"/>
                <a:gd name="T7" fmla="*/ 46 h 301"/>
                <a:gd name="T8" fmla="*/ 157 w 293"/>
                <a:gd name="T9" fmla="*/ 1 h 301"/>
                <a:gd name="T10" fmla="*/ 38 w 293"/>
                <a:gd name="T11" fmla="*/ 87 h 301"/>
                <a:gd name="T12" fmla="*/ 36 w 293"/>
                <a:gd name="T13" fmla="*/ 107 h 301"/>
                <a:gd name="T14" fmla="*/ 4 w 293"/>
                <a:gd name="T15" fmla="*/ 144 h 301"/>
                <a:gd name="T16" fmla="*/ 0 w 293"/>
                <a:gd name="T17" fmla="*/ 160 h 301"/>
                <a:gd name="T18" fmla="*/ 9 w 293"/>
                <a:gd name="T19" fmla="*/ 173 h 301"/>
                <a:gd name="T20" fmla="*/ 23 w 293"/>
                <a:gd name="T21" fmla="*/ 182 h 301"/>
                <a:gd name="T22" fmla="*/ 23 w 293"/>
                <a:gd name="T23" fmla="*/ 193 h 301"/>
                <a:gd name="T24" fmla="*/ 28 w 293"/>
                <a:gd name="T25" fmla="*/ 203 h 301"/>
                <a:gd name="T26" fmla="*/ 31 w 293"/>
                <a:gd name="T27" fmla="*/ 206 h 301"/>
                <a:gd name="T28" fmla="*/ 28 w 293"/>
                <a:gd name="T29" fmla="*/ 208 h 301"/>
                <a:gd name="T30" fmla="*/ 23 w 293"/>
                <a:gd name="T31" fmla="*/ 220 h 301"/>
                <a:gd name="T32" fmla="*/ 23 w 293"/>
                <a:gd name="T33" fmla="*/ 229 h 301"/>
                <a:gd name="T34" fmla="*/ 45 w 293"/>
                <a:gd name="T35" fmla="*/ 250 h 301"/>
                <a:gd name="T36" fmla="*/ 87 w 293"/>
                <a:gd name="T37" fmla="*/ 250 h 301"/>
                <a:gd name="T38" fmla="*/ 93 w 293"/>
                <a:gd name="T39" fmla="*/ 257 h 301"/>
                <a:gd name="T40" fmla="*/ 93 w 293"/>
                <a:gd name="T41" fmla="*/ 292 h 301"/>
                <a:gd name="T42" fmla="*/ 101 w 293"/>
                <a:gd name="T43" fmla="*/ 300 h 301"/>
                <a:gd name="T44" fmla="*/ 108 w 293"/>
                <a:gd name="T45" fmla="*/ 292 h 301"/>
                <a:gd name="T46" fmla="*/ 108 w 293"/>
                <a:gd name="T47" fmla="*/ 257 h 301"/>
                <a:gd name="T48" fmla="*/ 87 w 293"/>
                <a:gd name="T49" fmla="*/ 235 h 301"/>
                <a:gd name="T50" fmla="*/ 45 w 293"/>
                <a:gd name="T51" fmla="*/ 235 h 301"/>
                <a:gd name="T52" fmla="*/ 38 w 293"/>
                <a:gd name="T53" fmla="*/ 229 h 301"/>
                <a:gd name="T54" fmla="*/ 38 w 293"/>
                <a:gd name="T55" fmla="*/ 220 h 301"/>
                <a:gd name="T56" fmla="*/ 45 w 293"/>
                <a:gd name="T57" fmla="*/ 214 h 301"/>
                <a:gd name="T58" fmla="*/ 49 w 293"/>
                <a:gd name="T59" fmla="*/ 205 h 301"/>
                <a:gd name="T60" fmla="*/ 45 w 293"/>
                <a:gd name="T61" fmla="*/ 197 h 301"/>
                <a:gd name="T62" fmla="*/ 38 w 293"/>
                <a:gd name="T63" fmla="*/ 192 h 301"/>
                <a:gd name="T64" fmla="*/ 38 w 293"/>
                <a:gd name="T65" fmla="*/ 178 h 301"/>
                <a:gd name="T66" fmla="*/ 35 w 293"/>
                <a:gd name="T67" fmla="*/ 172 h 301"/>
                <a:gd name="T68" fmla="*/ 17 w 293"/>
                <a:gd name="T69" fmla="*/ 160 h 301"/>
                <a:gd name="T70" fmla="*/ 17 w 293"/>
                <a:gd name="T71" fmla="*/ 160 h 301"/>
                <a:gd name="T72" fmla="*/ 15 w 293"/>
                <a:gd name="T73" fmla="*/ 157 h 301"/>
                <a:gd name="T74" fmla="*/ 15 w 293"/>
                <a:gd name="T75" fmla="*/ 154 h 301"/>
                <a:gd name="T76" fmla="*/ 49 w 293"/>
                <a:gd name="T77" fmla="*/ 115 h 301"/>
                <a:gd name="T78" fmla="*/ 50 w 293"/>
                <a:gd name="T79" fmla="*/ 114 h 301"/>
                <a:gd name="T80" fmla="*/ 50 w 293"/>
                <a:gd name="T81" fmla="*/ 114 h 301"/>
                <a:gd name="T82" fmla="*/ 51 w 293"/>
                <a:gd name="T83" fmla="*/ 112 h 301"/>
                <a:gd name="T84" fmla="*/ 51 w 293"/>
                <a:gd name="T85" fmla="*/ 111 h 301"/>
                <a:gd name="T86" fmla="*/ 53 w 293"/>
                <a:gd name="T87" fmla="*/ 87 h 301"/>
                <a:gd name="T88" fmla="*/ 157 w 293"/>
                <a:gd name="T89" fmla="*/ 15 h 301"/>
                <a:gd name="T90" fmla="*/ 243 w 293"/>
                <a:gd name="T91" fmla="*/ 55 h 301"/>
                <a:gd name="T92" fmla="*/ 228 w 293"/>
                <a:gd name="T93" fmla="*/ 191 h 301"/>
                <a:gd name="T94" fmla="*/ 220 w 293"/>
                <a:gd name="T95" fmla="*/ 197 h 301"/>
                <a:gd name="T96" fmla="*/ 207 w 293"/>
                <a:gd name="T97" fmla="*/ 210 h 301"/>
                <a:gd name="T98" fmla="*/ 194 w 293"/>
                <a:gd name="T99" fmla="*/ 249 h 301"/>
                <a:gd name="T100" fmla="*/ 221 w 293"/>
                <a:gd name="T101" fmla="*/ 299 h 301"/>
                <a:gd name="T102" fmla="*/ 226 w 293"/>
                <a:gd name="T103" fmla="*/ 301 h 301"/>
                <a:gd name="T104" fmla="*/ 231 w 293"/>
                <a:gd name="T105" fmla="*/ 298 h 301"/>
                <a:gd name="T106" fmla="*/ 231 w 293"/>
                <a:gd name="T107" fmla="*/ 287 h 301"/>
                <a:gd name="T108" fmla="*/ 209 w 293"/>
                <a:gd name="T109" fmla="*/ 248 h 301"/>
                <a:gd name="T110" fmla="*/ 219 w 293"/>
                <a:gd name="T111" fmla="*/ 220 h 301"/>
                <a:gd name="T112" fmla="*/ 230 w 293"/>
                <a:gd name="T113" fmla="*/ 209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93" h="301">
                  <a:moveTo>
                    <a:pt x="230" y="209"/>
                  </a:moveTo>
                  <a:lnTo>
                    <a:pt x="230" y="209"/>
                  </a:lnTo>
                  <a:cubicBezTo>
                    <a:pt x="233" y="206"/>
                    <a:pt x="236" y="204"/>
                    <a:pt x="238" y="202"/>
                  </a:cubicBezTo>
                  <a:cubicBezTo>
                    <a:pt x="276" y="165"/>
                    <a:pt x="293" y="95"/>
                    <a:pt x="255" y="46"/>
                  </a:cubicBezTo>
                  <a:cubicBezTo>
                    <a:pt x="233" y="18"/>
                    <a:pt x="197" y="2"/>
                    <a:pt x="157" y="1"/>
                  </a:cubicBezTo>
                  <a:cubicBezTo>
                    <a:pt x="41" y="0"/>
                    <a:pt x="40" y="43"/>
                    <a:pt x="38" y="87"/>
                  </a:cubicBezTo>
                  <a:cubicBezTo>
                    <a:pt x="37" y="94"/>
                    <a:pt x="37" y="100"/>
                    <a:pt x="36" y="107"/>
                  </a:cubicBezTo>
                  <a:lnTo>
                    <a:pt x="4" y="144"/>
                  </a:lnTo>
                  <a:cubicBezTo>
                    <a:pt x="0" y="148"/>
                    <a:pt x="0" y="154"/>
                    <a:pt x="0" y="160"/>
                  </a:cubicBezTo>
                  <a:cubicBezTo>
                    <a:pt x="1" y="166"/>
                    <a:pt x="4" y="170"/>
                    <a:pt x="9" y="173"/>
                  </a:cubicBezTo>
                  <a:lnTo>
                    <a:pt x="23" y="182"/>
                  </a:lnTo>
                  <a:lnTo>
                    <a:pt x="23" y="193"/>
                  </a:lnTo>
                  <a:cubicBezTo>
                    <a:pt x="23" y="197"/>
                    <a:pt x="25" y="201"/>
                    <a:pt x="28" y="203"/>
                  </a:cubicBezTo>
                  <a:lnTo>
                    <a:pt x="31" y="206"/>
                  </a:lnTo>
                  <a:lnTo>
                    <a:pt x="28" y="208"/>
                  </a:lnTo>
                  <a:cubicBezTo>
                    <a:pt x="25" y="211"/>
                    <a:pt x="23" y="215"/>
                    <a:pt x="23" y="220"/>
                  </a:cubicBezTo>
                  <a:lnTo>
                    <a:pt x="23" y="229"/>
                  </a:lnTo>
                  <a:cubicBezTo>
                    <a:pt x="23" y="241"/>
                    <a:pt x="33" y="250"/>
                    <a:pt x="45" y="250"/>
                  </a:cubicBezTo>
                  <a:lnTo>
                    <a:pt x="87" y="250"/>
                  </a:lnTo>
                  <a:cubicBezTo>
                    <a:pt x="90" y="250"/>
                    <a:pt x="93" y="253"/>
                    <a:pt x="93" y="257"/>
                  </a:cubicBezTo>
                  <a:lnTo>
                    <a:pt x="93" y="292"/>
                  </a:lnTo>
                  <a:cubicBezTo>
                    <a:pt x="93" y="296"/>
                    <a:pt x="97" y="300"/>
                    <a:pt x="101" y="300"/>
                  </a:cubicBezTo>
                  <a:cubicBezTo>
                    <a:pt x="105" y="300"/>
                    <a:pt x="108" y="296"/>
                    <a:pt x="108" y="292"/>
                  </a:cubicBezTo>
                  <a:lnTo>
                    <a:pt x="108" y="257"/>
                  </a:lnTo>
                  <a:cubicBezTo>
                    <a:pt x="108" y="245"/>
                    <a:pt x="99" y="235"/>
                    <a:pt x="87" y="235"/>
                  </a:cubicBezTo>
                  <a:lnTo>
                    <a:pt x="45" y="235"/>
                  </a:lnTo>
                  <a:cubicBezTo>
                    <a:pt x="41" y="235"/>
                    <a:pt x="38" y="232"/>
                    <a:pt x="38" y="229"/>
                  </a:cubicBezTo>
                  <a:lnTo>
                    <a:pt x="38" y="220"/>
                  </a:lnTo>
                  <a:lnTo>
                    <a:pt x="45" y="214"/>
                  </a:lnTo>
                  <a:cubicBezTo>
                    <a:pt x="48" y="212"/>
                    <a:pt x="49" y="209"/>
                    <a:pt x="49" y="205"/>
                  </a:cubicBezTo>
                  <a:cubicBezTo>
                    <a:pt x="49" y="202"/>
                    <a:pt x="48" y="199"/>
                    <a:pt x="45" y="197"/>
                  </a:cubicBezTo>
                  <a:lnTo>
                    <a:pt x="38" y="192"/>
                  </a:lnTo>
                  <a:lnTo>
                    <a:pt x="38" y="178"/>
                  </a:lnTo>
                  <a:cubicBezTo>
                    <a:pt x="38" y="176"/>
                    <a:pt x="37" y="173"/>
                    <a:pt x="35" y="172"/>
                  </a:cubicBezTo>
                  <a:lnTo>
                    <a:pt x="17" y="160"/>
                  </a:lnTo>
                  <a:cubicBezTo>
                    <a:pt x="17" y="160"/>
                    <a:pt x="17" y="160"/>
                    <a:pt x="17" y="160"/>
                  </a:cubicBezTo>
                  <a:cubicBezTo>
                    <a:pt x="15" y="159"/>
                    <a:pt x="15" y="158"/>
                    <a:pt x="15" y="157"/>
                  </a:cubicBezTo>
                  <a:cubicBezTo>
                    <a:pt x="14" y="156"/>
                    <a:pt x="14" y="155"/>
                    <a:pt x="15" y="154"/>
                  </a:cubicBezTo>
                  <a:lnTo>
                    <a:pt x="49" y="115"/>
                  </a:lnTo>
                  <a:cubicBezTo>
                    <a:pt x="49" y="115"/>
                    <a:pt x="50" y="115"/>
                    <a:pt x="50" y="114"/>
                  </a:cubicBezTo>
                  <a:cubicBezTo>
                    <a:pt x="50" y="114"/>
                    <a:pt x="50" y="114"/>
                    <a:pt x="50" y="114"/>
                  </a:cubicBezTo>
                  <a:cubicBezTo>
                    <a:pt x="50" y="113"/>
                    <a:pt x="51" y="112"/>
                    <a:pt x="51" y="112"/>
                  </a:cubicBezTo>
                  <a:cubicBezTo>
                    <a:pt x="51" y="112"/>
                    <a:pt x="51" y="111"/>
                    <a:pt x="51" y="111"/>
                  </a:cubicBezTo>
                  <a:cubicBezTo>
                    <a:pt x="52" y="103"/>
                    <a:pt x="52" y="95"/>
                    <a:pt x="53" y="87"/>
                  </a:cubicBezTo>
                  <a:cubicBezTo>
                    <a:pt x="55" y="45"/>
                    <a:pt x="56" y="14"/>
                    <a:pt x="157" y="15"/>
                  </a:cubicBezTo>
                  <a:cubicBezTo>
                    <a:pt x="192" y="16"/>
                    <a:pt x="224" y="31"/>
                    <a:pt x="243" y="55"/>
                  </a:cubicBezTo>
                  <a:cubicBezTo>
                    <a:pt x="276" y="97"/>
                    <a:pt x="261" y="158"/>
                    <a:pt x="228" y="191"/>
                  </a:cubicBezTo>
                  <a:cubicBezTo>
                    <a:pt x="225" y="193"/>
                    <a:pt x="223" y="195"/>
                    <a:pt x="220" y="197"/>
                  </a:cubicBezTo>
                  <a:cubicBezTo>
                    <a:pt x="216" y="201"/>
                    <a:pt x="211" y="206"/>
                    <a:pt x="207" y="210"/>
                  </a:cubicBezTo>
                  <a:cubicBezTo>
                    <a:pt x="198" y="221"/>
                    <a:pt x="193" y="234"/>
                    <a:pt x="194" y="249"/>
                  </a:cubicBezTo>
                  <a:cubicBezTo>
                    <a:pt x="196" y="267"/>
                    <a:pt x="206" y="285"/>
                    <a:pt x="221" y="299"/>
                  </a:cubicBezTo>
                  <a:cubicBezTo>
                    <a:pt x="222" y="300"/>
                    <a:pt x="224" y="301"/>
                    <a:pt x="226" y="301"/>
                  </a:cubicBezTo>
                  <a:cubicBezTo>
                    <a:pt x="228" y="301"/>
                    <a:pt x="230" y="300"/>
                    <a:pt x="231" y="298"/>
                  </a:cubicBezTo>
                  <a:cubicBezTo>
                    <a:pt x="234" y="295"/>
                    <a:pt x="234" y="290"/>
                    <a:pt x="231" y="287"/>
                  </a:cubicBezTo>
                  <a:cubicBezTo>
                    <a:pt x="218" y="277"/>
                    <a:pt x="210" y="262"/>
                    <a:pt x="209" y="248"/>
                  </a:cubicBezTo>
                  <a:cubicBezTo>
                    <a:pt x="209" y="237"/>
                    <a:pt x="212" y="228"/>
                    <a:pt x="219" y="220"/>
                  </a:cubicBezTo>
                  <a:cubicBezTo>
                    <a:pt x="222" y="216"/>
                    <a:pt x="226" y="212"/>
                    <a:pt x="230" y="20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 name="Freeform 6"/>
            <p:cNvSpPr>
              <a:spLocks noEditPoints="1"/>
            </p:cNvSpPr>
            <p:nvPr/>
          </p:nvSpPr>
          <p:spPr bwMode="auto">
            <a:xfrm>
              <a:off x="2764843" y="2731419"/>
              <a:ext cx="392071" cy="356991"/>
            </a:xfrm>
            <a:custGeom>
              <a:avLst/>
              <a:gdLst>
                <a:gd name="T0" fmla="*/ 99 w 155"/>
                <a:gd name="T1" fmla="*/ 124 h 139"/>
                <a:gd name="T2" fmla="*/ 99 w 155"/>
                <a:gd name="T3" fmla="*/ 124 h 139"/>
                <a:gd name="T4" fmla="*/ 74 w 155"/>
                <a:gd name="T5" fmla="*/ 102 h 139"/>
                <a:gd name="T6" fmla="*/ 74 w 155"/>
                <a:gd name="T7" fmla="*/ 97 h 139"/>
                <a:gd name="T8" fmla="*/ 72 w 155"/>
                <a:gd name="T9" fmla="*/ 87 h 139"/>
                <a:gd name="T10" fmla="*/ 55 w 155"/>
                <a:gd name="T11" fmla="*/ 67 h 139"/>
                <a:gd name="T12" fmla="*/ 38 w 155"/>
                <a:gd name="T13" fmla="*/ 63 h 139"/>
                <a:gd name="T14" fmla="*/ 17 w 155"/>
                <a:gd name="T15" fmla="*/ 52 h 139"/>
                <a:gd name="T16" fmla="*/ 15 w 155"/>
                <a:gd name="T17" fmla="*/ 45 h 139"/>
                <a:gd name="T18" fmla="*/ 24 w 155"/>
                <a:gd name="T19" fmla="*/ 27 h 139"/>
                <a:gd name="T20" fmla="*/ 48 w 155"/>
                <a:gd name="T21" fmla="*/ 16 h 139"/>
                <a:gd name="T22" fmla="*/ 63 w 155"/>
                <a:gd name="T23" fmla="*/ 15 h 139"/>
                <a:gd name="T24" fmla="*/ 118 w 155"/>
                <a:gd name="T25" fmla="*/ 37 h 139"/>
                <a:gd name="T26" fmla="*/ 130 w 155"/>
                <a:gd name="T27" fmla="*/ 103 h 139"/>
                <a:gd name="T28" fmla="*/ 99 w 155"/>
                <a:gd name="T29" fmla="*/ 124 h 139"/>
                <a:gd name="T30" fmla="*/ 144 w 155"/>
                <a:gd name="T31" fmla="*/ 109 h 139"/>
                <a:gd name="T32" fmla="*/ 144 w 155"/>
                <a:gd name="T33" fmla="*/ 109 h 139"/>
                <a:gd name="T34" fmla="*/ 129 w 155"/>
                <a:gd name="T35" fmla="*/ 27 h 139"/>
                <a:gd name="T36" fmla="*/ 63 w 155"/>
                <a:gd name="T37" fmla="*/ 0 h 139"/>
                <a:gd name="T38" fmla="*/ 46 w 155"/>
                <a:gd name="T39" fmla="*/ 1 h 139"/>
                <a:gd name="T40" fmla="*/ 14 w 155"/>
                <a:gd name="T41" fmla="*/ 16 h 139"/>
                <a:gd name="T42" fmla="*/ 0 w 155"/>
                <a:gd name="T43" fmla="*/ 45 h 139"/>
                <a:gd name="T44" fmla="*/ 3 w 155"/>
                <a:gd name="T45" fmla="*/ 58 h 139"/>
                <a:gd name="T46" fmla="*/ 36 w 155"/>
                <a:gd name="T47" fmla="*/ 78 h 139"/>
                <a:gd name="T48" fmla="*/ 50 w 155"/>
                <a:gd name="T49" fmla="*/ 81 h 139"/>
                <a:gd name="T50" fmla="*/ 58 w 155"/>
                <a:gd name="T51" fmla="*/ 90 h 139"/>
                <a:gd name="T52" fmla="*/ 59 w 155"/>
                <a:gd name="T53" fmla="*/ 98 h 139"/>
                <a:gd name="T54" fmla="*/ 59 w 155"/>
                <a:gd name="T55" fmla="*/ 104 h 139"/>
                <a:gd name="T56" fmla="*/ 99 w 155"/>
                <a:gd name="T57" fmla="*/ 139 h 139"/>
                <a:gd name="T58" fmla="*/ 99 w 155"/>
                <a:gd name="T59" fmla="*/ 139 h 139"/>
                <a:gd name="T60" fmla="*/ 144 w 155"/>
                <a:gd name="T61" fmla="*/ 109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55" h="139">
                  <a:moveTo>
                    <a:pt x="99" y="124"/>
                  </a:moveTo>
                  <a:lnTo>
                    <a:pt x="99" y="124"/>
                  </a:lnTo>
                  <a:cubicBezTo>
                    <a:pt x="87" y="124"/>
                    <a:pt x="75" y="114"/>
                    <a:pt x="74" y="102"/>
                  </a:cubicBezTo>
                  <a:cubicBezTo>
                    <a:pt x="74" y="100"/>
                    <a:pt x="74" y="99"/>
                    <a:pt x="74" y="97"/>
                  </a:cubicBezTo>
                  <a:cubicBezTo>
                    <a:pt x="73" y="94"/>
                    <a:pt x="73" y="90"/>
                    <a:pt x="72" y="87"/>
                  </a:cubicBezTo>
                  <a:cubicBezTo>
                    <a:pt x="70" y="78"/>
                    <a:pt x="63" y="70"/>
                    <a:pt x="55" y="67"/>
                  </a:cubicBezTo>
                  <a:cubicBezTo>
                    <a:pt x="49" y="65"/>
                    <a:pt x="44" y="64"/>
                    <a:pt x="38" y="63"/>
                  </a:cubicBezTo>
                  <a:cubicBezTo>
                    <a:pt x="27" y="62"/>
                    <a:pt x="20" y="60"/>
                    <a:pt x="17" y="52"/>
                  </a:cubicBezTo>
                  <a:cubicBezTo>
                    <a:pt x="16" y="50"/>
                    <a:pt x="15" y="48"/>
                    <a:pt x="15" y="45"/>
                  </a:cubicBezTo>
                  <a:cubicBezTo>
                    <a:pt x="15" y="39"/>
                    <a:pt x="19" y="32"/>
                    <a:pt x="24" y="27"/>
                  </a:cubicBezTo>
                  <a:cubicBezTo>
                    <a:pt x="32" y="20"/>
                    <a:pt x="41" y="17"/>
                    <a:pt x="48" y="16"/>
                  </a:cubicBezTo>
                  <a:cubicBezTo>
                    <a:pt x="53" y="15"/>
                    <a:pt x="58" y="15"/>
                    <a:pt x="63" y="15"/>
                  </a:cubicBezTo>
                  <a:cubicBezTo>
                    <a:pt x="79" y="15"/>
                    <a:pt x="101" y="19"/>
                    <a:pt x="118" y="37"/>
                  </a:cubicBezTo>
                  <a:cubicBezTo>
                    <a:pt x="134" y="55"/>
                    <a:pt x="139" y="82"/>
                    <a:pt x="130" y="103"/>
                  </a:cubicBezTo>
                  <a:cubicBezTo>
                    <a:pt x="127" y="111"/>
                    <a:pt x="118" y="124"/>
                    <a:pt x="99" y="124"/>
                  </a:cubicBezTo>
                  <a:close/>
                  <a:moveTo>
                    <a:pt x="144" y="109"/>
                  </a:moveTo>
                  <a:lnTo>
                    <a:pt x="144" y="109"/>
                  </a:lnTo>
                  <a:cubicBezTo>
                    <a:pt x="155" y="83"/>
                    <a:pt x="149" y="49"/>
                    <a:pt x="129" y="27"/>
                  </a:cubicBezTo>
                  <a:cubicBezTo>
                    <a:pt x="113" y="9"/>
                    <a:pt x="90" y="0"/>
                    <a:pt x="63" y="0"/>
                  </a:cubicBezTo>
                  <a:cubicBezTo>
                    <a:pt x="57" y="0"/>
                    <a:pt x="52" y="0"/>
                    <a:pt x="46" y="1"/>
                  </a:cubicBezTo>
                  <a:cubicBezTo>
                    <a:pt x="33" y="3"/>
                    <a:pt x="22" y="8"/>
                    <a:pt x="14" y="16"/>
                  </a:cubicBezTo>
                  <a:cubicBezTo>
                    <a:pt x="6" y="23"/>
                    <a:pt x="0" y="34"/>
                    <a:pt x="0" y="45"/>
                  </a:cubicBezTo>
                  <a:cubicBezTo>
                    <a:pt x="0" y="50"/>
                    <a:pt x="1" y="54"/>
                    <a:pt x="3" y="58"/>
                  </a:cubicBezTo>
                  <a:cubicBezTo>
                    <a:pt x="10" y="75"/>
                    <a:pt x="25" y="77"/>
                    <a:pt x="36" y="78"/>
                  </a:cubicBezTo>
                  <a:cubicBezTo>
                    <a:pt x="41" y="79"/>
                    <a:pt x="46" y="80"/>
                    <a:pt x="50" y="81"/>
                  </a:cubicBezTo>
                  <a:cubicBezTo>
                    <a:pt x="54" y="83"/>
                    <a:pt x="57" y="86"/>
                    <a:pt x="58" y="90"/>
                  </a:cubicBezTo>
                  <a:cubicBezTo>
                    <a:pt x="58" y="92"/>
                    <a:pt x="58" y="95"/>
                    <a:pt x="59" y="98"/>
                  </a:cubicBezTo>
                  <a:cubicBezTo>
                    <a:pt x="59" y="100"/>
                    <a:pt x="59" y="102"/>
                    <a:pt x="59" y="104"/>
                  </a:cubicBezTo>
                  <a:cubicBezTo>
                    <a:pt x="61" y="123"/>
                    <a:pt x="79" y="139"/>
                    <a:pt x="99" y="139"/>
                  </a:cubicBezTo>
                  <a:lnTo>
                    <a:pt x="99" y="139"/>
                  </a:lnTo>
                  <a:cubicBezTo>
                    <a:pt x="119" y="139"/>
                    <a:pt x="136" y="128"/>
                    <a:pt x="144" y="10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17" name="Shape 164">
            <a:extLst>
              <a:ext uri="{FF2B5EF4-FFF2-40B4-BE49-F238E27FC236}">
                <a16:creationId xmlns:a16="http://schemas.microsoft.com/office/drawing/2014/main" id="{0587A8C1-96BC-41CA-BB81-CC8E3A72001B}"/>
              </a:ext>
            </a:extLst>
          </p:cNvPr>
          <p:cNvSpPr/>
          <p:nvPr/>
        </p:nvSpPr>
        <p:spPr>
          <a:xfrm>
            <a:off x="-19051" y="-51774"/>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8" name="Shape 165">
            <a:extLst>
              <a:ext uri="{FF2B5EF4-FFF2-40B4-BE49-F238E27FC236}">
                <a16:creationId xmlns:a16="http://schemas.microsoft.com/office/drawing/2014/main" id="{AF65F456-39A0-4A18-BB93-2655A39F258D}"/>
              </a:ext>
            </a:extLst>
          </p:cNvPr>
          <p:cNvSpPr/>
          <p:nvPr/>
        </p:nvSpPr>
        <p:spPr>
          <a:xfrm>
            <a:off x="408039" y="180090"/>
            <a:ext cx="8341567"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UHC – Have Work-Related Or Personal Concerns?</a:t>
            </a:r>
            <a:endParaRPr dirty="0">
              <a:solidFill>
                <a:schemeClr val="tx1"/>
              </a:solidFill>
            </a:endParaRPr>
          </a:p>
        </p:txBody>
      </p:sp>
      <p:sp>
        <p:nvSpPr>
          <p:cNvPr id="4" name="TextBox 3">
            <a:extLst>
              <a:ext uri="{FF2B5EF4-FFF2-40B4-BE49-F238E27FC236}">
                <a16:creationId xmlns:a16="http://schemas.microsoft.com/office/drawing/2014/main" id="{A774044C-F4B5-4D48-8685-4EF32E9BFBCA}"/>
              </a:ext>
            </a:extLst>
          </p:cNvPr>
          <p:cNvSpPr txBox="1"/>
          <p:nvPr/>
        </p:nvSpPr>
        <p:spPr>
          <a:xfrm>
            <a:off x="8865079" y="6556302"/>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29</a:t>
            </a:r>
          </a:p>
        </p:txBody>
      </p:sp>
      <p:sp>
        <p:nvSpPr>
          <p:cNvPr id="5" name="Rectangle 4">
            <a:extLst>
              <a:ext uri="{FF2B5EF4-FFF2-40B4-BE49-F238E27FC236}">
                <a16:creationId xmlns:a16="http://schemas.microsoft.com/office/drawing/2014/main" id="{AEB4529E-ED56-4C28-B082-E6A752313ECF}"/>
              </a:ext>
            </a:extLst>
          </p:cNvPr>
          <p:cNvSpPr/>
          <p:nvPr/>
        </p:nvSpPr>
        <p:spPr>
          <a:xfrm>
            <a:off x="920223" y="6026206"/>
            <a:ext cx="4081567" cy="369332"/>
          </a:xfrm>
          <a:prstGeom prst="rect">
            <a:avLst/>
          </a:prstGeom>
        </p:spPr>
        <p:txBody>
          <a:bodyPr wrap="none">
            <a:spAutoFit/>
          </a:bodyPr>
          <a:lstStyle/>
          <a:p>
            <a:r>
              <a:rPr lang="en-US" b="1" dirty="0">
                <a:solidFill>
                  <a:srgbClr val="B1831D"/>
                </a:solidFill>
                <a:latin typeface="UHCSans-Bold"/>
                <a:ea typeface="PMingLiU" panose="02020500000000000000" pitchFamily="18" charset="-120"/>
                <a:cs typeface="PMingLiU" panose="02020500000000000000" pitchFamily="18" charset="-120"/>
              </a:rPr>
              <a:t>EAP is available 24/7 at 1-888-887-4114</a:t>
            </a:r>
            <a:endParaRPr lang="en-US" dirty="0">
              <a:solidFill>
                <a:srgbClr val="B1831D"/>
              </a:solidFill>
            </a:endParaRPr>
          </a:p>
        </p:txBody>
      </p:sp>
    </p:spTree>
    <p:extLst>
      <p:ext uri="{BB962C8B-B14F-4D97-AF65-F5344CB8AC3E}">
        <p14:creationId xmlns:p14="http://schemas.microsoft.com/office/powerpoint/2010/main" val="1326537338"/>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xmlns:p14="http://schemas.microsoft.com/office/powerpoint/2010/main">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1"/>
          <p:cNvSpPr>
            <a:spLocks noGrp="1"/>
          </p:cNvSpPr>
          <p:nvPr>
            <p:ph type="sldNum" sz="quarter" idx="4294967295"/>
          </p:nvPr>
        </p:nvSpPr>
        <p:spPr bwMode="auto">
          <a:xfrm>
            <a:off x="6934200" y="6492875"/>
            <a:ext cx="21336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4171B2E-1703-4172-A8F3-AC82DE5B2927}" type="slidenum">
              <a:rPr lang="en-US" altLang="en-US" smtClean="0">
                <a:solidFill>
                  <a:srgbClr val="8E9192"/>
                </a:solidFill>
                <a:latin typeface="Calibri" panose="020F0502020204030204" pitchFamily="34" charset="0"/>
              </a:rPr>
              <a:pPr/>
              <a:t>30</a:t>
            </a:fld>
            <a:endParaRPr lang="en-US" altLang="en-US" dirty="0">
              <a:solidFill>
                <a:srgbClr val="8E9192"/>
              </a:solidFill>
              <a:latin typeface="Calibri" panose="020F0502020204030204" pitchFamily="34" charset="0"/>
            </a:endParaRPr>
          </a:p>
        </p:txBody>
      </p:sp>
      <p:pic>
        <p:nvPicPr>
          <p:cNvPr id="2" name="Picture 1"/>
          <p:cNvPicPr>
            <a:picLocks noChangeAspect="1"/>
          </p:cNvPicPr>
          <p:nvPr/>
        </p:nvPicPr>
        <p:blipFill>
          <a:blip r:embed="rId3"/>
          <a:stretch>
            <a:fillRect/>
          </a:stretch>
        </p:blipFill>
        <p:spPr>
          <a:xfrm>
            <a:off x="0" y="-20956"/>
            <a:ext cx="9144000" cy="6878956"/>
          </a:xfrm>
          <a:prstGeom prst="rect">
            <a:avLst/>
          </a:prstGeom>
        </p:spPr>
      </p:pic>
      <p:sp>
        <p:nvSpPr>
          <p:cNvPr id="7" name="Shape 138">
            <a:extLst>
              <a:ext uri="{FF2B5EF4-FFF2-40B4-BE49-F238E27FC236}">
                <a16:creationId xmlns:a16="http://schemas.microsoft.com/office/drawing/2014/main" id="{D6FC60CF-E931-4A69-B3DC-7CD63760834B}"/>
              </a:ext>
            </a:extLst>
          </p:cNvPr>
          <p:cNvSpPr/>
          <p:nvPr/>
        </p:nvSpPr>
        <p:spPr>
          <a:xfrm>
            <a:off x="0" y="-20956"/>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8" name="Shape 139">
            <a:extLst>
              <a:ext uri="{FF2B5EF4-FFF2-40B4-BE49-F238E27FC236}">
                <a16:creationId xmlns:a16="http://schemas.microsoft.com/office/drawing/2014/main" id="{96F4A6BD-8B65-479E-8688-2C8291018098}"/>
              </a:ext>
            </a:extLst>
          </p:cNvPr>
          <p:cNvSpPr/>
          <p:nvPr/>
        </p:nvSpPr>
        <p:spPr>
          <a:xfrm>
            <a:off x="457200" y="176650"/>
            <a:ext cx="5356289" cy="5867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3200">
                <a:solidFill>
                  <a:srgbClr val="FFFFFF"/>
                </a:solidFill>
              </a:defRPr>
            </a:lvl1pPr>
          </a:lstStyle>
          <a:p>
            <a:r>
              <a:rPr lang="en-US" dirty="0">
                <a:solidFill>
                  <a:schemeClr val="tx1"/>
                </a:solidFill>
              </a:rPr>
              <a:t>2021</a:t>
            </a:r>
            <a:r>
              <a:rPr dirty="0">
                <a:solidFill>
                  <a:schemeClr val="tx1"/>
                </a:solidFill>
              </a:rPr>
              <a:t> </a:t>
            </a:r>
            <a:r>
              <a:rPr lang="en-US" dirty="0">
                <a:solidFill>
                  <a:schemeClr val="tx1"/>
                </a:solidFill>
              </a:rPr>
              <a:t>Delta Denta</a:t>
            </a:r>
            <a:r>
              <a:rPr dirty="0">
                <a:solidFill>
                  <a:schemeClr val="tx1"/>
                </a:solidFill>
              </a:rPr>
              <a:t>l Plan</a:t>
            </a:r>
          </a:p>
        </p:txBody>
      </p:sp>
      <p:sp>
        <p:nvSpPr>
          <p:cNvPr id="3" name="TextBox 2">
            <a:extLst>
              <a:ext uri="{FF2B5EF4-FFF2-40B4-BE49-F238E27FC236}">
                <a16:creationId xmlns:a16="http://schemas.microsoft.com/office/drawing/2014/main" id="{3B783054-E751-4052-83CC-E8AE17008949}"/>
              </a:ext>
            </a:extLst>
          </p:cNvPr>
          <p:cNvSpPr txBox="1"/>
          <p:nvPr/>
        </p:nvSpPr>
        <p:spPr>
          <a:xfrm>
            <a:off x="8731044" y="6492875"/>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30</a:t>
            </a:r>
          </a:p>
        </p:txBody>
      </p:sp>
    </p:spTree>
    <p:extLst>
      <p:ext uri="{BB962C8B-B14F-4D97-AF65-F5344CB8AC3E}">
        <p14:creationId xmlns:p14="http://schemas.microsoft.com/office/powerpoint/2010/main" val="3063710037"/>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4E3F0CCC-3F2F-4DB9-BB06-C362C7AF1FD9}"/>
              </a:ext>
            </a:extLst>
          </p:cNvPr>
          <p:cNvSpPr/>
          <p:nvPr/>
        </p:nvSpPr>
        <p:spPr>
          <a:xfrm>
            <a:off x="3657600" y="2743200"/>
            <a:ext cx="457200" cy="5715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4" name="Rectangle 13">
            <a:extLst>
              <a:ext uri="{FF2B5EF4-FFF2-40B4-BE49-F238E27FC236}">
                <a16:creationId xmlns:a16="http://schemas.microsoft.com/office/drawing/2014/main" id="{4B1DE007-6FD0-424F-BD0F-D09AFEAF128D}"/>
              </a:ext>
            </a:extLst>
          </p:cNvPr>
          <p:cNvSpPr/>
          <p:nvPr/>
        </p:nvSpPr>
        <p:spPr>
          <a:xfrm>
            <a:off x="3943350" y="2743200"/>
            <a:ext cx="285750" cy="114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5" name="Oval 14">
            <a:extLst>
              <a:ext uri="{FF2B5EF4-FFF2-40B4-BE49-F238E27FC236}">
                <a16:creationId xmlns:a16="http://schemas.microsoft.com/office/drawing/2014/main" id="{B9D833BC-C88C-48D6-B4B0-AE0A520BBF87}"/>
              </a:ext>
            </a:extLst>
          </p:cNvPr>
          <p:cNvSpPr/>
          <p:nvPr/>
        </p:nvSpPr>
        <p:spPr>
          <a:xfrm>
            <a:off x="3829050" y="2743200"/>
            <a:ext cx="285750" cy="1143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cxnSp>
        <p:nvCxnSpPr>
          <p:cNvPr id="17" name="Straight Connector 16">
            <a:extLst>
              <a:ext uri="{FF2B5EF4-FFF2-40B4-BE49-F238E27FC236}">
                <a16:creationId xmlns:a16="http://schemas.microsoft.com/office/drawing/2014/main" id="{64A6948F-74B4-40F7-94BE-94F547D39D8B}"/>
              </a:ext>
            </a:extLst>
          </p:cNvPr>
          <p:cNvCxnSpPr>
            <a:cxnSpLocks/>
            <a:stCxn id="13" idx="3"/>
            <a:endCxn id="15" idx="0"/>
          </p:cNvCxnSpPr>
          <p:nvPr/>
        </p:nvCxnSpPr>
        <p:spPr>
          <a:xfrm flipH="1" flipV="1">
            <a:off x="3971925" y="2743200"/>
            <a:ext cx="142875" cy="285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B314FA15-3C7F-4A22-B28F-D04475AA7CB4}"/>
              </a:ext>
            </a:extLst>
          </p:cNvPr>
          <p:cNvCxnSpPr>
            <a:cxnSpLocks/>
            <a:endCxn id="15" idx="0"/>
          </p:cNvCxnSpPr>
          <p:nvPr/>
        </p:nvCxnSpPr>
        <p:spPr>
          <a:xfrm flipV="1">
            <a:off x="3771900" y="2743200"/>
            <a:ext cx="200025" cy="57150"/>
          </a:xfrm>
          <a:prstGeom prst="line">
            <a:avLst/>
          </a:prstGeom>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4F5A2D80-E67B-4959-ADCB-19DDECC9E154}"/>
              </a:ext>
            </a:extLst>
          </p:cNvPr>
          <p:cNvSpPr/>
          <p:nvPr/>
        </p:nvSpPr>
        <p:spPr>
          <a:xfrm>
            <a:off x="3714750" y="2743200"/>
            <a:ext cx="342900" cy="57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cxnSp>
        <p:nvCxnSpPr>
          <p:cNvPr id="23" name="Straight Connector 22">
            <a:extLst>
              <a:ext uri="{FF2B5EF4-FFF2-40B4-BE49-F238E27FC236}">
                <a16:creationId xmlns:a16="http://schemas.microsoft.com/office/drawing/2014/main" id="{BC5EA816-1AA5-4090-8A1D-B211CA69B58F}"/>
              </a:ext>
            </a:extLst>
          </p:cNvPr>
          <p:cNvCxnSpPr>
            <a:cxnSpLocks/>
            <a:endCxn id="13" idx="1"/>
          </p:cNvCxnSpPr>
          <p:nvPr/>
        </p:nvCxnSpPr>
        <p:spPr>
          <a:xfrm flipH="1">
            <a:off x="3657600" y="2686050"/>
            <a:ext cx="571500" cy="85725"/>
          </a:xfrm>
          <a:prstGeom prst="line">
            <a:avLst/>
          </a:prstGeom>
          <a:ln>
            <a:noFill/>
          </a:ln>
        </p:spPr>
        <p:style>
          <a:lnRef idx="1">
            <a:schemeClr val="accent1"/>
          </a:lnRef>
          <a:fillRef idx="0">
            <a:schemeClr val="accent1"/>
          </a:fillRef>
          <a:effectRef idx="0">
            <a:schemeClr val="accent1"/>
          </a:effectRef>
          <a:fontRef idx="minor">
            <a:schemeClr val="tx1"/>
          </a:fontRef>
        </p:style>
      </p:cxnSp>
      <p:sp>
        <p:nvSpPr>
          <p:cNvPr id="27" name="Freeform: Shape 26">
            <a:extLst>
              <a:ext uri="{FF2B5EF4-FFF2-40B4-BE49-F238E27FC236}">
                <a16:creationId xmlns:a16="http://schemas.microsoft.com/office/drawing/2014/main" id="{7DB81F63-3F00-4B4D-8319-EBB54B50B768}"/>
              </a:ext>
            </a:extLst>
          </p:cNvPr>
          <p:cNvSpPr/>
          <p:nvPr/>
        </p:nvSpPr>
        <p:spPr>
          <a:xfrm>
            <a:off x="3773925" y="2744283"/>
            <a:ext cx="68452" cy="18023"/>
          </a:xfrm>
          <a:custGeom>
            <a:avLst/>
            <a:gdLst>
              <a:gd name="connsiteX0" fmla="*/ 289 w 91269"/>
              <a:gd name="connsiteY0" fmla="*/ 50 h 24030"/>
              <a:gd name="connsiteX1" fmla="*/ 89936 w 91269"/>
              <a:gd name="connsiteY1" fmla="*/ 17980 h 24030"/>
              <a:gd name="connsiteX2" fmla="*/ 66030 w 91269"/>
              <a:gd name="connsiteY2" fmla="*/ 23956 h 24030"/>
              <a:gd name="connsiteX3" fmla="*/ 289 w 91269"/>
              <a:gd name="connsiteY3" fmla="*/ 50 h 24030"/>
            </a:gdLst>
            <a:ahLst/>
            <a:cxnLst>
              <a:cxn ang="0">
                <a:pos x="connsiteX0" y="connsiteY0"/>
              </a:cxn>
              <a:cxn ang="0">
                <a:pos x="connsiteX1" y="connsiteY1"/>
              </a:cxn>
              <a:cxn ang="0">
                <a:pos x="connsiteX2" y="connsiteY2"/>
              </a:cxn>
              <a:cxn ang="0">
                <a:pos x="connsiteX3" y="connsiteY3"/>
              </a:cxn>
            </a:cxnLst>
            <a:rect l="l" t="t" r="r" b="b"/>
            <a:pathLst>
              <a:path w="91269" h="24030">
                <a:moveTo>
                  <a:pt x="289" y="50"/>
                </a:moveTo>
                <a:cubicBezTo>
                  <a:pt x="4273" y="-946"/>
                  <a:pt x="81525" y="12933"/>
                  <a:pt x="89936" y="17980"/>
                </a:cubicBezTo>
                <a:cubicBezTo>
                  <a:pt x="96979" y="22206"/>
                  <a:pt x="74234" y="23546"/>
                  <a:pt x="66030" y="23956"/>
                </a:cubicBezTo>
                <a:cubicBezTo>
                  <a:pt x="34195" y="25548"/>
                  <a:pt x="-3695" y="1046"/>
                  <a:pt x="289" y="50"/>
                </a:cubicBezTo>
                <a:close/>
              </a:path>
            </a:pathLst>
          </a:cu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8" name="Freeform: Shape 27">
            <a:extLst>
              <a:ext uri="{FF2B5EF4-FFF2-40B4-BE49-F238E27FC236}">
                <a16:creationId xmlns:a16="http://schemas.microsoft.com/office/drawing/2014/main" id="{8A8CA035-0E3D-40C4-8973-7F5337B26A15}"/>
              </a:ext>
            </a:extLst>
          </p:cNvPr>
          <p:cNvSpPr/>
          <p:nvPr/>
        </p:nvSpPr>
        <p:spPr>
          <a:xfrm>
            <a:off x="3733801" y="2721909"/>
            <a:ext cx="183776" cy="62753"/>
          </a:xfrm>
          <a:custGeom>
            <a:avLst/>
            <a:gdLst>
              <a:gd name="connsiteX0" fmla="*/ 107576 w 245035"/>
              <a:gd name="connsiteY0" fmla="*/ 0 h 83670"/>
              <a:gd name="connsiteX1" fmla="*/ 125506 w 245035"/>
              <a:gd name="connsiteY1" fmla="*/ 11953 h 83670"/>
              <a:gd name="connsiteX2" fmla="*/ 83671 w 245035"/>
              <a:gd name="connsiteY2" fmla="*/ 17929 h 83670"/>
              <a:gd name="connsiteX3" fmla="*/ 0 w 245035"/>
              <a:gd name="connsiteY3" fmla="*/ 23906 h 83670"/>
              <a:gd name="connsiteX4" fmla="*/ 47812 w 245035"/>
              <a:gd name="connsiteY4" fmla="*/ 35859 h 83670"/>
              <a:gd name="connsiteX5" fmla="*/ 65741 w 245035"/>
              <a:gd name="connsiteY5" fmla="*/ 47812 h 83670"/>
              <a:gd name="connsiteX6" fmla="*/ 113553 w 245035"/>
              <a:gd name="connsiteY6" fmla="*/ 65741 h 83670"/>
              <a:gd name="connsiteX7" fmla="*/ 161365 w 245035"/>
              <a:gd name="connsiteY7" fmla="*/ 71717 h 83670"/>
              <a:gd name="connsiteX8" fmla="*/ 65741 w 245035"/>
              <a:gd name="connsiteY8" fmla="*/ 77694 h 83670"/>
              <a:gd name="connsiteX9" fmla="*/ 47812 w 245035"/>
              <a:gd name="connsiteY9" fmla="*/ 83670 h 83670"/>
              <a:gd name="connsiteX10" fmla="*/ 245035 w 245035"/>
              <a:gd name="connsiteY10" fmla="*/ 77694 h 83670"/>
              <a:gd name="connsiteX11" fmla="*/ 173318 w 245035"/>
              <a:gd name="connsiteY11" fmla="*/ 65741 h 83670"/>
              <a:gd name="connsiteX12" fmla="*/ 125506 w 245035"/>
              <a:gd name="connsiteY12" fmla="*/ 59764 h 83670"/>
              <a:gd name="connsiteX13" fmla="*/ 155388 w 245035"/>
              <a:gd name="connsiteY13" fmla="*/ 53788 h 83670"/>
              <a:gd name="connsiteX14" fmla="*/ 173318 w 245035"/>
              <a:gd name="connsiteY14" fmla="*/ 47812 h 83670"/>
              <a:gd name="connsiteX15" fmla="*/ 197224 w 245035"/>
              <a:gd name="connsiteY15" fmla="*/ 41835 h 83670"/>
              <a:gd name="connsiteX16" fmla="*/ 209176 w 245035"/>
              <a:gd name="connsiteY16" fmla="*/ 29882 h 83670"/>
              <a:gd name="connsiteX17" fmla="*/ 239059 w 245035"/>
              <a:gd name="connsiteY17" fmla="*/ 17929 h 83670"/>
              <a:gd name="connsiteX18" fmla="*/ 107576 w 245035"/>
              <a:gd name="connsiteY18" fmla="*/ 0 h 83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5035" h="83670">
                <a:moveTo>
                  <a:pt x="107576" y="0"/>
                </a:moveTo>
                <a:cubicBezTo>
                  <a:pt x="-44023" y="12632"/>
                  <a:pt x="74393" y="-825"/>
                  <a:pt x="125506" y="11953"/>
                </a:cubicBezTo>
                <a:cubicBezTo>
                  <a:pt x="139172" y="15369"/>
                  <a:pt x="97694" y="16593"/>
                  <a:pt x="83671" y="17929"/>
                </a:cubicBezTo>
                <a:cubicBezTo>
                  <a:pt x="55836" y="20580"/>
                  <a:pt x="27890" y="21914"/>
                  <a:pt x="0" y="23906"/>
                </a:cubicBezTo>
                <a:cubicBezTo>
                  <a:pt x="15937" y="27890"/>
                  <a:pt x="31535" y="33639"/>
                  <a:pt x="47812" y="35859"/>
                </a:cubicBezTo>
                <a:cubicBezTo>
                  <a:pt x="123253" y="46146"/>
                  <a:pt x="183076" y="37144"/>
                  <a:pt x="65741" y="47812"/>
                </a:cubicBezTo>
                <a:cubicBezTo>
                  <a:pt x="27673" y="60501"/>
                  <a:pt x="38110" y="53829"/>
                  <a:pt x="113553" y="65741"/>
                </a:cubicBezTo>
                <a:cubicBezTo>
                  <a:pt x="129418" y="68246"/>
                  <a:pt x="145428" y="69725"/>
                  <a:pt x="161365" y="71717"/>
                </a:cubicBezTo>
                <a:cubicBezTo>
                  <a:pt x="129490" y="73709"/>
                  <a:pt x="97502" y="74351"/>
                  <a:pt x="65741" y="77694"/>
                </a:cubicBezTo>
                <a:cubicBezTo>
                  <a:pt x="59476" y="78353"/>
                  <a:pt x="41512" y="83670"/>
                  <a:pt x="47812" y="83670"/>
                </a:cubicBezTo>
                <a:cubicBezTo>
                  <a:pt x="113583" y="83670"/>
                  <a:pt x="179294" y="79686"/>
                  <a:pt x="245035" y="77694"/>
                </a:cubicBezTo>
                <a:lnTo>
                  <a:pt x="173318" y="65741"/>
                </a:lnTo>
                <a:cubicBezTo>
                  <a:pt x="157434" y="63358"/>
                  <a:pt x="138870" y="68673"/>
                  <a:pt x="125506" y="59764"/>
                </a:cubicBezTo>
                <a:cubicBezTo>
                  <a:pt x="117054" y="54130"/>
                  <a:pt x="145533" y="56251"/>
                  <a:pt x="155388" y="53788"/>
                </a:cubicBezTo>
                <a:cubicBezTo>
                  <a:pt x="161500" y="52260"/>
                  <a:pt x="167260" y="49543"/>
                  <a:pt x="173318" y="47812"/>
                </a:cubicBezTo>
                <a:cubicBezTo>
                  <a:pt x="181216" y="45555"/>
                  <a:pt x="189255" y="43827"/>
                  <a:pt x="197224" y="41835"/>
                </a:cubicBezTo>
                <a:cubicBezTo>
                  <a:pt x="166126" y="31470"/>
                  <a:pt x="178810" y="38992"/>
                  <a:pt x="209176" y="29882"/>
                </a:cubicBezTo>
                <a:cubicBezTo>
                  <a:pt x="219452" y="26799"/>
                  <a:pt x="229098" y="21913"/>
                  <a:pt x="239059" y="17929"/>
                </a:cubicBezTo>
                <a:lnTo>
                  <a:pt x="107576" y="0"/>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3" name="Oval 32">
            <a:extLst>
              <a:ext uri="{FF2B5EF4-FFF2-40B4-BE49-F238E27FC236}">
                <a16:creationId xmlns:a16="http://schemas.microsoft.com/office/drawing/2014/main" id="{D70E0A20-FF90-47BE-9F58-2EB384114F6F}"/>
              </a:ext>
            </a:extLst>
          </p:cNvPr>
          <p:cNvSpPr/>
          <p:nvPr/>
        </p:nvSpPr>
        <p:spPr>
          <a:xfrm>
            <a:off x="3657600" y="2686050"/>
            <a:ext cx="171450" cy="1143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4" name="Oval 33">
            <a:extLst>
              <a:ext uri="{FF2B5EF4-FFF2-40B4-BE49-F238E27FC236}">
                <a16:creationId xmlns:a16="http://schemas.microsoft.com/office/drawing/2014/main" id="{CA6A4D5C-B50D-4C4D-8C11-CE60B444819A}"/>
              </a:ext>
            </a:extLst>
          </p:cNvPr>
          <p:cNvSpPr/>
          <p:nvPr/>
        </p:nvSpPr>
        <p:spPr>
          <a:xfrm>
            <a:off x="3771900" y="2743200"/>
            <a:ext cx="342900" cy="5715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cxnSp>
        <p:nvCxnSpPr>
          <p:cNvPr id="36" name="Straight Connector 35">
            <a:extLst>
              <a:ext uri="{FF2B5EF4-FFF2-40B4-BE49-F238E27FC236}">
                <a16:creationId xmlns:a16="http://schemas.microsoft.com/office/drawing/2014/main" id="{040393D9-1952-4F56-A4EE-7AE1F41262DB}"/>
              </a:ext>
            </a:extLst>
          </p:cNvPr>
          <p:cNvCxnSpPr>
            <a:cxnSpLocks/>
          </p:cNvCxnSpPr>
          <p:nvPr/>
        </p:nvCxnSpPr>
        <p:spPr>
          <a:xfrm>
            <a:off x="3714750" y="2743201"/>
            <a:ext cx="321259" cy="65519"/>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EF73D86-C3D1-4288-A2E5-908ED2A7F239}"/>
              </a:ext>
            </a:extLst>
          </p:cNvPr>
          <p:cNvCxnSpPr>
            <a:stCxn id="33" idx="0"/>
            <a:endCxn id="34" idx="0"/>
          </p:cNvCxnSpPr>
          <p:nvPr/>
        </p:nvCxnSpPr>
        <p:spPr>
          <a:xfrm>
            <a:off x="3743325" y="2686050"/>
            <a:ext cx="200025" cy="5715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0" name="Oval 39">
            <a:extLst>
              <a:ext uri="{FF2B5EF4-FFF2-40B4-BE49-F238E27FC236}">
                <a16:creationId xmlns:a16="http://schemas.microsoft.com/office/drawing/2014/main" id="{06BC4775-32C1-426A-8289-79DC2D11C21D}"/>
              </a:ext>
            </a:extLst>
          </p:cNvPr>
          <p:cNvSpPr/>
          <p:nvPr/>
        </p:nvSpPr>
        <p:spPr>
          <a:xfrm>
            <a:off x="3714750" y="2743200"/>
            <a:ext cx="228600" cy="5715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cxnSp>
        <p:nvCxnSpPr>
          <p:cNvPr id="42" name="Straight Connector 41">
            <a:extLst>
              <a:ext uri="{FF2B5EF4-FFF2-40B4-BE49-F238E27FC236}">
                <a16:creationId xmlns:a16="http://schemas.microsoft.com/office/drawing/2014/main" id="{BE04155D-74ED-47D9-AEDE-C9192771510C}"/>
              </a:ext>
            </a:extLst>
          </p:cNvPr>
          <p:cNvCxnSpPr>
            <a:cxnSpLocks/>
            <a:stCxn id="33" idx="7"/>
            <a:endCxn id="34" idx="0"/>
          </p:cNvCxnSpPr>
          <p:nvPr/>
        </p:nvCxnSpPr>
        <p:spPr>
          <a:xfrm>
            <a:off x="3803941" y="2702788"/>
            <a:ext cx="139409" cy="40412"/>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50" name="Rectangle 49">
            <a:extLst>
              <a:ext uri="{FF2B5EF4-FFF2-40B4-BE49-F238E27FC236}">
                <a16:creationId xmlns:a16="http://schemas.microsoft.com/office/drawing/2014/main" id="{4B2D5297-614E-4638-B899-5E085D64B545}"/>
              </a:ext>
            </a:extLst>
          </p:cNvPr>
          <p:cNvSpPr/>
          <p:nvPr/>
        </p:nvSpPr>
        <p:spPr>
          <a:xfrm>
            <a:off x="3714750" y="2743200"/>
            <a:ext cx="228600" cy="57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2" name="Freeform: Shape 51">
            <a:extLst>
              <a:ext uri="{FF2B5EF4-FFF2-40B4-BE49-F238E27FC236}">
                <a16:creationId xmlns:a16="http://schemas.microsoft.com/office/drawing/2014/main" id="{5D498833-0966-4677-ABC0-50F1AA49E79A}"/>
              </a:ext>
            </a:extLst>
          </p:cNvPr>
          <p:cNvSpPr/>
          <p:nvPr/>
        </p:nvSpPr>
        <p:spPr>
          <a:xfrm>
            <a:off x="7005919" y="2076451"/>
            <a:ext cx="717176" cy="291353"/>
          </a:xfrm>
          <a:custGeom>
            <a:avLst/>
            <a:gdLst>
              <a:gd name="connsiteX0" fmla="*/ 0 w 956235"/>
              <a:gd name="connsiteY0" fmla="*/ 0 h 388471"/>
              <a:gd name="connsiteX1" fmla="*/ 101600 w 956235"/>
              <a:gd name="connsiteY1" fmla="*/ 47812 h 388471"/>
              <a:gd name="connsiteX2" fmla="*/ 203200 w 956235"/>
              <a:gd name="connsiteY2" fmla="*/ 101600 h 388471"/>
              <a:gd name="connsiteX3" fmla="*/ 274917 w 956235"/>
              <a:gd name="connsiteY3" fmla="*/ 149412 h 388471"/>
              <a:gd name="connsiteX4" fmla="*/ 346635 w 956235"/>
              <a:gd name="connsiteY4" fmla="*/ 173318 h 388471"/>
              <a:gd name="connsiteX5" fmla="*/ 418352 w 956235"/>
              <a:gd name="connsiteY5" fmla="*/ 209176 h 388471"/>
              <a:gd name="connsiteX6" fmla="*/ 472141 w 956235"/>
              <a:gd name="connsiteY6" fmla="*/ 227106 h 388471"/>
              <a:gd name="connsiteX7" fmla="*/ 615576 w 956235"/>
              <a:gd name="connsiteY7" fmla="*/ 280894 h 388471"/>
              <a:gd name="connsiteX8" fmla="*/ 651435 w 956235"/>
              <a:gd name="connsiteY8" fmla="*/ 292847 h 388471"/>
              <a:gd name="connsiteX9" fmla="*/ 693270 w 956235"/>
              <a:gd name="connsiteY9" fmla="*/ 310776 h 388471"/>
              <a:gd name="connsiteX10" fmla="*/ 717176 w 956235"/>
              <a:gd name="connsiteY10" fmla="*/ 316753 h 388471"/>
              <a:gd name="connsiteX11" fmla="*/ 747058 w 956235"/>
              <a:gd name="connsiteY11" fmla="*/ 328706 h 388471"/>
              <a:gd name="connsiteX12" fmla="*/ 794870 w 956235"/>
              <a:gd name="connsiteY12" fmla="*/ 334682 h 388471"/>
              <a:gd name="connsiteX13" fmla="*/ 824752 w 956235"/>
              <a:gd name="connsiteY13" fmla="*/ 346635 h 388471"/>
              <a:gd name="connsiteX14" fmla="*/ 854635 w 956235"/>
              <a:gd name="connsiteY14" fmla="*/ 352612 h 388471"/>
              <a:gd name="connsiteX15" fmla="*/ 872564 w 956235"/>
              <a:gd name="connsiteY15" fmla="*/ 364565 h 388471"/>
              <a:gd name="connsiteX16" fmla="*/ 902447 w 956235"/>
              <a:gd name="connsiteY16" fmla="*/ 370541 h 388471"/>
              <a:gd name="connsiteX17" fmla="*/ 944282 w 956235"/>
              <a:gd name="connsiteY17" fmla="*/ 382494 h 388471"/>
              <a:gd name="connsiteX18" fmla="*/ 956235 w 956235"/>
              <a:gd name="connsiteY18" fmla="*/ 388471 h 388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56235" h="388471">
                <a:moveTo>
                  <a:pt x="0" y="0"/>
                </a:moveTo>
                <a:cubicBezTo>
                  <a:pt x="72934" y="43760"/>
                  <a:pt x="-27313" y="-14422"/>
                  <a:pt x="101600" y="47812"/>
                </a:cubicBezTo>
                <a:cubicBezTo>
                  <a:pt x="136109" y="64472"/>
                  <a:pt x="170142" y="82221"/>
                  <a:pt x="203200" y="101600"/>
                </a:cubicBezTo>
                <a:cubicBezTo>
                  <a:pt x="227986" y="116130"/>
                  <a:pt x="249219" y="136563"/>
                  <a:pt x="274917" y="149412"/>
                </a:cubicBezTo>
                <a:cubicBezTo>
                  <a:pt x="297456" y="160681"/>
                  <a:pt x="323374" y="163626"/>
                  <a:pt x="346635" y="173318"/>
                </a:cubicBezTo>
                <a:cubicBezTo>
                  <a:pt x="371306" y="183598"/>
                  <a:pt x="393786" y="198648"/>
                  <a:pt x="418352" y="209176"/>
                </a:cubicBezTo>
                <a:cubicBezTo>
                  <a:pt x="435723" y="216621"/>
                  <a:pt x="454638" y="219975"/>
                  <a:pt x="472141" y="227106"/>
                </a:cubicBezTo>
                <a:cubicBezTo>
                  <a:pt x="609043" y="282881"/>
                  <a:pt x="535374" y="267528"/>
                  <a:pt x="615576" y="280894"/>
                </a:cubicBezTo>
                <a:cubicBezTo>
                  <a:pt x="627529" y="284878"/>
                  <a:pt x="639675" y="288324"/>
                  <a:pt x="651435" y="292847"/>
                </a:cubicBezTo>
                <a:cubicBezTo>
                  <a:pt x="665595" y="298293"/>
                  <a:pt x="679012" y="305591"/>
                  <a:pt x="693270" y="310776"/>
                </a:cubicBezTo>
                <a:cubicBezTo>
                  <a:pt x="700989" y="313583"/>
                  <a:pt x="709384" y="314155"/>
                  <a:pt x="717176" y="316753"/>
                </a:cubicBezTo>
                <a:cubicBezTo>
                  <a:pt x="727353" y="320146"/>
                  <a:pt x="736605" y="326294"/>
                  <a:pt x="747058" y="328706"/>
                </a:cubicBezTo>
                <a:cubicBezTo>
                  <a:pt x="762708" y="332317"/>
                  <a:pt x="778933" y="332690"/>
                  <a:pt x="794870" y="334682"/>
                </a:cubicBezTo>
                <a:cubicBezTo>
                  <a:pt x="804831" y="338666"/>
                  <a:pt x="814476" y="343552"/>
                  <a:pt x="824752" y="346635"/>
                </a:cubicBezTo>
                <a:cubicBezTo>
                  <a:pt x="834482" y="349554"/>
                  <a:pt x="845124" y="349045"/>
                  <a:pt x="854635" y="352612"/>
                </a:cubicBezTo>
                <a:cubicBezTo>
                  <a:pt x="861360" y="355134"/>
                  <a:pt x="865839" y="362043"/>
                  <a:pt x="872564" y="364565"/>
                </a:cubicBezTo>
                <a:cubicBezTo>
                  <a:pt x="882075" y="368132"/>
                  <a:pt x="892531" y="368337"/>
                  <a:pt x="902447" y="370541"/>
                </a:cubicBezTo>
                <a:cubicBezTo>
                  <a:pt x="915186" y="373372"/>
                  <a:pt x="931812" y="377506"/>
                  <a:pt x="944282" y="382494"/>
                </a:cubicBezTo>
                <a:cubicBezTo>
                  <a:pt x="948418" y="384148"/>
                  <a:pt x="952251" y="386479"/>
                  <a:pt x="956235" y="388471"/>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3" name="Freeform: Shape 52">
            <a:extLst>
              <a:ext uri="{FF2B5EF4-FFF2-40B4-BE49-F238E27FC236}">
                <a16:creationId xmlns:a16="http://schemas.microsoft.com/office/drawing/2014/main" id="{B25C99A7-F46E-4E17-8C65-262B6781914B}"/>
              </a:ext>
            </a:extLst>
          </p:cNvPr>
          <p:cNvSpPr/>
          <p:nvPr/>
        </p:nvSpPr>
        <p:spPr>
          <a:xfrm>
            <a:off x="3733800" y="2703958"/>
            <a:ext cx="242212" cy="95363"/>
          </a:xfrm>
          <a:custGeom>
            <a:avLst/>
            <a:gdLst>
              <a:gd name="connsiteX0" fmla="*/ 0 w 322949"/>
              <a:gd name="connsiteY0" fmla="*/ 59795 h 127151"/>
              <a:gd name="connsiteX1" fmla="*/ 322729 w 322949"/>
              <a:gd name="connsiteY1" fmla="*/ 125536 h 127151"/>
              <a:gd name="connsiteX2" fmla="*/ 53788 w 322949"/>
              <a:gd name="connsiteY2" fmla="*/ 30 h 127151"/>
              <a:gd name="connsiteX3" fmla="*/ 262965 w 322949"/>
              <a:gd name="connsiteY3" fmla="*/ 113583 h 127151"/>
              <a:gd name="connsiteX4" fmla="*/ 292847 w 322949"/>
              <a:gd name="connsiteY4" fmla="*/ 113583 h 127151"/>
              <a:gd name="connsiteX5" fmla="*/ 203200 w 322949"/>
              <a:gd name="connsiteY5" fmla="*/ 65771 h 127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2949" h="127151">
                <a:moveTo>
                  <a:pt x="0" y="59795"/>
                </a:moveTo>
                <a:cubicBezTo>
                  <a:pt x="156882" y="97646"/>
                  <a:pt x="313764" y="135497"/>
                  <a:pt x="322729" y="125536"/>
                </a:cubicBezTo>
                <a:cubicBezTo>
                  <a:pt x="331694" y="115575"/>
                  <a:pt x="63749" y="2022"/>
                  <a:pt x="53788" y="30"/>
                </a:cubicBezTo>
                <a:cubicBezTo>
                  <a:pt x="43827" y="-1962"/>
                  <a:pt x="223122" y="94658"/>
                  <a:pt x="262965" y="113583"/>
                </a:cubicBezTo>
                <a:cubicBezTo>
                  <a:pt x="302808" y="132509"/>
                  <a:pt x="302808" y="121552"/>
                  <a:pt x="292847" y="113583"/>
                </a:cubicBezTo>
                <a:cubicBezTo>
                  <a:pt x="282886" y="105614"/>
                  <a:pt x="243043" y="85692"/>
                  <a:pt x="203200" y="65771"/>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1" name="Shape 164">
            <a:extLst>
              <a:ext uri="{FF2B5EF4-FFF2-40B4-BE49-F238E27FC236}">
                <a16:creationId xmlns:a16="http://schemas.microsoft.com/office/drawing/2014/main" id="{C2D32F46-EDBA-4C5F-B985-63D8B3E57452}"/>
              </a:ext>
            </a:extLst>
          </p:cNvPr>
          <p:cNvSpPr/>
          <p:nvPr/>
        </p:nvSpPr>
        <p:spPr>
          <a:xfrm>
            <a:off x="-19051" y="-51774"/>
            <a:ext cx="916305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54" name="Shape 165">
            <a:extLst>
              <a:ext uri="{FF2B5EF4-FFF2-40B4-BE49-F238E27FC236}">
                <a16:creationId xmlns:a16="http://schemas.microsoft.com/office/drawing/2014/main" id="{6DA8BD19-170E-4FBB-B6BD-89907D302A43}"/>
              </a:ext>
            </a:extLst>
          </p:cNvPr>
          <p:cNvSpPr/>
          <p:nvPr/>
        </p:nvSpPr>
        <p:spPr>
          <a:xfrm>
            <a:off x="457200" y="130930"/>
            <a:ext cx="6183630"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2021 Delta Dental Plan</a:t>
            </a:r>
            <a:endParaRPr dirty="0">
              <a:solidFill>
                <a:schemeClr val="tx1"/>
              </a:solidFill>
            </a:endParaRPr>
          </a:p>
        </p:txBody>
      </p:sp>
      <p:pic>
        <p:nvPicPr>
          <p:cNvPr id="26" name="Picture 25" descr="A picture containing cup, indoor, wall&#10;&#10;Description automatically generated">
            <a:extLst>
              <a:ext uri="{FF2B5EF4-FFF2-40B4-BE49-F238E27FC236}">
                <a16:creationId xmlns:a16="http://schemas.microsoft.com/office/drawing/2014/main" id="{6B7EDAAC-4B63-4FA1-9FA8-1F64533969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90610" y="3612462"/>
            <a:ext cx="1819808" cy="2550022"/>
          </a:xfrm>
          <a:prstGeom prst="rect">
            <a:avLst/>
          </a:prstGeom>
        </p:spPr>
      </p:pic>
      <p:graphicFrame>
        <p:nvGraphicFramePr>
          <p:cNvPr id="29" name="Table 28">
            <a:extLst>
              <a:ext uri="{FF2B5EF4-FFF2-40B4-BE49-F238E27FC236}">
                <a16:creationId xmlns:a16="http://schemas.microsoft.com/office/drawing/2014/main" id="{A10E2CFF-E669-46E2-B66B-85CEB50EB77E}"/>
              </a:ext>
            </a:extLst>
          </p:cNvPr>
          <p:cNvGraphicFramePr>
            <a:graphicFrameLocks noGrp="1"/>
          </p:cNvGraphicFramePr>
          <p:nvPr>
            <p:extLst>
              <p:ext uri="{D42A27DB-BD31-4B8C-83A1-F6EECF244321}">
                <p14:modId xmlns:p14="http://schemas.microsoft.com/office/powerpoint/2010/main" val="3347328434"/>
              </p:ext>
            </p:extLst>
          </p:nvPr>
        </p:nvGraphicFramePr>
        <p:xfrm>
          <a:off x="543190" y="1115122"/>
          <a:ext cx="6496930" cy="3030165"/>
        </p:xfrm>
        <a:graphic>
          <a:graphicData uri="http://schemas.openxmlformats.org/drawingml/2006/table">
            <a:tbl>
              <a:tblPr>
                <a:tableStyleId>{EEE7283C-3CF3-47DC-8721-378D4A62B228}</a:tableStyleId>
              </a:tblPr>
              <a:tblGrid>
                <a:gridCol w="2521963">
                  <a:extLst>
                    <a:ext uri="{9D8B030D-6E8A-4147-A177-3AD203B41FA5}">
                      <a16:colId xmlns:a16="http://schemas.microsoft.com/office/drawing/2014/main" val="20000"/>
                    </a:ext>
                  </a:extLst>
                </a:gridCol>
                <a:gridCol w="1244742">
                  <a:extLst>
                    <a:ext uri="{9D8B030D-6E8A-4147-A177-3AD203B41FA5}">
                      <a16:colId xmlns:a16="http://schemas.microsoft.com/office/drawing/2014/main" val="20001"/>
                    </a:ext>
                  </a:extLst>
                </a:gridCol>
                <a:gridCol w="1282425">
                  <a:extLst>
                    <a:ext uri="{9D8B030D-6E8A-4147-A177-3AD203B41FA5}">
                      <a16:colId xmlns:a16="http://schemas.microsoft.com/office/drawing/2014/main" val="191320780"/>
                    </a:ext>
                  </a:extLst>
                </a:gridCol>
                <a:gridCol w="1447800">
                  <a:extLst>
                    <a:ext uri="{9D8B030D-6E8A-4147-A177-3AD203B41FA5}">
                      <a16:colId xmlns:a16="http://schemas.microsoft.com/office/drawing/2014/main" val="1430318035"/>
                    </a:ext>
                  </a:extLst>
                </a:gridCol>
              </a:tblGrid>
              <a:tr h="255659">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u="none" strike="noStrike" cap="none" normalizeH="0" baseline="0" dirty="0">
                          <a:ln>
                            <a:noFill/>
                          </a:ln>
                          <a:effectLst/>
                          <a:latin typeface="+mj-lt"/>
                        </a:rPr>
                        <a:t>Benefit Summary</a:t>
                      </a:r>
                      <a:endParaRPr kumimoji="0" lang="en-US" sz="1200" b="1" i="0" u="none" strike="noStrike" cap="none" normalizeH="0" baseline="0" dirty="0">
                        <a:ln>
                          <a:noFill/>
                        </a:ln>
                        <a:solidFill>
                          <a:schemeClr val="tx1"/>
                        </a:solidFill>
                        <a:effectLst/>
                        <a:latin typeface="+mj-lt"/>
                        <a:cs typeface="Arial" charset="0"/>
                      </a:endParaRPr>
                    </a:p>
                  </a:txBody>
                  <a:tcPr marT="45717" marB="45717" anchor="ctr" horzOverflow="overflow">
                    <a:solidFill>
                      <a:schemeClr val="accent1"/>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u="none" strike="noStrike" cap="none" normalizeH="0" baseline="0" dirty="0">
                          <a:ln>
                            <a:noFill/>
                          </a:ln>
                          <a:effectLst/>
                          <a:latin typeface="+mj-lt"/>
                        </a:rPr>
                        <a:t>PPO/Plus Premier Plan</a:t>
                      </a:r>
                      <a:endParaRPr kumimoji="0" lang="en-US" sz="1200" b="1" i="0" u="none" strike="noStrike" cap="none" normalizeH="0" baseline="0" dirty="0">
                        <a:ln>
                          <a:noFill/>
                        </a:ln>
                        <a:solidFill>
                          <a:schemeClr val="tx1"/>
                        </a:solidFill>
                        <a:effectLst/>
                        <a:latin typeface="+mj-lt"/>
                        <a:cs typeface="Arial" charset="0"/>
                      </a:endParaRPr>
                    </a:p>
                  </a:txBody>
                  <a:tcPr marT="45717" marB="45717" anchor="ctr" horzOverflow="overflow">
                    <a:solidFill>
                      <a:schemeClr val="accent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78459">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200" b="1" u="none" strike="noStrike" kern="1200" cap="none" spc="0" normalizeH="0" baseline="0" noProof="0" dirty="0">
                          <a:ln>
                            <a:noFill/>
                          </a:ln>
                          <a:effectLst/>
                          <a:uLnTx/>
                          <a:uFillTx/>
                          <a:latin typeface="+mj-lt"/>
                        </a:rPr>
                        <a:t>PPO</a:t>
                      </a:r>
                      <a:endParaRPr kumimoji="0" lang="en-US" sz="1200" b="1" i="0" u="none" strike="noStrike" kern="1200" cap="none" spc="0" normalizeH="0" baseline="0" noProof="0" dirty="0">
                        <a:ln>
                          <a:noFill/>
                        </a:ln>
                        <a:solidFill>
                          <a:prstClr val="black"/>
                        </a:solidFill>
                        <a:effectLst/>
                        <a:uLnTx/>
                        <a:uFillTx/>
                        <a:latin typeface="+mj-lt"/>
                        <a:ea typeface="+mn-ea"/>
                        <a:cs typeface="Arial" charset="0"/>
                      </a:endParaRPr>
                    </a:p>
                  </a:txBody>
                  <a:tcPr marT="45717" marB="45717" anchor="ctr" horzOverflow="overflow">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200" b="1" u="none" strike="noStrike" kern="1200" cap="none" spc="0" normalizeH="0" baseline="0" noProof="0" dirty="0">
                          <a:ln>
                            <a:noFill/>
                          </a:ln>
                          <a:effectLst/>
                          <a:uLnTx/>
                          <a:uFillTx/>
                          <a:latin typeface="+mj-lt"/>
                        </a:rPr>
                        <a:t>Premier</a:t>
                      </a:r>
                      <a:endParaRPr kumimoji="0" lang="en-US" sz="1200" b="1" i="0" u="none" strike="noStrike" kern="1200" cap="none" spc="0" normalizeH="0" baseline="0" noProof="0" dirty="0">
                        <a:ln>
                          <a:noFill/>
                        </a:ln>
                        <a:solidFill>
                          <a:prstClr val="black"/>
                        </a:solidFill>
                        <a:effectLst/>
                        <a:uLnTx/>
                        <a:uFillTx/>
                        <a:latin typeface="+mj-lt"/>
                        <a:ea typeface="+mn-ea"/>
                        <a:cs typeface="Arial" charset="0"/>
                      </a:endParaRPr>
                    </a:p>
                  </a:txBody>
                  <a:tcPr marT="45717" marB="45717" anchor="ctr" horzOverflow="overflow">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200" b="1" u="none" strike="noStrike" kern="1200" cap="none" spc="0" normalizeH="0" baseline="0" noProof="0" dirty="0">
                          <a:ln>
                            <a:noFill/>
                          </a:ln>
                          <a:effectLst/>
                          <a:uLnTx/>
                          <a:uFillTx/>
                          <a:latin typeface="+mj-lt"/>
                        </a:rPr>
                        <a:t>Out-of-Network</a:t>
                      </a:r>
                      <a:endParaRPr kumimoji="0" lang="en-US" sz="1200" b="1" i="0" u="none" strike="noStrike" kern="1200" cap="none" spc="0" normalizeH="0" baseline="0" noProof="0" dirty="0">
                        <a:ln>
                          <a:noFill/>
                        </a:ln>
                        <a:solidFill>
                          <a:prstClr val="black"/>
                        </a:solidFill>
                        <a:effectLst/>
                        <a:uLnTx/>
                        <a:uFillTx/>
                        <a:latin typeface="+mj-lt"/>
                        <a:ea typeface="+mn-ea"/>
                        <a:cs typeface="Arial" charset="0"/>
                      </a:endParaRPr>
                    </a:p>
                  </a:txBody>
                  <a:tcPr marT="45717" marB="45717" anchor="ctr" horzOverflow="overflow">
                    <a:solidFill>
                      <a:schemeClr val="accent1"/>
                    </a:solidFill>
                  </a:tcPr>
                </a:tc>
                <a:extLst>
                  <a:ext uri="{0D108BD9-81ED-4DB2-BD59-A6C34878D82A}">
                    <a16:rowId xmlns:a16="http://schemas.microsoft.com/office/drawing/2014/main" val="10001"/>
                  </a:ext>
                </a:extLst>
              </a:tr>
              <a:tr h="204474">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u="none" strike="noStrike" cap="none" normalizeH="0" baseline="0" dirty="0">
                          <a:ln>
                            <a:noFill/>
                          </a:ln>
                          <a:effectLst/>
                          <a:latin typeface="+mj-lt"/>
                        </a:rPr>
                        <a:t>Annual Calendar Year Deductible   </a:t>
                      </a:r>
                      <a:endParaRPr kumimoji="0" lang="en-US" sz="1200" b="0" i="0" u="none" strike="noStrike" cap="none" normalizeH="0" baseline="0" dirty="0">
                        <a:ln>
                          <a:noFill/>
                        </a:ln>
                        <a:solidFill>
                          <a:schemeClr val="tx1"/>
                        </a:solidFill>
                        <a:effectLst/>
                        <a:latin typeface="+mj-lt"/>
                        <a:cs typeface="Arial" charset="0"/>
                      </a:endParaRPr>
                    </a:p>
                  </a:txBody>
                  <a:tcPr marT="45717" marB="45717" anchor="ctr" horzOverflow="overflow"/>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latin typeface="+mj-lt"/>
                        </a:rPr>
                        <a:t>$50 Individual  / $150 Family</a:t>
                      </a:r>
                      <a:endParaRPr kumimoji="0" lang="en-US" sz="1200" b="1" i="0" u="none" strike="noStrike" cap="none" normalizeH="0" baseline="0" dirty="0">
                        <a:ln>
                          <a:noFill/>
                        </a:ln>
                        <a:solidFill>
                          <a:schemeClr val="tx1"/>
                        </a:solidFill>
                        <a:effectLst/>
                        <a:latin typeface="+mj-lt"/>
                        <a:cs typeface="Arial" charset="0"/>
                      </a:endParaRPr>
                    </a:p>
                  </a:txBody>
                  <a:tcPr marT="45717" marB="45717" anchor="ctr" horzOverflow="overflow"/>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3"/>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latin typeface="+mj-lt"/>
                        </a:rPr>
                        <a:t>Diagnostic/Preventive</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latin typeface="+mj-lt"/>
                        </a:rPr>
                        <a:t>(Not subject to  deductible)</a:t>
                      </a:r>
                      <a:endParaRPr kumimoji="0" lang="en-US" sz="1200" b="0" i="0" u="none" strike="noStrike" cap="none" normalizeH="0" baseline="0" dirty="0">
                        <a:ln>
                          <a:noFill/>
                        </a:ln>
                        <a:solidFill>
                          <a:schemeClr val="tx1"/>
                        </a:solidFill>
                        <a:effectLst/>
                        <a:latin typeface="+mj-lt"/>
                        <a:cs typeface="Arial" charset="0"/>
                      </a:endParaRPr>
                    </a:p>
                  </a:txBody>
                  <a:tcPr marT="45717" marB="45717" anchor="ctr" horzOverflow="overflow"/>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200" u="none" strike="noStrike" kern="1200" cap="none" spc="0" normalizeH="0" baseline="0" noProof="0" dirty="0">
                          <a:ln>
                            <a:noFill/>
                          </a:ln>
                          <a:effectLst/>
                          <a:uLnTx/>
                          <a:uFillTx/>
                          <a:latin typeface="+mj-lt"/>
                        </a:rPr>
                        <a:t>0%</a:t>
                      </a:r>
                      <a:endParaRPr kumimoji="0" lang="en-US" sz="1200" b="0" i="0" u="none" strike="noStrike" kern="1200" cap="none" spc="0" normalizeH="0" baseline="0" noProof="0" dirty="0">
                        <a:ln>
                          <a:noFill/>
                        </a:ln>
                        <a:solidFill>
                          <a:schemeClr val="tx1"/>
                        </a:solidFill>
                        <a:effectLst/>
                        <a:uLnTx/>
                        <a:uFillTx/>
                        <a:latin typeface="+mj-lt"/>
                        <a:ea typeface="+mn-ea"/>
                        <a:cs typeface="Arial" charset="0"/>
                      </a:endParaRPr>
                    </a:p>
                  </a:txBody>
                  <a:tcPr marT="45717" marB="45717" anchor="ctr" horzOverflow="overflow"/>
                </a:tc>
                <a:tc>
                  <a:txBody>
                    <a:bodyPr/>
                    <a:lstStyle/>
                    <a:p>
                      <a:pPr algn="ctr"/>
                      <a:r>
                        <a:rPr lang="en-US" sz="1200" dirty="0">
                          <a:latin typeface="+mj-lt"/>
                        </a:rPr>
                        <a:t>20%</a:t>
                      </a:r>
                      <a:endParaRPr lang="en-US" sz="1200" b="0" dirty="0">
                        <a:solidFill>
                          <a:schemeClr val="tx1"/>
                        </a:solidFill>
                        <a:latin typeface="+mj-lt"/>
                      </a:endParaRPr>
                    </a:p>
                  </a:txBody>
                  <a:tcPr marT="45717" marB="45717" anchor="ctr" horzOverflow="overflow"/>
                </a:tc>
                <a:tc>
                  <a:txBody>
                    <a:bodyPr/>
                    <a:lstStyle/>
                    <a:p>
                      <a:pPr algn="ctr"/>
                      <a:r>
                        <a:rPr lang="en-US" sz="1200" dirty="0">
                          <a:latin typeface="+mj-lt"/>
                        </a:rPr>
                        <a:t>20%</a:t>
                      </a:r>
                      <a:endParaRPr lang="en-US" sz="1200" b="0" dirty="0">
                        <a:solidFill>
                          <a:schemeClr val="tx1"/>
                        </a:solidFill>
                        <a:latin typeface="+mj-lt"/>
                      </a:endParaRPr>
                    </a:p>
                  </a:txBody>
                  <a:tcPr marT="45717" marB="45717" anchor="ctr" horzOverflow="overflow"/>
                </a:tc>
                <a:extLst>
                  <a:ext uri="{0D108BD9-81ED-4DB2-BD59-A6C34878D82A}">
                    <a16:rowId xmlns:a16="http://schemas.microsoft.com/office/drawing/2014/main" val="10004"/>
                  </a:ext>
                </a:extLst>
              </a:tr>
              <a:tr h="25565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latin typeface="+mj-lt"/>
                        </a:rPr>
                        <a:t>Basic Services</a:t>
                      </a:r>
                      <a:endParaRPr kumimoji="0" lang="en-US" sz="1200" b="0" i="0" u="none" strike="noStrike" cap="none" normalizeH="0" baseline="0" dirty="0">
                        <a:ln>
                          <a:noFill/>
                        </a:ln>
                        <a:solidFill>
                          <a:schemeClr val="tx1"/>
                        </a:solidFill>
                        <a:effectLst/>
                        <a:latin typeface="+mj-lt"/>
                        <a:cs typeface="Arial" charset="0"/>
                      </a:endParaRPr>
                    </a:p>
                  </a:txBody>
                  <a:tcPr marT="45717" marB="45717" anchor="ctr" horzOverflow="overflow"/>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latin typeface="+mj-lt"/>
                        </a:rPr>
                        <a:t>20%</a:t>
                      </a:r>
                      <a:endParaRPr kumimoji="0" lang="en-US" sz="1200" b="0" i="0" u="none" strike="noStrike" cap="none" normalizeH="0" baseline="0" dirty="0">
                        <a:ln>
                          <a:noFill/>
                        </a:ln>
                        <a:solidFill>
                          <a:schemeClr val="tx1"/>
                        </a:solidFill>
                        <a:effectLst/>
                        <a:latin typeface="+mj-lt"/>
                        <a:cs typeface="Arial" charset="0"/>
                      </a:endParaRPr>
                    </a:p>
                  </a:txBody>
                  <a:tcPr marT="45717" marB="45717" anchor="ctr" horzOverflow="overflow"/>
                </a:tc>
                <a:tc>
                  <a:txBody>
                    <a:bodyPr/>
                    <a:lstStyle/>
                    <a:p>
                      <a:pPr algn="ctr"/>
                      <a:r>
                        <a:rPr lang="en-US" sz="1200" dirty="0">
                          <a:latin typeface="+mj-lt"/>
                        </a:rPr>
                        <a:t>50%</a:t>
                      </a:r>
                      <a:endParaRPr lang="en-US" sz="1200" dirty="0">
                        <a:solidFill>
                          <a:schemeClr val="tx1"/>
                        </a:solidFill>
                        <a:latin typeface="+mj-lt"/>
                      </a:endParaRPr>
                    </a:p>
                  </a:txBody>
                  <a:tcPr marT="45717" marB="45717" anchor="ctr" horzOverflow="overflow"/>
                </a:tc>
                <a:tc>
                  <a:txBody>
                    <a:bodyPr/>
                    <a:lstStyle/>
                    <a:p>
                      <a:pPr algn="ctr"/>
                      <a:r>
                        <a:rPr lang="en-US" sz="1200" dirty="0">
                          <a:latin typeface="+mj-lt"/>
                        </a:rPr>
                        <a:t>50%</a:t>
                      </a:r>
                      <a:endParaRPr lang="en-US" sz="1200" dirty="0">
                        <a:solidFill>
                          <a:schemeClr val="tx1"/>
                        </a:solidFill>
                        <a:latin typeface="+mj-lt"/>
                      </a:endParaRPr>
                    </a:p>
                  </a:txBody>
                  <a:tcPr marT="45717" marB="45717" anchor="ctr" horzOverflow="overflow"/>
                </a:tc>
                <a:extLst>
                  <a:ext uri="{0D108BD9-81ED-4DB2-BD59-A6C34878D82A}">
                    <a16:rowId xmlns:a16="http://schemas.microsoft.com/office/drawing/2014/main" val="10005"/>
                  </a:ext>
                </a:extLst>
              </a:tr>
              <a:tr h="25565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latin typeface="+mj-lt"/>
                        </a:rPr>
                        <a:t>Major Services</a:t>
                      </a:r>
                      <a:endParaRPr kumimoji="0" lang="en-US" sz="1200" b="0" i="0" u="none" strike="noStrike" cap="none" normalizeH="0" baseline="0" dirty="0">
                        <a:ln>
                          <a:noFill/>
                        </a:ln>
                        <a:solidFill>
                          <a:schemeClr val="tx1"/>
                        </a:solidFill>
                        <a:effectLst/>
                        <a:latin typeface="+mj-lt"/>
                        <a:cs typeface="Arial" charset="0"/>
                      </a:endParaRPr>
                    </a:p>
                  </a:txBody>
                  <a:tcPr marT="45717" marB="45717" anchor="ctr" horzOverflow="overflow"/>
                </a:tc>
                <a:tc>
                  <a:txBody>
                    <a:bodyPr/>
                    <a:lstStyle/>
                    <a:p>
                      <a:pPr algn="ctr"/>
                      <a:r>
                        <a:rPr lang="en-US" sz="1200" dirty="0">
                          <a:latin typeface="+mj-lt"/>
                        </a:rPr>
                        <a:t>50%</a:t>
                      </a:r>
                      <a:endParaRPr lang="en-US" sz="1200" dirty="0">
                        <a:solidFill>
                          <a:schemeClr val="tx1"/>
                        </a:solidFill>
                        <a:latin typeface="+mj-lt"/>
                      </a:endParaRPr>
                    </a:p>
                  </a:txBody>
                  <a:tcPr marT="45717" marB="45717" anchor="ctr" horzOverflow="overflow"/>
                </a:tc>
                <a:tc>
                  <a:txBody>
                    <a:bodyPr/>
                    <a:lstStyle/>
                    <a:p>
                      <a:pPr algn="ctr"/>
                      <a:r>
                        <a:rPr lang="en-US" sz="1200" dirty="0">
                          <a:latin typeface="+mj-lt"/>
                        </a:rPr>
                        <a:t>50%</a:t>
                      </a:r>
                      <a:endParaRPr lang="en-US" sz="1200" dirty="0">
                        <a:solidFill>
                          <a:schemeClr val="tx1"/>
                        </a:solidFill>
                        <a:latin typeface="+mj-lt"/>
                      </a:endParaRPr>
                    </a:p>
                  </a:txBody>
                  <a:tcPr marT="45717" marB="45717" anchor="ctr" horzOverflow="overflow"/>
                </a:tc>
                <a:tc>
                  <a:txBody>
                    <a:bodyPr/>
                    <a:lstStyle/>
                    <a:p>
                      <a:pPr algn="ctr"/>
                      <a:r>
                        <a:rPr lang="en-US" sz="1200" dirty="0">
                          <a:latin typeface="+mj-lt"/>
                        </a:rPr>
                        <a:t>50%</a:t>
                      </a:r>
                      <a:endParaRPr lang="en-US" sz="1200" dirty="0">
                        <a:solidFill>
                          <a:schemeClr val="tx1"/>
                        </a:solidFill>
                        <a:latin typeface="+mj-lt"/>
                      </a:endParaRPr>
                    </a:p>
                  </a:txBody>
                  <a:tcPr marT="45717" marB="45717" anchor="ctr" horzOverflow="overflow"/>
                </a:tc>
                <a:extLst>
                  <a:ext uri="{0D108BD9-81ED-4DB2-BD59-A6C34878D82A}">
                    <a16:rowId xmlns:a16="http://schemas.microsoft.com/office/drawing/2014/main" val="10006"/>
                  </a:ext>
                </a:extLst>
              </a:tr>
              <a:tr h="25565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latin typeface="+mj-lt"/>
                        </a:rPr>
                        <a:t>Implants</a:t>
                      </a:r>
                      <a:endParaRPr kumimoji="0" lang="en-US" sz="1200" b="0" i="0" u="none" strike="noStrike" cap="none" normalizeH="0" baseline="0" dirty="0">
                        <a:ln>
                          <a:noFill/>
                        </a:ln>
                        <a:solidFill>
                          <a:schemeClr val="tx1"/>
                        </a:solidFill>
                        <a:effectLst/>
                        <a:latin typeface="+mj-lt"/>
                        <a:cs typeface="Arial" charset="0"/>
                      </a:endParaRPr>
                    </a:p>
                  </a:txBody>
                  <a:tcPr marT="45717" marB="45717" anchor="ctr" horzOverflow="overflow"/>
                </a:tc>
                <a:tc>
                  <a:txBody>
                    <a:bodyPr/>
                    <a:lstStyle/>
                    <a:p>
                      <a:pPr algn="ctr"/>
                      <a:r>
                        <a:rPr lang="en-US" sz="1200" dirty="0">
                          <a:latin typeface="+mj-lt"/>
                        </a:rPr>
                        <a:t>50%</a:t>
                      </a:r>
                      <a:endParaRPr lang="en-US" sz="1200" dirty="0">
                        <a:solidFill>
                          <a:schemeClr val="tx1"/>
                        </a:solidFill>
                        <a:latin typeface="+mj-lt"/>
                      </a:endParaRPr>
                    </a:p>
                  </a:txBody>
                  <a:tcPr marT="45717" marB="45717" anchor="ctr" horzOverflow="overflow"/>
                </a:tc>
                <a:tc>
                  <a:txBody>
                    <a:bodyPr/>
                    <a:lstStyle/>
                    <a:p>
                      <a:pPr algn="ctr"/>
                      <a:r>
                        <a:rPr lang="en-US" sz="1200" dirty="0">
                          <a:latin typeface="+mj-lt"/>
                        </a:rPr>
                        <a:t>50%</a:t>
                      </a:r>
                      <a:endParaRPr lang="en-US" sz="1200" dirty="0">
                        <a:solidFill>
                          <a:schemeClr val="tx1"/>
                        </a:solidFill>
                        <a:latin typeface="+mj-lt"/>
                      </a:endParaRPr>
                    </a:p>
                  </a:txBody>
                  <a:tcPr marT="45717" marB="45717" anchor="ctr" horzOverflow="overflow"/>
                </a:tc>
                <a:tc>
                  <a:txBody>
                    <a:bodyPr/>
                    <a:lstStyle/>
                    <a:p>
                      <a:pPr algn="ctr"/>
                      <a:r>
                        <a:rPr lang="en-US" sz="1200" dirty="0">
                          <a:latin typeface="+mj-lt"/>
                        </a:rPr>
                        <a:t>50%</a:t>
                      </a:r>
                      <a:endParaRPr lang="en-US" sz="1200" dirty="0">
                        <a:solidFill>
                          <a:schemeClr val="tx1"/>
                        </a:solidFill>
                        <a:latin typeface="+mj-lt"/>
                      </a:endParaRPr>
                    </a:p>
                  </a:txBody>
                  <a:tcPr marT="45717" marB="45717" anchor="ctr" horzOverflow="overflow"/>
                </a:tc>
                <a:extLst>
                  <a:ext uri="{0D108BD9-81ED-4DB2-BD59-A6C34878D82A}">
                    <a16:rowId xmlns:a16="http://schemas.microsoft.com/office/drawing/2014/main" val="10007"/>
                  </a:ext>
                </a:extLst>
              </a:tr>
              <a:tr h="202347">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latin typeface="+mj-lt"/>
                        </a:rPr>
                        <a:t>Annual Calendar Year Maximum</a:t>
                      </a:r>
                      <a:endParaRPr kumimoji="0" lang="en-US" sz="1200" b="0" i="0" u="none" strike="noStrike" cap="none" normalizeH="0" baseline="0" dirty="0">
                        <a:ln>
                          <a:noFill/>
                        </a:ln>
                        <a:solidFill>
                          <a:schemeClr val="tx1"/>
                        </a:solidFill>
                        <a:effectLst/>
                        <a:latin typeface="+mj-lt"/>
                        <a:cs typeface="Arial" charset="0"/>
                      </a:endParaRPr>
                    </a:p>
                  </a:txBody>
                  <a:tcPr marT="45717" marB="45717" anchor="ctr" horzOverflow="overflow"/>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u="none" strike="noStrike" cap="none" normalizeH="0" baseline="0" dirty="0">
                          <a:ln>
                            <a:noFill/>
                          </a:ln>
                          <a:effectLst/>
                          <a:latin typeface="+mj-lt"/>
                        </a:rPr>
                        <a:t>$2,000</a:t>
                      </a:r>
                      <a:endParaRPr kumimoji="0" lang="en-US" sz="1200" b="1" i="0" u="none" strike="noStrike" cap="none" normalizeH="0" baseline="0" dirty="0">
                        <a:ln>
                          <a:noFill/>
                        </a:ln>
                        <a:solidFill>
                          <a:schemeClr val="tx1"/>
                        </a:solidFill>
                        <a:effectLst/>
                        <a:latin typeface="+mj-lt"/>
                        <a:cs typeface="Arial" charset="0"/>
                      </a:endParaRPr>
                    </a:p>
                  </a:txBody>
                  <a:tcPr marT="45717" marB="45717" anchor="ctr" horzOverflow="overflow"/>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dirty="0">
                        <a:ln>
                          <a:noFill/>
                        </a:ln>
                        <a:solidFill>
                          <a:schemeClr val="tx1"/>
                        </a:solidFill>
                        <a:effectLst/>
                        <a:latin typeface="+mj-lt"/>
                        <a:cs typeface="Arial" charset="0"/>
                      </a:endParaRPr>
                    </a:p>
                  </a:txBody>
                  <a:tcPr marT="45717" marB="45717" anchor="ctr" horzOverflow="overflow"/>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dirty="0">
                        <a:ln>
                          <a:noFill/>
                        </a:ln>
                        <a:solidFill>
                          <a:schemeClr val="tx1">
                            <a:lumMod val="50000"/>
                            <a:lumOff val="50000"/>
                          </a:schemeClr>
                        </a:solidFill>
                        <a:effectLst/>
                        <a:latin typeface="+mj-lt"/>
                        <a:cs typeface="Arial" charset="0"/>
                      </a:endParaRPr>
                    </a:p>
                  </a:txBody>
                  <a:tcPr marT="45717" marB="45717" anchor="ctr" horzOverflow="overflow"/>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9"/>
                  </a:ext>
                </a:extLst>
              </a:tr>
              <a:tr h="243463">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latin typeface="+mj-lt"/>
                        </a:rPr>
                        <a:t>Orthodontia</a:t>
                      </a:r>
                      <a:endParaRPr kumimoji="0" lang="en-US" sz="1200" b="0" i="0" u="none" strike="noStrike" cap="none" normalizeH="0" baseline="0" dirty="0">
                        <a:ln>
                          <a:noFill/>
                        </a:ln>
                        <a:solidFill>
                          <a:schemeClr val="tx1"/>
                        </a:solidFill>
                        <a:effectLst/>
                        <a:latin typeface="+mj-lt"/>
                        <a:cs typeface="Arial" charset="0"/>
                      </a:endParaRPr>
                    </a:p>
                  </a:txBody>
                  <a:tcPr marT="45717" marB="45717" anchor="ctr" horzOverflow="overflow"/>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latin typeface="+mj-lt"/>
                        </a:rPr>
                        <a:t>Not Covered</a:t>
                      </a:r>
                      <a:endParaRPr kumimoji="0" lang="en-US" sz="1200" b="0" i="0" u="none" strike="noStrike" cap="none" normalizeH="0" baseline="0" dirty="0">
                        <a:ln>
                          <a:noFill/>
                        </a:ln>
                        <a:solidFill>
                          <a:schemeClr val="tx1"/>
                        </a:solidFill>
                        <a:effectLst/>
                        <a:latin typeface="+mj-lt"/>
                        <a:cs typeface="Arial" charset="0"/>
                      </a:endParaRPr>
                    </a:p>
                  </a:txBody>
                  <a:tcPr marT="45717" marB="45717" anchor="ctr" horzOverflow="overflow"/>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30" name="Content Placeholder 3">
            <a:extLst>
              <a:ext uri="{FF2B5EF4-FFF2-40B4-BE49-F238E27FC236}">
                <a16:creationId xmlns:a16="http://schemas.microsoft.com/office/drawing/2014/main" id="{67B4987D-7F03-4155-9F6F-392124CDE8AD}"/>
              </a:ext>
            </a:extLst>
          </p:cNvPr>
          <p:cNvGraphicFramePr>
            <a:graphicFrameLocks/>
          </p:cNvGraphicFramePr>
          <p:nvPr>
            <p:extLst>
              <p:ext uri="{D42A27DB-BD31-4B8C-83A1-F6EECF244321}">
                <p14:modId xmlns:p14="http://schemas.microsoft.com/office/powerpoint/2010/main" val="1041345680"/>
              </p:ext>
            </p:extLst>
          </p:nvPr>
        </p:nvGraphicFramePr>
        <p:xfrm>
          <a:off x="524140" y="4565256"/>
          <a:ext cx="6496930" cy="1578924"/>
        </p:xfrm>
        <a:graphic>
          <a:graphicData uri="http://schemas.openxmlformats.org/drawingml/2006/table">
            <a:tbl>
              <a:tblPr firstRow="1" bandRow="1">
                <a:tableStyleId>{EEE7283C-3CF3-47DC-8721-378D4A62B228}</a:tableStyleId>
              </a:tblPr>
              <a:tblGrid>
                <a:gridCol w="2663769">
                  <a:extLst>
                    <a:ext uri="{9D8B030D-6E8A-4147-A177-3AD203B41FA5}">
                      <a16:colId xmlns:a16="http://schemas.microsoft.com/office/drawing/2014/main" val="20000"/>
                    </a:ext>
                  </a:extLst>
                </a:gridCol>
                <a:gridCol w="3833161">
                  <a:extLst>
                    <a:ext uri="{9D8B030D-6E8A-4147-A177-3AD203B41FA5}">
                      <a16:colId xmlns:a16="http://schemas.microsoft.com/office/drawing/2014/main" val="20001"/>
                    </a:ext>
                  </a:extLst>
                </a:gridCol>
              </a:tblGrid>
              <a:tr h="0">
                <a:tc>
                  <a:txBody>
                    <a:bodyPr/>
                    <a:lstStyle/>
                    <a:p>
                      <a:pPr algn="ctr"/>
                      <a:r>
                        <a:rPr lang="en-US" sz="1100" dirty="0">
                          <a:solidFill>
                            <a:schemeClr val="tx1"/>
                          </a:solidFill>
                        </a:rPr>
                        <a:t>Tier</a:t>
                      </a:r>
                      <a:endParaRPr lang="en-US" sz="1100" dirty="0">
                        <a:solidFill>
                          <a:schemeClr val="tx1"/>
                        </a:solidFill>
                        <a:latin typeface="+mn-lt"/>
                      </a:endParaRPr>
                    </a:p>
                  </a:txBody>
                  <a:tcPr marL="113571" marR="113571" anchor="ctr">
                    <a:solidFill>
                      <a:schemeClr val="accent1"/>
                    </a:solidFill>
                  </a:tcPr>
                </a:tc>
                <a:tc>
                  <a:txBody>
                    <a:bodyPr/>
                    <a:lstStyle/>
                    <a:p>
                      <a:pPr algn="ctr"/>
                      <a:r>
                        <a:rPr lang="en-US" sz="1100" dirty="0">
                          <a:solidFill>
                            <a:schemeClr val="tx1"/>
                          </a:solidFill>
                        </a:rPr>
                        <a:t>Bi-Weekly Contribution</a:t>
                      </a:r>
                    </a:p>
                    <a:p>
                      <a:pPr algn="ctr"/>
                      <a:r>
                        <a:rPr lang="en-US" sz="1100" dirty="0">
                          <a:solidFill>
                            <a:schemeClr val="tx1"/>
                          </a:solidFill>
                        </a:rPr>
                        <a:t>1/1/2021 – 12/31/2021</a:t>
                      </a:r>
                      <a:endParaRPr lang="en-US" sz="1100" dirty="0">
                        <a:solidFill>
                          <a:schemeClr val="tx1"/>
                        </a:solidFill>
                        <a:latin typeface="+mn-lt"/>
                      </a:endParaRPr>
                    </a:p>
                  </a:txBody>
                  <a:tcPr marL="113571" marR="113571" anchor="ctr">
                    <a:solidFill>
                      <a:schemeClr val="accent1"/>
                    </a:solidFill>
                  </a:tcPr>
                </a:tc>
                <a:extLst>
                  <a:ext uri="{0D108BD9-81ED-4DB2-BD59-A6C34878D82A}">
                    <a16:rowId xmlns:a16="http://schemas.microsoft.com/office/drawing/2014/main" val="10000"/>
                  </a:ext>
                </a:extLst>
              </a:tr>
              <a:tr h="240848">
                <a:tc>
                  <a:txBody>
                    <a:bodyPr/>
                    <a:lstStyle/>
                    <a:p>
                      <a:pPr algn="l"/>
                      <a:r>
                        <a:rPr lang="en-US" sz="1200" dirty="0"/>
                        <a:t>Employee</a:t>
                      </a:r>
                      <a:endParaRPr lang="en-US" sz="1200" b="1" dirty="0">
                        <a:latin typeface="+mn-lt"/>
                      </a:endParaRPr>
                    </a:p>
                  </a:txBody>
                  <a:tcPr marL="113571" marR="113571" anchor="ctr"/>
                </a:tc>
                <a:tc>
                  <a:txBody>
                    <a:bodyPr/>
                    <a:lstStyle/>
                    <a:p>
                      <a:pPr marL="0" algn="ctr" defTabSz="457200" rtl="0" eaLnBrk="1" latinLnBrk="0" hangingPunct="1"/>
                      <a:r>
                        <a:rPr lang="en-US" sz="1200" kern="1200" dirty="0"/>
                        <a:t>$1.38</a:t>
                      </a:r>
                      <a:endParaRPr lang="en-US" sz="1200" b="1" kern="1200" dirty="0">
                        <a:solidFill>
                          <a:schemeClr val="accent1">
                            <a:lumMod val="75000"/>
                          </a:schemeClr>
                        </a:solidFill>
                        <a:latin typeface="+mn-lt"/>
                        <a:ea typeface="+mn-ea"/>
                        <a:cs typeface="+mn-cs"/>
                      </a:endParaRPr>
                    </a:p>
                  </a:txBody>
                  <a:tcPr marL="113571" marR="113571" anchor="ctr"/>
                </a:tc>
                <a:extLst>
                  <a:ext uri="{0D108BD9-81ED-4DB2-BD59-A6C34878D82A}">
                    <a16:rowId xmlns:a16="http://schemas.microsoft.com/office/drawing/2014/main" val="10001"/>
                  </a:ext>
                </a:extLst>
              </a:tr>
              <a:tr h="240848">
                <a:tc>
                  <a:txBody>
                    <a:bodyPr/>
                    <a:lstStyle/>
                    <a:p>
                      <a:pPr algn="l"/>
                      <a:r>
                        <a:rPr lang="en-US" sz="1200" dirty="0"/>
                        <a:t>Employee + Spouse</a:t>
                      </a:r>
                      <a:endParaRPr lang="en-US" sz="1200" b="1" dirty="0">
                        <a:latin typeface="+mn-lt"/>
                      </a:endParaRPr>
                    </a:p>
                  </a:txBody>
                  <a:tcPr marL="113571" marR="113571" anchor="ctr"/>
                </a:tc>
                <a:tc>
                  <a:txBody>
                    <a:bodyPr/>
                    <a:lstStyle/>
                    <a:p>
                      <a:pPr marL="0" algn="ctr" defTabSz="457200" rtl="0" eaLnBrk="1" latinLnBrk="0" hangingPunct="1"/>
                      <a:r>
                        <a:rPr lang="en-US" sz="1200" kern="1200" dirty="0"/>
                        <a:t>$2.60</a:t>
                      </a:r>
                      <a:endParaRPr lang="en-US" sz="1200" b="1" kern="1200" dirty="0">
                        <a:solidFill>
                          <a:schemeClr val="accent1">
                            <a:lumMod val="75000"/>
                          </a:schemeClr>
                        </a:solidFill>
                        <a:latin typeface="+mn-lt"/>
                        <a:ea typeface="+mn-ea"/>
                        <a:cs typeface="+mn-cs"/>
                      </a:endParaRPr>
                    </a:p>
                  </a:txBody>
                  <a:tcPr marL="113571" marR="113571" anchor="ctr"/>
                </a:tc>
                <a:extLst>
                  <a:ext uri="{0D108BD9-81ED-4DB2-BD59-A6C34878D82A}">
                    <a16:rowId xmlns:a16="http://schemas.microsoft.com/office/drawing/2014/main" val="10002"/>
                  </a:ext>
                </a:extLst>
              </a:tr>
              <a:tr h="240848">
                <a:tc>
                  <a:txBody>
                    <a:bodyPr/>
                    <a:lstStyle/>
                    <a:p>
                      <a:pPr algn="l"/>
                      <a:r>
                        <a:rPr lang="en-US" sz="1200" dirty="0"/>
                        <a:t>Employee + Children</a:t>
                      </a:r>
                      <a:endParaRPr lang="en-US" sz="1200" b="1" dirty="0">
                        <a:latin typeface="+mn-lt"/>
                      </a:endParaRPr>
                    </a:p>
                  </a:txBody>
                  <a:tcPr marL="113571" marR="113571" anchor="ctr"/>
                </a:tc>
                <a:tc>
                  <a:txBody>
                    <a:bodyPr/>
                    <a:lstStyle/>
                    <a:p>
                      <a:pPr marL="0" algn="ctr" defTabSz="457200" rtl="0" eaLnBrk="1" latinLnBrk="0" hangingPunct="1"/>
                      <a:r>
                        <a:rPr lang="en-US" sz="1200" kern="1200" dirty="0"/>
                        <a:t>$2.70</a:t>
                      </a:r>
                      <a:endParaRPr lang="en-US" sz="1200" b="1" kern="1200" dirty="0">
                        <a:solidFill>
                          <a:schemeClr val="accent1">
                            <a:lumMod val="75000"/>
                          </a:schemeClr>
                        </a:solidFill>
                        <a:latin typeface="+mn-lt"/>
                        <a:ea typeface="+mn-ea"/>
                        <a:cs typeface="+mn-cs"/>
                      </a:endParaRPr>
                    </a:p>
                  </a:txBody>
                  <a:tcPr marL="113571" marR="113571" anchor="ctr"/>
                </a:tc>
                <a:extLst>
                  <a:ext uri="{0D108BD9-81ED-4DB2-BD59-A6C34878D82A}">
                    <a16:rowId xmlns:a16="http://schemas.microsoft.com/office/drawing/2014/main" val="10003"/>
                  </a:ext>
                </a:extLst>
              </a:tr>
              <a:tr h="329244">
                <a:tc>
                  <a:txBody>
                    <a:bodyPr/>
                    <a:lstStyle/>
                    <a:p>
                      <a:pPr algn="l"/>
                      <a:r>
                        <a:rPr lang="en-US" sz="1200" dirty="0"/>
                        <a:t>Family</a:t>
                      </a:r>
                      <a:endParaRPr lang="en-US" sz="1200" b="1" dirty="0">
                        <a:latin typeface="+mn-lt"/>
                      </a:endParaRPr>
                    </a:p>
                  </a:txBody>
                  <a:tcPr marL="113571" marR="113571" anchor="ctr"/>
                </a:tc>
                <a:tc>
                  <a:txBody>
                    <a:bodyPr/>
                    <a:lstStyle/>
                    <a:p>
                      <a:pPr marL="0" algn="ctr" defTabSz="457200" rtl="0" eaLnBrk="1" latinLnBrk="0" hangingPunct="1"/>
                      <a:r>
                        <a:rPr lang="en-US" sz="1200" kern="1200" dirty="0"/>
                        <a:t>$4.42</a:t>
                      </a:r>
                      <a:endParaRPr lang="en-US" sz="1200" b="1" kern="1200" dirty="0">
                        <a:solidFill>
                          <a:schemeClr val="accent1">
                            <a:lumMod val="75000"/>
                          </a:schemeClr>
                        </a:solidFill>
                        <a:latin typeface="+mn-lt"/>
                        <a:ea typeface="+mn-ea"/>
                        <a:cs typeface="+mn-cs"/>
                      </a:endParaRPr>
                    </a:p>
                  </a:txBody>
                  <a:tcPr marL="113571" marR="113571" anchor="ctr"/>
                </a:tc>
                <a:extLst>
                  <a:ext uri="{0D108BD9-81ED-4DB2-BD59-A6C34878D82A}">
                    <a16:rowId xmlns:a16="http://schemas.microsoft.com/office/drawing/2014/main" val="10004"/>
                  </a:ext>
                </a:extLst>
              </a:tr>
            </a:tbl>
          </a:graphicData>
        </a:graphic>
      </p:graphicFrame>
      <p:sp>
        <p:nvSpPr>
          <p:cNvPr id="31" name="TextBox 30">
            <a:extLst>
              <a:ext uri="{FF2B5EF4-FFF2-40B4-BE49-F238E27FC236}">
                <a16:creationId xmlns:a16="http://schemas.microsoft.com/office/drawing/2014/main" id="{117AF701-8C5B-4ECE-969D-90F8DAEFDB0F}"/>
              </a:ext>
            </a:extLst>
          </p:cNvPr>
          <p:cNvSpPr txBox="1"/>
          <p:nvPr/>
        </p:nvSpPr>
        <p:spPr>
          <a:xfrm>
            <a:off x="1406174" y="6302649"/>
            <a:ext cx="4873450" cy="338554"/>
          </a:xfrm>
          <a:prstGeom prst="rect">
            <a:avLst/>
          </a:prstGeom>
          <a:noFill/>
        </p:spPr>
        <p:txBody>
          <a:bodyPr wrap="none" rtlCol="0">
            <a:spAutoFit/>
          </a:bodyPr>
          <a:lstStyle/>
          <a:p>
            <a:r>
              <a:rPr lang="en-US" sz="1600" dirty="0"/>
              <a:t>List of participating PPO dentists: </a:t>
            </a:r>
            <a:r>
              <a:rPr lang="en-US" sz="1600" b="1" i="1" u="sng" dirty="0">
                <a:solidFill>
                  <a:srgbClr val="B1831D"/>
                </a:solidFill>
                <a:hlinkClick r:id="rId4">
                  <a:extLst>
                    <a:ext uri="{A12FA001-AC4F-418D-AE19-62706E023703}">
                      <ahyp:hlinkClr xmlns:ahyp="http://schemas.microsoft.com/office/drawing/2018/hyperlinkcolor" val="tx"/>
                    </a:ext>
                  </a:extLst>
                </a:hlinkClick>
              </a:rPr>
              <a:t>www.deltadental.com</a:t>
            </a:r>
            <a:endParaRPr lang="en-US" sz="1600" b="1" i="1" u="sng" dirty="0">
              <a:solidFill>
                <a:srgbClr val="B1831D"/>
              </a:solidFill>
            </a:endParaRPr>
          </a:p>
        </p:txBody>
      </p:sp>
      <p:sp>
        <p:nvSpPr>
          <p:cNvPr id="2" name="TextBox 1">
            <a:extLst>
              <a:ext uri="{FF2B5EF4-FFF2-40B4-BE49-F238E27FC236}">
                <a16:creationId xmlns:a16="http://schemas.microsoft.com/office/drawing/2014/main" id="{E03A9275-9B85-4DE8-A507-32BBA5BBF5B0}"/>
              </a:ext>
            </a:extLst>
          </p:cNvPr>
          <p:cNvSpPr txBox="1"/>
          <p:nvPr/>
        </p:nvSpPr>
        <p:spPr>
          <a:xfrm>
            <a:off x="8836545"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31</a:t>
            </a:r>
          </a:p>
        </p:txBody>
      </p:sp>
    </p:spTree>
    <p:extLst>
      <p:ext uri="{BB962C8B-B14F-4D97-AF65-F5344CB8AC3E}">
        <p14:creationId xmlns:p14="http://schemas.microsoft.com/office/powerpoint/2010/main" val="3822829865"/>
      </p:ext>
    </p:extLst>
  </p:cSld>
  <p:clrMapOvr>
    <a:masterClrMapping/>
  </p:clrMapOvr>
  <p:transition spd="med">
    <p:pull/>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Placeholder 2"/>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l="5547" r="5547"/>
          <a:stretch>
            <a:fillRect/>
          </a:stretch>
        </p:blipFill>
        <p:spPr bwMode="auto">
          <a:xfrm>
            <a:off x="0" y="0"/>
            <a:ext cx="9144000" cy="687685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hape 138">
            <a:extLst>
              <a:ext uri="{FF2B5EF4-FFF2-40B4-BE49-F238E27FC236}">
                <a16:creationId xmlns:a16="http://schemas.microsoft.com/office/drawing/2014/main" id="{9E37509E-7B37-470B-8130-29E08A09306B}"/>
              </a:ext>
            </a:extLst>
          </p:cNvPr>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7" name="Shape 139">
            <a:extLst>
              <a:ext uri="{FF2B5EF4-FFF2-40B4-BE49-F238E27FC236}">
                <a16:creationId xmlns:a16="http://schemas.microsoft.com/office/drawing/2014/main" id="{9DDA6469-5849-4765-BCEE-8D0437CB7D41}"/>
              </a:ext>
            </a:extLst>
          </p:cNvPr>
          <p:cNvSpPr/>
          <p:nvPr/>
        </p:nvSpPr>
        <p:spPr>
          <a:xfrm>
            <a:off x="457200" y="176650"/>
            <a:ext cx="6475445"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2021</a:t>
            </a:r>
            <a:r>
              <a:rPr dirty="0">
                <a:solidFill>
                  <a:schemeClr val="tx1"/>
                </a:solidFill>
              </a:rPr>
              <a:t> </a:t>
            </a:r>
            <a:r>
              <a:rPr lang="en-US" dirty="0">
                <a:solidFill>
                  <a:schemeClr val="tx1"/>
                </a:solidFill>
              </a:rPr>
              <a:t>EyeMed Voluntary Vision </a:t>
            </a:r>
            <a:r>
              <a:rPr dirty="0">
                <a:solidFill>
                  <a:schemeClr val="tx1"/>
                </a:solidFill>
              </a:rPr>
              <a:t>Plan</a:t>
            </a:r>
          </a:p>
        </p:txBody>
      </p:sp>
      <p:sp>
        <p:nvSpPr>
          <p:cNvPr id="2" name="TextBox 1">
            <a:extLst>
              <a:ext uri="{FF2B5EF4-FFF2-40B4-BE49-F238E27FC236}">
                <a16:creationId xmlns:a16="http://schemas.microsoft.com/office/drawing/2014/main" id="{2EB8907D-9711-4ED5-A03D-A3885164EE20}"/>
              </a:ext>
            </a:extLst>
          </p:cNvPr>
          <p:cNvSpPr txBox="1"/>
          <p:nvPr/>
        </p:nvSpPr>
        <p:spPr>
          <a:xfrm>
            <a:off x="8829366" y="6617110"/>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32</a:t>
            </a:r>
          </a:p>
        </p:txBody>
      </p:sp>
    </p:spTree>
    <p:extLst>
      <p:ext uri="{BB962C8B-B14F-4D97-AF65-F5344CB8AC3E}">
        <p14:creationId xmlns:p14="http://schemas.microsoft.com/office/powerpoint/2010/main" val="1494934428"/>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4E3F0CCC-3F2F-4DB9-BB06-C362C7AF1FD9}"/>
              </a:ext>
            </a:extLst>
          </p:cNvPr>
          <p:cNvSpPr/>
          <p:nvPr/>
        </p:nvSpPr>
        <p:spPr>
          <a:xfrm>
            <a:off x="3657600" y="2743200"/>
            <a:ext cx="457200" cy="5715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4" name="Rectangle 13">
            <a:extLst>
              <a:ext uri="{FF2B5EF4-FFF2-40B4-BE49-F238E27FC236}">
                <a16:creationId xmlns:a16="http://schemas.microsoft.com/office/drawing/2014/main" id="{4B1DE007-6FD0-424F-BD0F-D09AFEAF128D}"/>
              </a:ext>
            </a:extLst>
          </p:cNvPr>
          <p:cNvSpPr/>
          <p:nvPr/>
        </p:nvSpPr>
        <p:spPr>
          <a:xfrm>
            <a:off x="3943350" y="2743200"/>
            <a:ext cx="285750" cy="114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5" name="Oval 14">
            <a:extLst>
              <a:ext uri="{FF2B5EF4-FFF2-40B4-BE49-F238E27FC236}">
                <a16:creationId xmlns:a16="http://schemas.microsoft.com/office/drawing/2014/main" id="{B9D833BC-C88C-48D6-B4B0-AE0A520BBF87}"/>
              </a:ext>
            </a:extLst>
          </p:cNvPr>
          <p:cNvSpPr/>
          <p:nvPr/>
        </p:nvSpPr>
        <p:spPr>
          <a:xfrm>
            <a:off x="3829050" y="2743200"/>
            <a:ext cx="285750" cy="1143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cxnSp>
        <p:nvCxnSpPr>
          <p:cNvPr id="17" name="Straight Connector 16">
            <a:extLst>
              <a:ext uri="{FF2B5EF4-FFF2-40B4-BE49-F238E27FC236}">
                <a16:creationId xmlns:a16="http://schemas.microsoft.com/office/drawing/2014/main" id="{64A6948F-74B4-40F7-94BE-94F547D39D8B}"/>
              </a:ext>
            </a:extLst>
          </p:cNvPr>
          <p:cNvCxnSpPr>
            <a:cxnSpLocks/>
            <a:stCxn id="13" idx="3"/>
            <a:endCxn id="15" idx="0"/>
          </p:cNvCxnSpPr>
          <p:nvPr/>
        </p:nvCxnSpPr>
        <p:spPr>
          <a:xfrm flipH="1" flipV="1">
            <a:off x="3971925" y="2743200"/>
            <a:ext cx="142875" cy="285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B314FA15-3C7F-4A22-B28F-D04475AA7CB4}"/>
              </a:ext>
            </a:extLst>
          </p:cNvPr>
          <p:cNvCxnSpPr>
            <a:cxnSpLocks/>
            <a:endCxn id="15" idx="0"/>
          </p:cNvCxnSpPr>
          <p:nvPr/>
        </p:nvCxnSpPr>
        <p:spPr>
          <a:xfrm flipV="1">
            <a:off x="3771900" y="2743200"/>
            <a:ext cx="200025" cy="57150"/>
          </a:xfrm>
          <a:prstGeom prst="line">
            <a:avLst/>
          </a:prstGeom>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4F5A2D80-E67B-4959-ADCB-19DDECC9E154}"/>
              </a:ext>
            </a:extLst>
          </p:cNvPr>
          <p:cNvSpPr/>
          <p:nvPr/>
        </p:nvSpPr>
        <p:spPr>
          <a:xfrm>
            <a:off x="3714750" y="2743200"/>
            <a:ext cx="342900" cy="57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cxnSp>
        <p:nvCxnSpPr>
          <p:cNvPr id="23" name="Straight Connector 22">
            <a:extLst>
              <a:ext uri="{FF2B5EF4-FFF2-40B4-BE49-F238E27FC236}">
                <a16:creationId xmlns:a16="http://schemas.microsoft.com/office/drawing/2014/main" id="{BC5EA816-1AA5-4090-8A1D-B211CA69B58F}"/>
              </a:ext>
            </a:extLst>
          </p:cNvPr>
          <p:cNvCxnSpPr>
            <a:cxnSpLocks/>
            <a:endCxn id="13" idx="1"/>
          </p:cNvCxnSpPr>
          <p:nvPr/>
        </p:nvCxnSpPr>
        <p:spPr>
          <a:xfrm flipH="1">
            <a:off x="3657600" y="2686050"/>
            <a:ext cx="571500" cy="85725"/>
          </a:xfrm>
          <a:prstGeom prst="line">
            <a:avLst/>
          </a:prstGeom>
          <a:ln>
            <a:noFill/>
          </a:ln>
        </p:spPr>
        <p:style>
          <a:lnRef idx="1">
            <a:schemeClr val="accent1"/>
          </a:lnRef>
          <a:fillRef idx="0">
            <a:schemeClr val="accent1"/>
          </a:fillRef>
          <a:effectRef idx="0">
            <a:schemeClr val="accent1"/>
          </a:effectRef>
          <a:fontRef idx="minor">
            <a:schemeClr val="tx1"/>
          </a:fontRef>
        </p:style>
      </p:cxnSp>
      <p:sp>
        <p:nvSpPr>
          <p:cNvPr id="27" name="Freeform: Shape 26">
            <a:extLst>
              <a:ext uri="{FF2B5EF4-FFF2-40B4-BE49-F238E27FC236}">
                <a16:creationId xmlns:a16="http://schemas.microsoft.com/office/drawing/2014/main" id="{7DB81F63-3F00-4B4D-8319-EBB54B50B768}"/>
              </a:ext>
            </a:extLst>
          </p:cNvPr>
          <p:cNvSpPr/>
          <p:nvPr/>
        </p:nvSpPr>
        <p:spPr>
          <a:xfrm>
            <a:off x="3773925" y="2744283"/>
            <a:ext cx="68452" cy="18023"/>
          </a:xfrm>
          <a:custGeom>
            <a:avLst/>
            <a:gdLst>
              <a:gd name="connsiteX0" fmla="*/ 289 w 91269"/>
              <a:gd name="connsiteY0" fmla="*/ 50 h 24030"/>
              <a:gd name="connsiteX1" fmla="*/ 89936 w 91269"/>
              <a:gd name="connsiteY1" fmla="*/ 17980 h 24030"/>
              <a:gd name="connsiteX2" fmla="*/ 66030 w 91269"/>
              <a:gd name="connsiteY2" fmla="*/ 23956 h 24030"/>
              <a:gd name="connsiteX3" fmla="*/ 289 w 91269"/>
              <a:gd name="connsiteY3" fmla="*/ 50 h 24030"/>
            </a:gdLst>
            <a:ahLst/>
            <a:cxnLst>
              <a:cxn ang="0">
                <a:pos x="connsiteX0" y="connsiteY0"/>
              </a:cxn>
              <a:cxn ang="0">
                <a:pos x="connsiteX1" y="connsiteY1"/>
              </a:cxn>
              <a:cxn ang="0">
                <a:pos x="connsiteX2" y="connsiteY2"/>
              </a:cxn>
              <a:cxn ang="0">
                <a:pos x="connsiteX3" y="connsiteY3"/>
              </a:cxn>
            </a:cxnLst>
            <a:rect l="l" t="t" r="r" b="b"/>
            <a:pathLst>
              <a:path w="91269" h="24030">
                <a:moveTo>
                  <a:pt x="289" y="50"/>
                </a:moveTo>
                <a:cubicBezTo>
                  <a:pt x="4273" y="-946"/>
                  <a:pt x="81525" y="12933"/>
                  <a:pt x="89936" y="17980"/>
                </a:cubicBezTo>
                <a:cubicBezTo>
                  <a:pt x="96979" y="22206"/>
                  <a:pt x="74234" y="23546"/>
                  <a:pt x="66030" y="23956"/>
                </a:cubicBezTo>
                <a:cubicBezTo>
                  <a:pt x="34195" y="25548"/>
                  <a:pt x="-3695" y="1046"/>
                  <a:pt x="289" y="50"/>
                </a:cubicBezTo>
                <a:close/>
              </a:path>
            </a:pathLst>
          </a:cu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8" name="Freeform: Shape 27">
            <a:extLst>
              <a:ext uri="{FF2B5EF4-FFF2-40B4-BE49-F238E27FC236}">
                <a16:creationId xmlns:a16="http://schemas.microsoft.com/office/drawing/2014/main" id="{8A8CA035-0E3D-40C4-8973-7F5337B26A15}"/>
              </a:ext>
            </a:extLst>
          </p:cNvPr>
          <p:cNvSpPr/>
          <p:nvPr/>
        </p:nvSpPr>
        <p:spPr>
          <a:xfrm>
            <a:off x="3733801" y="2721909"/>
            <a:ext cx="183776" cy="62753"/>
          </a:xfrm>
          <a:custGeom>
            <a:avLst/>
            <a:gdLst>
              <a:gd name="connsiteX0" fmla="*/ 107576 w 245035"/>
              <a:gd name="connsiteY0" fmla="*/ 0 h 83670"/>
              <a:gd name="connsiteX1" fmla="*/ 125506 w 245035"/>
              <a:gd name="connsiteY1" fmla="*/ 11953 h 83670"/>
              <a:gd name="connsiteX2" fmla="*/ 83671 w 245035"/>
              <a:gd name="connsiteY2" fmla="*/ 17929 h 83670"/>
              <a:gd name="connsiteX3" fmla="*/ 0 w 245035"/>
              <a:gd name="connsiteY3" fmla="*/ 23906 h 83670"/>
              <a:gd name="connsiteX4" fmla="*/ 47812 w 245035"/>
              <a:gd name="connsiteY4" fmla="*/ 35859 h 83670"/>
              <a:gd name="connsiteX5" fmla="*/ 65741 w 245035"/>
              <a:gd name="connsiteY5" fmla="*/ 47812 h 83670"/>
              <a:gd name="connsiteX6" fmla="*/ 113553 w 245035"/>
              <a:gd name="connsiteY6" fmla="*/ 65741 h 83670"/>
              <a:gd name="connsiteX7" fmla="*/ 161365 w 245035"/>
              <a:gd name="connsiteY7" fmla="*/ 71717 h 83670"/>
              <a:gd name="connsiteX8" fmla="*/ 65741 w 245035"/>
              <a:gd name="connsiteY8" fmla="*/ 77694 h 83670"/>
              <a:gd name="connsiteX9" fmla="*/ 47812 w 245035"/>
              <a:gd name="connsiteY9" fmla="*/ 83670 h 83670"/>
              <a:gd name="connsiteX10" fmla="*/ 245035 w 245035"/>
              <a:gd name="connsiteY10" fmla="*/ 77694 h 83670"/>
              <a:gd name="connsiteX11" fmla="*/ 173318 w 245035"/>
              <a:gd name="connsiteY11" fmla="*/ 65741 h 83670"/>
              <a:gd name="connsiteX12" fmla="*/ 125506 w 245035"/>
              <a:gd name="connsiteY12" fmla="*/ 59764 h 83670"/>
              <a:gd name="connsiteX13" fmla="*/ 155388 w 245035"/>
              <a:gd name="connsiteY13" fmla="*/ 53788 h 83670"/>
              <a:gd name="connsiteX14" fmla="*/ 173318 w 245035"/>
              <a:gd name="connsiteY14" fmla="*/ 47812 h 83670"/>
              <a:gd name="connsiteX15" fmla="*/ 197224 w 245035"/>
              <a:gd name="connsiteY15" fmla="*/ 41835 h 83670"/>
              <a:gd name="connsiteX16" fmla="*/ 209176 w 245035"/>
              <a:gd name="connsiteY16" fmla="*/ 29882 h 83670"/>
              <a:gd name="connsiteX17" fmla="*/ 239059 w 245035"/>
              <a:gd name="connsiteY17" fmla="*/ 17929 h 83670"/>
              <a:gd name="connsiteX18" fmla="*/ 107576 w 245035"/>
              <a:gd name="connsiteY18" fmla="*/ 0 h 83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5035" h="83670">
                <a:moveTo>
                  <a:pt x="107576" y="0"/>
                </a:moveTo>
                <a:cubicBezTo>
                  <a:pt x="-44023" y="12632"/>
                  <a:pt x="74393" y="-825"/>
                  <a:pt x="125506" y="11953"/>
                </a:cubicBezTo>
                <a:cubicBezTo>
                  <a:pt x="139172" y="15369"/>
                  <a:pt x="97694" y="16593"/>
                  <a:pt x="83671" y="17929"/>
                </a:cubicBezTo>
                <a:cubicBezTo>
                  <a:pt x="55836" y="20580"/>
                  <a:pt x="27890" y="21914"/>
                  <a:pt x="0" y="23906"/>
                </a:cubicBezTo>
                <a:cubicBezTo>
                  <a:pt x="15937" y="27890"/>
                  <a:pt x="31535" y="33639"/>
                  <a:pt x="47812" y="35859"/>
                </a:cubicBezTo>
                <a:cubicBezTo>
                  <a:pt x="123253" y="46146"/>
                  <a:pt x="183076" y="37144"/>
                  <a:pt x="65741" y="47812"/>
                </a:cubicBezTo>
                <a:cubicBezTo>
                  <a:pt x="27673" y="60501"/>
                  <a:pt x="38110" y="53829"/>
                  <a:pt x="113553" y="65741"/>
                </a:cubicBezTo>
                <a:cubicBezTo>
                  <a:pt x="129418" y="68246"/>
                  <a:pt x="145428" y="69725"/>
                  <a:pt x="161365" y="71717"/>
                </a:cubicBezTo>
                <a:cubicBezTo>
                  <a:pt x="129490" y="73709"/>
                  <a:pt x="97502" y="74351"/>
                  <a:pt x="65741" y="77694"/>
                </a:cubicBezTo>
                <a:cubicBezTo>
                  <a:pt x="59476" y="78353"/>
                  <a:pt x="41512" y="83670"/>
                  <a:pt x="47812" y="83670"/>
                </a:cubicBezTo>
                <a:cubicBezTo>
                  <a:pt x="113583" y="83670"/>
                  <a:pt x="179294" y="79686"/>
                  <a:pt x="245035" y="77694"/>
                </a:cubicBezTo>
                <a:lnTo>
                  <a:pt x="173318" y="65741"/>
                </a:lnTo>
                <a:cubicBezTo>
                  <a:pt x="157434" y="63358"/>
                  <a:pt x="138870" y="68673"/>
                  <a:pt x="125506" y="59764"/>
                </a:cubicBezTo>
                <a:cubicBezTo>
                  <a:pt x="117054" y="54130"/>
                  <a:pt x="145533" y="56251"/>
                  <a:pt x="155388" y="53788"/>
                </a:cubicBezTo>
                <a:cubicBezTo>
                  <a:pt x="161500" y="52260"/>
                  <a:pt x="167260" y="49543"/>
                  <a:pt x="173318" y="47812"/>
                </a:cubicBezTo>
                <a:cubicBezTo>
                  <a:pt x="181216" y="45555"/>
                  <a:pt x="189255" y="43827"/>
                  <a:pt x="197224" y="41835"/>
                </a:cubicBezTo>
                <a:cubicBezTo>
                  <a:pt x="166126" y="31470"/>
                  <a:pt x="178810" y="38992"/>
                  <a:pt x="209176" y="29882"/>
                </a:cubicBezTo>
                <a:cubicBezTo>
                  <a:pt x="219452" y="26799"/>
                  <a:pt x="229098" y="21913"/>
                  <a:pt x="239059" y="17929"/>
                </a:cubicBezTo>
                <a:lnTo>
                  <a:pt x="107576" y="0"/>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3" name="Oval 32">
            <a:extLst>
              <a:ext uri="{FF2B5EF4-FFF2-40B4-BE49-F238E27FC236}">
                <a16:creationId xmlns:a16="http://schemas.microsoft.com/office/drawing/2014/main" id="{D70E0A20-FF90-47BE-9F58-2EB384114F6F}"/>
              </a:ext>
            </a:extLst>
          </p:cNvPr>
          <p:cNvSpPr/>
          <p:nvPr/>
        </p:nvSpPr>
        <p:spPr>
          <a:xfrm>
            <a:off x="3657600" y="2686050"/>
            <a:ext cx="171450" cy="1143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4" name="Oval 33">
            <a:extLst>
              <a:ext uri="{FF2B5EF4-FFF2-40B4-BE49-F238E27FC236}">
                <a16:creationId xmlns:a16="http://schemas.microsoft.com/office/drawing/2014/main" id="{CA6A4D5C-B50D-4C4D-8C11-CE60B444819A}"/>
              </a:ext>
            </a:extLst>
          </p:cNvPr>
          <p:cNvSpPr/>
          <p:nvPr/>
        </p:nvSpPr>
        <p:spPr>
          <a:xfrm>
            <a:off x="3771900" y="2743200"/>
            <a:ext cx="342900" cy="5715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cxnSp>
        <p:nvCxnSpPr>
          <p:cNvPr id="36" name="Straight Connector 35">
            <a:extLst>
              <a:ext uri="{FF2B5EF4-FFF2-40B4-BE49-F238E27FC236}">
                <a16:creationId xmlns:a16="http://schemas.microsoft.com/office/drawing/2014/main" id="{040393D9-1952-4F56-A4EE-7AE1F41262DB}"/>
              </a:ext>
            </a:extLst>
          </p:cNvPr>
          <p:cNvCxnSpPr>
            <a:cxnSpLocks/>
          </p:cNvCxnSpPr>
          <p:nvPr/>
        </p:nvCxnSpPr>
        <p:spPr>
          <a:xfrm>
            <a:off x="3714750" y="2743201"/>
            <a:ext cx="321259" cy="65519"/>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EF73D86-C3D1-4288-A2E5-908ED2A7F239}"/>
              </a:ext>
            </a:extLst>
          </p:cNvPr>
          <p:cNvCxnSpPr>
            <a:stCxn id="33" idx="0"/>
            <a:endCxn id="34" idx="0"/>
          </p:cNvCxnSpPr>
          <p:nvPr/>
        </p:nvCxnSpPr>
        <p:spPr>
          <a:xfrm>
            <a:off x="3743325" y="2686050"/>
            <a:ext cx="200025" cy="5715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0" name="Oval 39">
            <a:extLst>
              <a:ext uri="{FF2B5EF4-FFF2-40B4-BE49-F238E27FC236}">
                <a16:creationId xmlns:a16="http://schemas.microsoft.com/office/drawing/2014/main" id="{06BC4775-32C1-426A-8289-79DC2D11C21D}"/>
              </a:ext>
            </a:extLst>
          </p:cNvPr>
          <p:cNvSpPr/>
          <p:nvPr/>
        </p:nvSpPr>
        <p:spPr>
          <a:xfrm>
            <a:off x="3714750" y="2743200"/>
            <a:ext cx="228600" cy="5715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cxnSp>
        <p:nvCxnSpPr>
          <p:cNvPr id="42" name="Straight Connector 41">
            <a:extLst>
              <a:ext uri="{FF2B5EF4-FFF2-40B4-BE49-F238E27FC236}">
                <a16:creationId xmlns:a16="http://schemas.microsoft.com/office/drawing/2014/main" id="{BE04155D-74ED-47D9-AEDE-C9192771510C}"/>
              </a:ext>
            </a:extLst>
          </p:cNvPr>
          <p:cNvCxnSpPr>
            <a:cxnSpLocks/>
            <a:stCxn id="33" idx="7"/>
            <a:endCxn id="34" idx="0"/>
          </p:cNvCxnSpPr>
          <p:nvPr/>
        </p:nvCxnSpPr>
        <p:spPr>
          <a:xfrm>
            <a:off x="3803941" y="2702788"/>
            <a:ext cx="139409" cy="40412"/>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50" name="Rectangle 49">
            <a:extLst>
              <a:ext uri="{FF2B5EF4-FFF2-40B4-BE49-F238E27FC236}">
                <a16:creationId xmlns:a16="http://schemas.microsoft.com/office/drawing/2014/main" id="{4B2D5297-614E-4638-B899-5E085D64B545}"/>
              </a:ext>
            </a:extLst>
          </p:cNvPr>
          <p:cNvSpPr/>
          <p:nvPr/>
        </p:nvSpPr>
        <p:spPr>
          <a:xfrm>
            <a:off x="3714750" y="2743200"/>
            <a:ext cx="228600" cy="57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2" name="Freeform: Shape 51">
            <a:extLst>
              <a:ext uri="{FF2B5EF4-FFF2-40B4-BE49-F238E27FC236}">
                <a16:creationId xmlns:a16="http://schemas.microsoft.com/office/drawing/2014/main" id="{5D498833-0966-4677-ABC0-50F1AA49E79A}"/>
              </a:ext>
            </a:extLst>
          </p:cNvPr>
          <p:cNvSpPr/>
          <p:nvPr/>
        </p:nvSpPr>
        <p:spPr>
          <a:xfrm>
            <a:off x="7005919" y="2076451"/>
            <a:ext cx="717176" cy="291353"/>
          </a:xfrm>
          <a:custGeom>
            <a:avLst/>
            <a:gdLst>
              <a:gd name="connsiteX0" fmla="*/ 0 w 956235"/>
              <a:gd name="connsiteY0" fmla="*/ 0 h 388471"/>
              <a:gd name="connsiteX1" fmla="*/ 101600 w 956235"/>
              <a:gd name="connsiteY1" fmla="*/ 47812 h 388471"/>
              <a:gd name="connsiteX2" fmla="*/ 203200 w 956235"/>
              <a:gd name="connsiteY2" fmla="*/ 101600 h 388471"/>
              <a:gd name="connsiteX3" fmla="*/ 274917 w 956235"/>
              <a:gd name="connsiteY3" fmla="*/ 149412 h 388471"/>
              <a:gd name="connsiteX4" fmla="*/ 346635 w 956235"/>
              <a:gd name="connsiteY4" fmla="*/ 173318 h 388471"/>
              <a:gd name="connsiteX5" fmla="*/ 418352 w 956235"/>
              <a:gd name="connsiteY5" fmla="*/ 209176 h 388471"/>
              <a:gd name="connsiteX6" fmla="*/ 472141 w 956235"/>
              <a:gd name="connsiteY6" fmla="*/ 227106 h 388471"/>
              <a:gd name="connsiteX7" fmla="*/ 615576 w 956235"/>
              <a:gd name="connsiteY7" fmla="*/ 280894 h 388471"/>
              <a:gd name="connsiteX8" fmla="*/ 651435 w 956235"/>
              <a:gd name="connsiteY8" fmla="*/ 292847 h 388471"/>
              <a:gd name="connsiteX9" fmla="*/ 693270 w 956235"/>
              <a:gd name="connsiteY9" fmla="*/ 310776 h 388471"/>
              <a:gd name="connsiteX10" fmla="*/ 717176 w 956235"/>
              <a:gd name="connsiteY10" fmla="*/ 316753 h 388471"/>
              <a:gd name="connsiteX11" fmla="*/ 747058 w 956235"/>
              <a:gd name="connsiteY11" fmla="*/ 328706 h 388471"/>
              <a:gd name="connsiteX12" fmla="*/ 794870 w 956235"/>
              <a:gd name="connsiteY12" fmla="*/ 334682 h 388471"/>
              <a:gd name="connsiteX13" fmla="*/ 824752 w 956235"/>
              <a:gd name="connsiteY13" fmla="*/ 346635 h 388471"/>
              <a:gd name="connsiteX14" fmla="*/ 854635 w 956235"/>
              <a:gd name="connsiteY14" fmla="*/ 352612 h 388471"/>
              <a:gd name="connsiteX15" fmla="*/ 872564 w 956235"/>
              <a:gd name="connsiteY15" fmla="*/ 364565 h 388471"/>
              <a:gd name="connsiteX16" fmla="*/ 902447 w 956235"/>
              <a:gd name="connsiteY16" fmla="*/ 370541 h 388471"/>
              <a:gd name="connsiteX17" fmla="*/ 944282 w 956235"/>
              <a:gd name="connsiteY17" fmla="*/ 382494 h 388471"/>
              <a:gd name="connsiteX18" fmla="*/ 956235 w 956235"/>
              <a:gd name="connsiteY18" fmla="*/ 388471 h 388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56235" h="388471">
                <a:moveTo>
                  <a:pt x="0" y="0"/>
                </a:moveTo>
                <a:cubicBezTo>
                  <a:pt x="72934" y="43760"/>
                  <a:pt x="-27313" y="-14422"/>
                  <a:pt x="101600" y="47812"/>
                </a:cubicBezTo>
                <a:cubicBezTo>
                  <a:pt x="136109" y="64472"/>
                  <a:pt x="170142" y="82221"/>
                  <a:pt x="203200" y="101600"/>
                </a:cubicBezTo>
                <a:cubicBezTo>
                  <a:pt x="227986" y="116130"/>
                  <a:pt x="249219" y="136563"/>
                  <a:pt x="274917" y="149412"/>
                </a:cubicBezTo>
                <a:cubicBezTo>
                  <a:pt x="297456" y="160681"/>
                  <a:pt x="323374" y="163626"/>
                  <a:pt x="346635" y="173318"/>
                </a:cubicBezTo>
                <a:cubicBezTo>
                  <a:pt x="371306" y="183598"/>
                  <a:pt x="393786" y="198648"/>
                  <a:pt x="418352" y="209176"/>
                </a:cubicBezTo>
                <a:cubicBezTo>
                  <a:pt x="435723" y="216621"/>
                  <a:pt x="454638" y="219975"/>
                  <a:pt x="472141" y="227106"/>
                </a:cubicBezTo>
                <a:cubicBezTo>
                  <a:pt x="609043" y="282881"/>
                  <a:pt x="535374" y="267528"/>
                  <a:pt x="615576" y="280894"/>
                </a:cubicBezTo>
                <a:cubicBezTo>
                  <a:pt x="627529" y="284878"/>
                  <a:pt x="639675" y="288324"/>
                  <a:pt x="651435" y="292847"/>
                </a:cubicBezTo>
                <a:cubicBezTo>
                  <a:pt x="665595" y="298293"/>
                  <a:pt x="679012" y="305591"/>
                  <a:pt x="693270" y="310776"/>
                </a:cubicBezTo>
                <a:cubicBezTo>
                  <a:pt x="700989" y="313583"/>
                  <a:pt x="709384" y="314155"/>
                  <a:pt x="717176" y="316753"/>
                </a:cubicBezTo>
                <a:cubicBezTo>
                  <a:pt x="727353" y="320146"/>
                  <a:pt x="736605" y="326294"/>
                  <a:pt x="747058" y="328706"/>
                </a:cubicBezTo>
                <a:cubicBezTo>
                  <a:pt x="762708" y="332317"/>
                  <a:pt x="778933" y="332690"/>
                  <a:pt x="794870" y="334682"/>
                </a:cubicBezTo>
                <a:cubicBezTo>
                  <a:pt x="804831" y="338666"/>
                  <a:pt x="814476" y="343552"/>
                  <a:pt x="824752" y="346635"/>
                </a:cubicBezTo>
                <a:cubicBezTo>
                  <a:pt x="834482" y="349554"/>
                  <a:pt x="845124" y="349045"/>
                  <a:pt x="854635" y="352612"/>
                </a:cubicBezTo>
                <a:cubicBezTo>
                  <a:pt x="861360" y="355134"/>
                  <a:pt x="865839" y="362043"/>
                  <a:pt x="872564" y="364565"/>
                </a:cubicBezTo>
                <a:cubicBezTo>
                  <a:pt x="882075" y="368132"/>
                  <a:pt x="892531" y="368337"/>
                  <a:pt x="902447" y="370541"/>
                </a:cubicBezTo>
                <a:cubicBezTo>
                  <a:pt x="915186" y="373372"/>
                  <a:pt x="931812" y="377506"/>
                  <a:pt x="944282" y="382494"/>
                </a:cubicBezTo>
                <a:cubicBezTo>
                  <a:pt x="948418" y="384148"/>
                  <a:pt x="952251" y="386479"/>
                  <a:pt x="956235" y="388471"/>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3" name="Freeform: Shape 52">
            <a:extLst>
              <a:ext uri="{FF2B5EF4-FFF2-40B4-BE49-F238E27FC236}">
                <a16:creationId xmlns:a16="http://schemas.microsoft.com/office/drawing/2014/main" id="{B25C99A7-F46E-4E17-8C65-262B6781914B}"/>
              </a:ext>
            </a:extLst>
          </p:cNvPr>
          <p:cNvSpPr/>
          <p:nvPr/>
        </p:nvSpPr>
        <p:spPr>
          <a:xfrm>
            <a:off x="3733800" y="2703958"/>
            <a:ext cx="242212" cy="95363"/>
          </a:xfrm>
          <a:custGeom>
            <a:avLst/>
            <a:gdLst>
              <a:gd name="connsiteX0" fmla="*/ 0 w 322949"/>
              <a:gd name="connsiteY0" fmla="*/ 59795 h 127151"/>
              <a:gd name="connsiteX1" fmla="*/ 322729 w 322949"/>
              <a:gd name="connsiteY1" fmla="*/ 125536 h 127151"/>
              <a:gd name="connsiteX2" fmla="*/ 53788 w 322949"/>
              <a:gd name="connsiteY2" fmla="*/ 30 h 127151"/>
              <a:gd name="connsiteX3" fmla="*/ 262965 w 322949"/>
              <a:gd name="connsiteY3" fmla="*/ 113583 h 127151"/>
              <a:gd name="connsiteX4" fmla="*/ 292847 w 322949"/>
              <a:gd name="connsiteY4" fmla="*/ 113583 h 127151"/>
              <a:gd name="connsiteX5" fmla="*/ 203200 w 322949"/>
              <a:gd name="connsiteY5" fmla="*/ 65771 h 127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2949" h="127151">
                <a:moveTo>
                  <a:pt x="0" y="59795"/>
                </a:moveTo>
                <a:cubicBezTo>
                  <a:pt x="156882" y="97646"/>
                  <a:pt x="313764" y="135497"/>
                  <a:pt x="322729" y="125536"/>
                </a:cubicBezTo>
                <a:cubicBezTo>
                  <a:pt x="331694" y="115575"/>
                  <a:pt x="63749" y="2022"/>
                  <a:pt x="53788" y="30"/>
                </a:cubicBezTo>
                <a:cubicBezTo>
                  <a:pt x="43827" y="-1962"/>
                  <a:pt x="223122" y="94658"/>
                  <a:pt x="262965" y="113583"/>
                </a:cubicBezTo>
                <a:cubicBezTo>
                  <a:pt x="302808" y="132509"/>
                  <a:pt x="302808" y="121552"/>
                  <a:pt x="292847" y="113583"/>
                </a:cubicBezTo>
                <a:cubicBezTo>
                  <a:pt x="282886" y="105614"/>
                  <a:pt x="243043" y="85692"/>
                  <a:pt x="203200" y="65771"/>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1" name="Shape 164">
            <a:extLst>
              <a:ext uri="{FF2B5EF4-FFF2-40B4-BE49-F238E27FC236}">
                <a16:creationId xmlns:a16="http://schemas.microsoft.com/office/drawing/2014/main" id="{C2D32F46-EDBA-4C5F-B985-63D8B3E57452}"/>
              </a:ext>
            </a:extLst>
          </p:cNvPr>
          <p:cNvSpPr/>
          <p:nvPr/>
        </p:nvSpPr>
        <p:spPr>
          <a:xfrm>
            <a:off x="-19051" y="-51774"/>
            <a:ext cx="916305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54" name="Shape 165">
            <a:extLst>
              <a:ext uri="{FF2B5EF4-FFF2-40B4-BE49-F238E27FC236}">
                <a16:creationId xmlns:a16="http://schemas.microsoft.com/office/drawing/2014/main" id="{6DA8BD19-170E-4FBB-B6BD-89907D302A43}"/>
              </a:ext>
            </a:extLst>
          </p:cNvPr>
          <p:cNvSpPr/>
          <p:nvPr/>
        </p:nvSpPr>
        <p:spPr>
          <a:xfrm>
            <a:off x="457200" y="130930"/>
            <a:ext cx="6183630"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2021 EyeMed Voluntary Vision Plan</a:t>
            </a:r>
            <a:endParaRPr dirty="0">
              <a:solidFill>
                <a:schemeClr val="tx1"/>
              </a:solidFill>
            </a:endParaRPr>
          </a:p>
        </p:txBody>
      </p:sp>
      <p:graphicFrame>
        <p:nvGraphicFramePr>
          <p:cNvPr id="29" name="Table 232">
            <a:extLst>
              <a:ext uri="{FF2B5EF4-FFF2-40B4-BE49-F238E27FC236}">
                <a16:creationId xmlns:a16="http://schemas.microsoft.com/office/drawing/2014/main" id="{27F1DDF4-5ED5-4290-92C6-AD69F9271DFA}"/>
              </a:ext>
            </a:extLst>
          </p:cNvPr>
          <p:cNvGraphicFramePr/>
          <p:nvPr>
            <p:extLst>
              <p:ext uri="{D42A27DB-BD31-4B8C-83A1-F6EECF244321}">
                <p14:modId xmlns:p14="http://schemas.microsoft.com/office/powerpoint/2010/main" val="3697851686"/>
              </p:ext>
            </p:extLst>
          </p:nvPr>
        </p:nvGraphicFramePr>
        <p:xfrm>
          <a:off x="558005" y="938790"/>
          <a:ext cx="8049490" cy="3342635"/>
        </p:xfrm>
        <a:graphic>
          <a:graphicData uri="http://schemas.openxmlformats.org/drawingml/2006/table">
            <a:tbl>
              <a:tblPr firstRow="1" bandRow="1">
                <a:tableStyleId>{EEE7283C-3CF3-47DC-8721-378D4A62B228}</a:tableStyleId>
              </a:tblPr>
              <a:tblGrid>
                <a:gridCol w="1897463">
                  <a:extLst>
                    <a:ext uri="{9D8B030D-6E8A-4147-A177-3AD203B41FA5}">
                      <a16:colId xmlns:a16="http://schemas.microsoft.com/office/drawing/2014/main" val="20000"/>
                    </a:ext>
                  </a:extLst>
                </a:gridCol>
                <a:gridCol w="2154905">
                  <a:extLst>
                    <a:ext uri="{9D8B030D-6E8A-4147-A177-3AD203B41FA5}">
                      <a16:colId xmlns:a16="http://schemas.microsoft.com/office/drawing/2014/main" val="20001"/>
                    </a:ext>
                  </a:extLst>
                </a:gridCol>
                <a:gridCol w="1764801">
                  <a:extLst>
                    <a:ext uri="{9D8B030D-6E8A-4147-A177-3AD203B41FA5}">
                      <a16:colId xmlns:a16="http://schemas.microsoft.com/office/drawing/2014/main" val="20002"/>
                    </a:ext>
                  </a:extLst>
                </a:gridCol>
                <a:gridCol w="2232321">
                  <a:extLst>
                    <a:ext uri="{9D8B030D-6E8A-4147-A177-3AD203B41FA5}">
                      <a16:colId xmlns:a16="http://schemas.microsoft.com/office/drawing/2014/main" val="20003"/>
                    </a:ext>
                  </a:extLst>
                </a:gridCol>
              </a:tblGrid>
              <a:tr h="595430">
                <a:tc>
                  <a:txBody>
                    <a:bodyPr/>
                    <a:lstStyle/>
                    <a:p>
                      <a:pPr algn="ctr" defTabSz="457200">
                        <a:lnSpc>
                          <a:spcPct val="115000"/>
                        </a:lnSpc>
                        <a:defRPr sz="1800" b="0">
                          <a:solidFill>
                            <a:srgbClr val="000000"/>
                          </a:solidFill>
                        </a:defRPr>
                      </a:pPr>
                      <a:r>
                        <a:rPr sz="1200" b="1" dirty="0">
                          <a:latin typeface="+mj-lt"/>
                        </a:rPr>
                        <a:t>Benefit </a:t>
                      </a:r>
                      <a:endParaRPr sz="1200" b="1" dirty="0">
                        <a:solidFill>
                          <a:schemeClr val="bg1"/>
                        </a:solidFill>
                        <a:latin typeface="+mj-lt"/>
                      </a:endParaRPr>
                    </a:p>
                  </a:txBody>
                  <a:tcPr marL="41942" marR="41942" marT="41942" marB="41942" anchor="ctr" horzOverflow="overflow"/>
                </a:tc>
                <a:tc>
                  <a:txBody>
                    <a:bodyPr/>
                    <a:lstStyle/>
                    <a:p>
                      <a:pPr algn="ctr" defTabSz="457200">
                        <a:lnSpc>
                          <a:spcPct val="115000"/>
                        </a:lnSpc>
                        <a:defRPr sz="1800" b="0">
                          <a:solidFill>
                            <a:srgbClr val="000000"/>
                          </a:solidFill>
                        </a:defRPr>
                      </a:pPr>
                      <a:r>
                        <a:rPr sz="1200" b="1" dirty="0">
                          <a:latin typeface="+mj-lt"/>
                        </a:rPr>
                        <a:t>In-Network</a:t>
                      </a:r>
                      <a:endParaRPr sz="1200" b="1" dirty="0">
                        <a:solidFill>
                          <a:schemeClr val="bg1"/>
                        </a:solidFill>
                        <a:latin typeface="+mj-lt"/>
                      </a:endParaRPr>
                    </a:p>
                  </a:txBody>
                  <a:tcPr marL="41942" marR="41942" marT="41942" marB="41942" anchor="ctr" horzOverflow="overflow"/>
                </a:tc>
                <a:tc>
                  <a:txBody>
                    <a:bodyPr/>
                    <a:lstStyle/>
                    <a:p>
                      <a:pPr algn="ctr" defTabSz="457200">
                        <a:lnSpc>
                          <a:spcPct val="115000"/>
                        </a:lnSpc>
                        <a:defRPr sz="1800" b="0">
                          <a:solidFill>
                            <a:srgbClr val="000000"/>
                          </a:solidFill>
                        </a:defRPr>
                      </a:pPr>
                      <a:r>
                        <a:rPr sz="1200" b="1" dirty="0">
                          <a:latin typeface="+mj-lt"/>
                        </a:rPr>
                        <a:t>Out-of-Network  Allowance</a:t>
                      </a:r>
                      <a:endParaRPr sz="1200" b="1" dirty="0">
                        <a:solidFill>
                          <a:schemeClr val="bg1"/>
                        </a:solidFill>
                        <a:latin typeface="+mj-lt"/>
                      </a:endParaRPr>
                    </a:p>
                  </a:txBody>
                  <a:tcPr marL="41942" marR="41942" marT="41942" marB="41942" anchor="ctr" horzOverflow="overflow"/>
                </a:tc>
                <a:tc>
                  <a:txBody>
                    <a:bodyPr/>
                    <a:lstStyle/>
                    <a:p>
                      <a:pPr algn="ctr" defTabSz="457200">
                        <a:lnSpc>
                          <a:spcPct val="115000"/>
                        </a:lnSpc>
                        <a:defRPr sz="1800" b="0">
                          <a:solidFill>
                            <a:srgbClr val="000000"/>
                          </a:solidFill>
                        </a:defRPr>
                      </a:pPr>
                      <a:r>
                        <a:rPr sz="1200" b="1" dirty="0">
                          <a:latin typeface="+mj-lt"/>
                        </a:rPr>
                        <a:t>Frequency</a:t>
                      </a:r>
                      <a:r>
                        <a:rPr lang="en-US" sz="1200" b="1" dirty="0">
                          <a:latin typeface="+mj-lt"/>
                        </a:rPr>
                        <a:t> Per Calendar Year</a:t>
                      </a:r>
                      <a:endParaRPr sz="1200" b="1" dirty="0">
                        <a:solidFill>
                          <a:schemeClr val="bg1"/>
                        </a:solidFill>
                        <a:latin typeface="+mj-lt"/>
                      </a:endParaRPr>
                    </a:p>
                  </a:txBody>
                  <a:tcPr marL="41942" marR="41942" marT="41942" marB="41942" anchor="ctr" horzOverflow="overflow"/>
                </a:tc>
                <a:extLst>
                  <a:ext uri="{0D108BD9-81ED-4DB2-BD59-A6C34878D82A}">
                    <a16:rowId xmlns:a16="http://schemas.microsoft.com/office/drawing/2014/main" val="10000"/>
                  </a:ext>
                </a:extLst>
              </a:tr>
              <a:tr h="266588">
                <a:tc>
                  <a:txBody>
                    <a:bodyPr/>
                    <a:lstStyle/>
                    <a:p>
                      <a:pPr algn="l" defTabSz="457200">
                        <a:lnSpc>
                          <a:spcPct val="115000"/>
                        </a:lnSpc>
                        <a:defRPr sz="1800"/>
                      </a:pPr>
                      <a:r>
                        <a:rPr sz="1200" dirty="0">
                          <a:latin typeface="+mj-lt"/>
                        </a:rPr>
                        <a:t>Exam</a:t>
                      </a:r>
                    </a:p>
                  </a:txBody>
                  <a:tcPr marL="41942" marR="41942" marT="41942" marB="41942" horzOverflow="overflow"/>
                </a:tc>
                <a:tc>
                  <a:txBody>
                    <a:bodyPr/>
                    <a:lstStyle/>
                    <a:p>
                      <a:pPr algn="ctr" defTabSz="457200">
                        <a:lnSpc>
                          <a:spcPct val="115000"/>
                        </a:lnSpc>
                        <a:defRPr sz="1800"/>
                      </a:pPr>
                      <a:r>
                        <a:rPr sz="1200" dirty="0">
                          <a:latin typeface="+mj-lt"/>
                        </a:rPr>
                        <a:t>$</a:t>
                      </a:r>
                      <a:r>
                        <a:rPr lang="en-US" sz="1200" dirty="0">
                          <a:latin typeface="+mj-lt"/>
                        </a:rPr>
                        <a:t>20</a:t>
                      </a:r>
                      <a:r>
                        <a:rPr sz="1200" dirty="0">
                          <a:latin typeface="+mj-lt"/>
                        </a:rPr>
                        <a:t> copay</a:t>
                      </a:r>
                    </a:p>
                  </a:txBody>
                  <a:tcPr marL="41942" marR="41942" marT="41942" marB="41942" horzOverflow="overflow"/>
                </a:tc>
                <a:tc>
                  <a:txBody>
                    <a:bodyPr/>
                    <a:lstStyle/>
                    <a:p>
                      <a:pPr algn="ctr" defTabSz="457200">
                        <a:lnSpc>
                          <a:spcPct val="115000"/>
                        </a:lnSpc>
                        <a:defRPr sz="1800"/>
                      </a:pPr>
                      <a:r>
                        <a:rPr sz="1200" dirty="0">
                          <a:latin typeface="+mj-lt"/>
                        </a:rPr>
                        <a:t>Up to $</a:t>
                      </a:r>
                      <a:r>
                        <a:rPr lang="en-US" sz="1200" dirty="0">
                          <a:latin typeface="+mj-lt"/>
                        </a:rPr>
                        <a:t>40</a:t>
                      </a:r>
                      <a:endParaRPr sz="1200" dirty="0">
                        <a:latin typeface="+mj-lt"/>
                      </a:endParaRPr>
                    </a:p>
                  </a:txBody>
                  <a:tcPr marL="41942" marR="41942" marT="41942" marB="41942" horzOverflow="overflow"/>
                </a:tc>
                <a:tc>
                  <a:txBody>
                    <a:bodyPr/>
                    <a:lstStyle/>
                    <a:p>
                      <a:pPr algn="l" defTabSz="457200">
                        <a:lnSpc>
                          <a:spcPct val="115000"/>
                        </a:lnSpc>
                        <a:defRPr sz="1800"/>
                      </a:pPr>
                      <a:r>
                        <a:rPr sz="1200" dirty="0">
                          <a:latin typeface="+mj-lt"/>
                        </a:rPr>
                        <a:t>Once every 12 months</a:t>
                      </a:r>
                    </a:p>
                  </a:txBody>
                  <a:tcPr marL="41942" marR="41942" marT="41942" marB="41942" horzOverflow="overflow"/>
                </a:tc>
                <a:extLst>
                  <a:ext uri="{0D108BD9-81ED-4DB2-BD59-A6C34878D82A}">
                    <a16:rowId xmlns:a16="http://schemas.microsoft.com/office/drawing/2014/main" val="10001"/>
                  </a:ext>
                </a:extLst>
              </a:tr>
              <a:tr h="420452">
                <a:tc>
                  <a:txBody>
                    <a:bodyPr/>
                    <a:lstStyle/>
                    <a:p>
                      <a:pPr algn="l" defTabSz="457200">
                        <a:lnSpc>
                          <a:spcPct val="115000"/>
                        </a:lnSpc>
                      </a:pPr>
                      <a:r>
                        <a:rPr sz="1200" dirty="0">
                          <a:latin typeface="+mj-lt"/>
                        </a:rPr>
                        <a:t>Materials</a:t>
                      </a:r>
                    </a:p>
                    <a:p>
                      <a:pPr algn="l" defTabSz="457200">
                        <a:lnSpc>
                          <a:spcPct val="115000"/>
                        </a:lnSpc>
                        <a:tabLst>
                          <a:tab pos="457200" algn="l"/>
                        </a:tabLst>
                      </a:pPr>
                      <a:r>
                        <a:rPr sz="1200" dirty="0">
                          <a:latin typeface="+mj-lt"/>
                        </a:rPr>
                        <a:t>    Lenses/Frames</a:t>
                      </a:r>
                    </a:p>
                  </a:txBody>
                  <a:tcPr marL="41942" marR="41942" marT="41942" marB="41942" horzOverflow="overflow"/>
                </a:tc>
                <a:tc>
                  <a:txBody>
                    <a:bodyPr/>
                    <a:lstStyle/>
                    <a:p>
                      <a:pPr lvl="1" algn="ctr" defTabSz="457200">
                        <a:lnSpc>
                          <a:spcPct val="115000"/>
                        </a:lnSpc>
                        <a:defRPr sz="1800"/>
                      </a:pPr>
                      <a:endParaRPr lang="en-US" sz="1200" dirty="0">
                        <a:latin typeface="+mj-lt"/>
                      </a:endParaRPr>
                    </a:p>
                    <a:p>
                      <a:pPr lvl="1" algn="ctr" defTabSz="457200">
                        <a:lnSpc>
                          <a:spcPct val="115000"/>
                        </a:lnSpc>
                        <a:defRPr sz="1800"/>
                      </a:pPr>
                      <a:r>
                        <a:rPr lang="en-US" sz="1200" dirty="0">
                          <a:latin typeface="+mj-lt"/>
                        </a:rPr>
                        <a:t>None</a:t>
                      </a:r>
                      <a:endParaRPr sz="1200" dirty="0">
                        <a:latin typeface="+mj-lt"/>
                      </a:endParaRPr>
                    </a:p>
                  </a:txBody>
                  <a:tcPr marL="41942" marR="41942" marT="41942" marB="41942" anchor="ctr" horzOverflow="overflow"/>
                </a:tc>
                <a:tc>
                  <a:txBody>
                    <a:bodyPr/>
                    <a:lstStyle/>
                    <a:p>
                      <a:pPr lvl="1" algn="ctr" defTabSz="457200">
                        <a:defRPr sz="1800"/>
                      </a:pPr>
                      <a:endParaRPr lang="en-US" sz="1200" dirty="0">
                        <a:latin typeface="+mj-lt"/>
                      </a:endParaRPr>
                    </a:p>
                    <a:p>
                      <a:pPr lvl="1" algn="ctr" defTabSz="457200">
                        <a:defRPr sz="1800"/>
                      </a:pPr>
                      <a:r>
                        <a:rPr sz="1200" dirty="0">
                          <a:latin typeface="+mj-lt"/>
                        </a:rPr>
                        <a:t>N/A</a:t>
                      </a:r>
                    </a:p>
                  </a:txBody>
                  <a:tcPr marL="41942" marR="41942" marT="41942" marB="41942" anchor="ctr" horzOverflow="overflow"/>
                </a:tc>
                <a:tc>
                  <a:txBody>
                    <a:bodyPr/>
                    <a:lstStyle/>
                    <a:p>
                      <a:pPr algn="ctr" defTabSz="457200">
                        <a:lnSpc>
                          <a:spcPct val="115000"/>
                        </a:lnSpc>
                        <a:defRPr>
                          <a:solidFill>
                            <a:srgbClr val="953735"/>
                          </a:solidFill>
                        </a:defRPr>
                      </a:pPr>
                      <a:endParaRPr sz="1200" dirty="0">
                        <a:latin typeface="+mj-lt"/>
                      </a:endParaRPr>
                    </a:p>
                  </a:txBody>
                  <a:tcPr marL="41942" marR="41942" marT="41942" marB="41942" horzOverflow="overflow"/>
                </a:tc>
                <a:extLst>
                  <a:ext uri="{0D108BD9-81ED-4DB2-BD59-A6C34878D82A}">
                    <a16:rowId xmlns:a16="http://schemas.microsoft.com/office/drawing/2014/main" val="10002"/>
                  </a:ext>
                </a:extLst>
              </a:tr>
              <a:tr h="247094">
                <a:tc>
                  <a:txBody>
                    <a:bodyPr/>
                    <a:lstStyle/>
                    <a:p>
                      <a:pPr algn="l" defTabSz="457200">
                        <a:lnSpc>
                          <a:spcPct val="115000"/>
                        </a:lnSpc>
                        <a:defRPr sz="1800"/>
                      </a:pPr>
                      <a:r>
                        <a:rPr sz="1200" dirty="0">
                          <a:latin typeface="+mj-lt"/>
                        </a:rPr>
                        <a:t>Single Vision Lens </a:t>
                      </a:r>
                    </a:p>
                  </a:txBody>
                  <a:tcPr marL="41942" marR="41942" marT="41942" marB="41942" horzOverflow="overflow"/>
                </a:tc>
                <a:tc>
                  <a:txBody>
                    <a:bodyPr/>
                    <a:lstStyle/>
                    <a:p>
                      <a:pPr algn="ctr" defTabSz="457200">
                        <a:lnSpc>
                          <a:spcPct val="115000"/>
                        </a:lnSpc>
                        <a:defRPr sz="1800"/>
                      </a:pPr>
                      <a:r>
                        <a:rPr sz="1200" dirty="0">
                          <a:latin typeface="+mj-lt"/>
                        </a:rPr>
                        <a:t>100% after copay</a:t>
                      </a:r>
                    </a:p>
                  </a:txBody>
                  <a:tcPr marL="41942" marR="41942" marT="41942" marB="41942" horzOverflow="overflow"/>
                </a:tc>
                <a:tc>
                  <a:txBody>
                    <a:bodyPr/>
                    <a:lstStyle/>
                    <a:p>
                      <a:pPr algn="ctr" defTabSz="457200">
                        <a:lnSpc>
                          <a:spcPct val="115000"/>
                        </a:lnSpc>
                        <a:defRPr sz="1800"/>
                      </a:pPr>
                      <a:r>
                        <a:rPr sz="1200" dirty="0">
                          <a:latin typeface="+mj-lt"/>
                        </a:rPr>
                        <a:t>Up to $</a:t>
                      </a:r>
                      <a:r>
                        <a:rPr lang="en-US" sz="1200" dirty="0">
                          <a:latin typeface="+mj-lt"/>
                        </a:rPr>
                        <a:t>30</a:t>
                      </a:r>
                      <a:endParaRPr sz="1200" dirty="0">
                        <a:latin typeface="+mj-lt"/>
                      </a:endParaRPr>
                    </a:p>
                  </a:txBody>
                  <a:tcPr marL="41942" marR="41942" marT="41942" marB="41942" horzOverflow="overflow"/>
                </a:tc>
                <a:tc>
                  <a:txBody>
                    <a:bodyPr/>
                    <a:lstStyle/>
                    <a:p>
                      <a:pPr algn="l" defTabSz="457200">
                        <a:lnSpc>
                          <a:spcPct val="115000"/>
                        </a:lnSpc>
                        <a:defRPr sz="1800"/>
                      </a:pPr>
                      <a:r>
                        <a:rPr sz="1200" dirty="0">
                          <a:latin typeface="+mj-lt"/>
                        </a:rPr>
                        <a:t>Once every 12 months </a:t>
                      </a:r>
                    </a:p>
                  </a:txBody>
                  <a:tcPr marL="41942" marR="41942" marT="41942" marB="41942" horzOverflow="overflow"/>
                </a:tc>
                <a:extLst>
                  <a:ext uri="{0D108BD9-81ED-4DB2-BD59-A6C34878D82A}">
                    <a16:rowId xmlns:a16="http://schemas.microsoft.com/office/drawing/2014/main" val="10004"/>
                  </a:ext>
                </a:extLst>
              </a:tr>
              <a:tr h="229962">
                <a:tc>
                  <a:txBody>
                    <a:bodyPr/>
                    <a:lstStyle/>
                    <a:p>
                      <a:pPr algn="l" defTabSz="457200">
                        <a:lnSpc>
                          <a:spcPct val="115000"/>
                        </a:lnSpc>
                        <a:defRPr sz="1800"/>
                      </a:pPr>
                      <a:r>
                        <a:rPr sz="1200" dirty="0">
                          <a:latin typeface="+mj-lt"/>
                        </a:rPr>
                        <a:t>Bifocal Lens </a:t>
                      </a:r>
                    </a:p>
                  </a:txBody>
                  <a:tcPr marL="41942" marR="41942" marT="41942" marB="41942" horzOverflow="overflow"/>
                </a:tc>
                <a:tc>
                  <a:txBody>
                    <a:bodyPr/>
                    <a:lstStyle/>
                    <a:p>
                      <a:pPr algn="ctr" defTabSz="457200">
                        <a:lnSpc>
                          <a:spcPct val="115000"/>
                        </a:lnSpc>
                        <a:defRPr sz="1800"/>
                      </a:pPr>
                      <a:r>
                        <a:rPr sz="1200" dirty="0">
                          <a:latin typeface="+mj-lt"/>
                        </a:rPr>
                        <a:t>100% after copay</a:t>
                      </a:r>
                    </a:p>
                  </a:txBody>
                  <a:tcPr marL="41942" marR="41942" marT="41942" marB="41942" horzOverflow="overflow"/>
                </a:tc>
                <a:tc>
                  <a:txBody>
                    <a:bodyPr/>
                    <a:lstStyle/>
                    <a:p>
                      <a:pPr algn="ctr" defTabSz="457200">
                        <a:lnSpc>
                          <a:spcPct val="115000"/>
                        </a:lnSpc>
                        <a:defRPr sz="1800"/>
                      </a:pPr>
                      <a:r>
                        <a:rPr sz="1200" dirty="0">
                          <a:latin typeface="+mj-lt"/>
                        </a:rPr>
                        <a:t>Up to $</a:t>
                      </a:r>
                      <a:r>
                        <a:rPr lang="en-US" sz="1200" dirty="0">
                          <a:latin typeface="+mj-lt"/>
                        </a:rPr>
                        <a:t>50</a:t>
                      </a:r>
                      <a:endParaRPr sz="1200" dirty="0">
                        <a:latin typeface="+mj-lt"/>
                      </a:endParaRPr>
                    </a:p>
                  </a:txBody>
                  <a:tcPr marL="41942" marR="41942" marT="41942" marB="41942" horzOverflow="overflow"/>
                </a:tc>
                <a:tc>
                  <a:txBody>
                    <a:bodyPr/>
                    <a:lstStyle/>
                    <a:p>
                      <a:pPr algn="l" defTabSz="457200">
                        <a:lnSpc>
                          <a:spcPct val="115000"/>
                        </a:lnSpc>
                        <a:defRPr sz="1800"/>
                      </a:pPr>
                      <a:r>
                        <a:rPr sz="1200" dirty="0">
                          <a:latin typeface="+mj-lt"/>
                        </a:rPr>
                        <a:t>Once every 12 months</a:t>
                      </a:r>
                    </a:p>
                  </a:txBody>
                  <a:tcPr marL="41942" marR="41942" marT="41942" marB="41942" horzOverflow="overflow"/>
                </a:tc>
                <a:extLst>
                  <a:ext uri="{0D108BD9-81ED-4DB2-BD59-A6C34878D82A}">
                    <a16:rowId xmlns:a16="http://schemas.microsoft.com/office/drawing/2014/main" val="10005"/>
                  </a:ext>
                </a:extLst>
              </a:tr>
              <a:tr h="180639">
                <a:tc>
                  <a:txBody>
                    <a:bodyPr/>
                    <a:lstStyle/>
                    <a:p>
                      <a:pPr algn="l" defTabSz="457200">
                        <a:lnSpc>
                          <a:spcPct val="115000"/>
                        </a:lnSpc>
                        <a:defRPr sz="1800"/>
                      </a:pPr>
                      <a:r>
                        <a:rPr sz="1200" dirty="0">
                          <a:latin typeface="+mj-lt"/>
                        </a:rPr>
                        <a:t>Trifocal Lens </a:t>
                      </a:r>
                    </a:p>
                  </a:txBody>
                  <a:tcPr marL="41942" marR="41942" marT="41942" marB="41942" horzOverflow="overflow"/>
                </a:tc>
                <a:tc>
                  <a:txBody>
                    <a:bodyPr/>
                    <a:lstStyle/>
                    <a:p>
                      <a:pPr algn="ctr" defTabSz="457200">
                        <a:lnSpc>
                          <a:spcPct val="115000"/>
                        </a:lnSpc>
                        <a:defRPr sz="1800"/>
                      </a:pPr>
                      <a:r>
                        <a:rPr sz="1200" dirty="0">
                          <a:latin typeface="+mj-lt"/>
                        </a:rPr>
                        <a:t>100% after copay</a:t>
                      </a:r>
                    </a:p>
                  </a:txBody>
                  <a:tcPr marL="41942" marR="41942" marT="41942" marB="41942" horzOverflow="overflow"/>
                </a:tc>
                <a:tc>
                  <a:txBody>
                    <a:bodyPr/>
                    <a:lstStyle/>
                    <a:p>
                      <a:pPr algn="ctr" defTabSz="457200">
                        <a:lnSpc>
                          <a:spcPct val="115000"/>
                        </a:lnSpc>
                        <a:defRPr sz="1800"/>
                      </a:pPr>
                      <a:r>
                        <a:rPr sz="1200" dirty="0">
                          <a:latin typeface="+mj-lt"/>
                        </a:rPr>
                        <a:t>Up to $</a:t>
                      </a:r>
                      <a:r>
                        <a:rPr lang="en-US" sz="1200" dirty="0">
                          <a:latin typeface="+mj-lt"/>
                        </a:rPr>
                        <a:t>70</a:t>
                      </a:r>
                      <a:endParaRPr sz="1200" dirty="0">
                        <a:latin typeface="+mj-lt"/>
                      </a:endParaRPr>
                    </a:p>
                  </a:txBody>
                  <a:tcPr marL="41942" marR="41942" marT="41942" marB="41942" horzOverflow="overflow"/>
                </a:tc>
                <a:tc>
                  <a:txBody>
                    <a:bodyPr/>
                    <a:lstStyle/>
                    <a:p>
                      <a:pPr algn="l" defTabSz="457200">
                        <a:lnSpc>
                          <a:spcPct val="115000"/>
                        </a:lnSpc>
                        <a:defRPr sz="1800"/>
                      </a:pPr>
                      <a:r>
                        <a:rPr sz="1200" dirty="0">
                          <a:latin typeface="+mj-lt"/>
                        </a:rPr>
                        <a:t>Once every 12 months</a:t>
                      </a:r>
                    </a:p>
                  </a:txBody>
                  <a:tcPr marL="41942" marR="41942" marT="41942" marB="41942" horzOverflow="overflow"/>
                </a:tc>
                <a:extLst>
                  <a:ext uri="{0D108BD9-81ED-4DB2-BD59-A6C34878D82A}">
                    <a16:rowId xmlns:a16="http://schemas.microsoft.com/office/drawing/2014/main" val="10006"/>
                  </a:ext>
                </a:extLst>
              </a:tr>
              <a:tr h="192330">
                <a:tc>
                  <a:txBody>
                    <a:bodyPr/>
                    <a:lstStyle/>
                    <a:p>
                      <a:pPr algn="l" defTabSz="457200">
                        <a:lnSpc>
                          <a:spcPct val="115000"/>
                        </a:lnSpc>
                        <a:defRPr sz="1800"/>
                      </a:pPr>
                      <a:r>
                        <a:rPr lang="en-US" sz="1200" dirty="0">
                          <a:latin typeface="+mj-lt"/>
                        </a:rPr>
                        <a:t>Lenticular Lens</a:t>
                      </a:r>
                      <a:endParaRPr sz="1200" dirty="0">
                        <a:latin typeface="+mj-lt"/>
                      </a:endParaRPr>
                    </a:p>
                  </a:txBody>
                  <a:tcPr marL="41942" marR="41942" marT="41942" marB="41942" horzOverflow="overflow"/>
                </a:tc>
                <a:tc>
                  <a:txBody>
                    <a:bodyPr/>
                    <a:lstStyle/>
                    <a:p>
                      <a:pPr algn="ctr" defTabSz="457200">
                        <a:lnSpc>
                          <a:spcPct val="115000"/>
                        </a:lnSpc>
                        <a:defRPr sz="1800"/>
                      </a:pPr>
                      <a:r>
                        <a:rPr lang="en-US" sz="1200" dirty="0">
                          <a:latin typeface="+mj-lt"/>
                        </a:rPr>
                        <a:t>100% after copay</a:t>
                      </a:r>
                      <a:endParaRPr sz="1200" dirty="0">
                        <a:latin typeface="+mj-lt"/>
                      </a:endParaRPr>
                    </a:p>
                  </a:txBody>
                  <a:tcPr marL="41942" marR="41942" marT="41942" marB="41942" anchor="ctr" horzOverflow="overflow"/>
                </a:tc>
                <a:tc>
                  <a:txBody>
                    <a:bodyPr/>
                    <a:lstStyle/>
                    <a:p>
                      <a:pPr algn="ctr" defTabSz="457200">
                        <a:lnSpc>
                          <a:spcPct val="115000"/>
                        </a:lnSpc>
                        <a:defRPr sz="1800"/>
                      </a:pPr>
                      <a:r>
                        <a:rPr lang="en-US" sz="1200" dirty="0">
                          <a:latin typeface="+mj-lt"/>
                        </a:rPr>
                        <a:t>Up to $70</a:t>
                      </a:r>
                      <a:endParaRPr sz="1200" dirty="0">
                        <a:latin typeface="+mj-lt"/>
                      </a:endParaRPr>
                    </a:p>
                  </a:txBody>
                  <a:tcPr marL="41942" marR="41942" marT="41942" marB="41942" anchor="ctr" horzOverflow="overflow"/>
                </a:tc>
                <a:tc>
                  <a:txBody>
                    <a:bodyPr/>
                    <a:lstStyle/>
                    <a:p>
                      <a:pPr algn="l" defTabSz="457200">
                        <a:lnSpc>
                          <a:spcPct val="115000"/>
                        </a:lnSpc>
                        <a:defRPr sz="1800"/>
                      </a:pPr>
                      <a:r>
                        <a:rPr lang="en-US" sz="1200" dirty="0">
                          <a:latin typeface="+mj-lt"/>
                        </a:rPr>
                        <a:t>Once every 12 months</a:t>
                      </a:r>
                      <a:endParaRPr sz="1200" dirty="0">
                        <a:latin typeface="+mj-lt"/>
                      </a:endParaRPr>
                    </a:p>
                  </a:txBody>
                  <a:tcPr marL="41942" marR="41942" marT="41942" marB="41942" anchor="ctr" horzOverflow="overflow"/>
                </a:tc>
                <a:extLst>
                  <a:ext uri="{0D108BD9-81ED-4DB2-BD59-A6C34878D82A}">
                    <a16:rowId xmlns:a16="http://schemas.microsoft.com/office/drawing/2014/main" val="3587782002"/>
                  </a:ext>
                </a:extLst>
              </a:tr>
              <a:tr h="162765">
                <a:tc>
                  <a:txBody>
                    <a:bodyPr/>
                    <a:lstStyle/>
                    <a:p>
                      <a:pPr algn="l" defTabSz="457200">
                        <a:lnSpc>
                          <a:spcPct val="115000"/>
                        </a:lnSpc>
                        <a:defRPr sz="1800"/>
                      </a:pPr>
                      <a:r>
                        <a:rPr sz="1200" dirty="0">
                          <a:latin typeface="+mj-lt"/>
                        </a:rPr>
                        <a:t>Elective Contacts </a:t>
                      </a:r>
                    </a:p>
                  </a:txBody>
                  <a:tcPr marL="41942" marR="41942" marT="41942" marB="41942" horzOverflow="overflow"/>
                </a:tc>
                <a:tc>
                  <a:txBody>
                    <a:bodyPr/>
                    <a:lstStyle/>
                    <a:p>
                      <a:pPr algn="ctr" defTabSz="457200">
                        <a:lnSpc>
                          <a:spcPct val="115000"/>
                        </a:lnSpc>
                        <a:defRPr sz="1800"/>
                      </a:pPr>
                      <a:r>
                        <a:rPr lang="en-US" sz="1200" dirty="0">
                          <a:latin typeface="+mj-lt"/>
                        </a:rPr>
                        <a:t>Up to $110, no copay</a:t>
                      </a:r>
                      <a:endParaRPr sz="1200" dirty="0">
                        <a:latin typeface="+mj-lt"/>
                      </a:endParaRPr>
                    </a:p>
                  </a:txBody>
                  <a:tcPr marL="41942" marR="41942" marT="41942" marB="41942" horzOverflow="overflow"/>
                </a:tc>
                <a:tc>
                  <a:txBody>
                    <a:bodyPr/>
                    <a:lstStyle/>
                    <a:p>
                      <a:pPr algn="ctr" defTabSz="457200">
                        <a:lnSpc>
                          <a:spcPct val="115000"/>
                        </a:lnSpc>
                        <a:defRPr sz="1800"/>
                      </a:pPr>
                      <a:r>
                        <a:rPr sz="1200" dirty="0">
                          <a:latin typeface="+mj-lt"/>
                        </a:rPr>
                        <a:t>Up to $</a:t>
                      </a:r>
                      <a:r>
                        <a:rPr lang="en-US" sz="1200" dirty="0">
                          <a:latin typeface="+mj-lt"/>
                        </a:rPr>
                        <a:t>110</a:t>
                      </a:r>
                      <a:endParaRPr sz="1200" dirty="0">
                        <a:latin typeface="+mj-lt"/>
                      </a:endParaRPr>
                    </a:p>
                  </a:txBody>
                  <a:tcPr marL="41942" marR="41942" marT="41942" marB="41942" horzOverflow="overflow"/>
                </a:tc>
                <a:tc>
                  <a:txBody>
                    <a:bodyPr/>
                    <a:lstStyle/>
                    <a:p>
                      <a:pPr algn="l" defTabSz="457200">
                        <a:lnSpc>
                          <a:spcPct val="115000"/>
                        </a:lnSpc>
                        <a:defRPr sz="1800"/>
                      </a:pPr>
                      <a:r>
                        <a:rPr sz="1200" dirty="0">
                          <a:latin typeface="+mj-lt"/>
                        </a:rPr>
                        <a:t>Once every 12 months</a:t>
                      </a:r>
                    </a:p>
                  </a:txBody>
                  <a:tcPr marL="41942" marR="41942" marT="41942" marB="41942" horzOverflow="overflow"/>
                </a:tc>
                <a:extLst>
                  <a:ext uri="{0D108BD9-81ED-4DB2-BD59-A6C34878D82A}">
                    <a16:rowId xmlns:a16="http://schemas.microsoft.com/office/drawing/2014/main" val="10008"/>
                  </a:ext>
                </a:extLst>
              </a:tr>
              <a:tr h="247839">
                <a:tc>
                  <a:txBody>
                    <a:bodyPr/>
                    <a:lstStyle/>
                    <a:p>
                      <a:pPr algn="l" defTabSz="457200">
                        <a:lnSpc>
                          <a:spcPct val="115000"/>
                        </a:lnSpc>
                        <a:defRPr sz="1800"/>
                      </a:pPr>
                      <a:r>
                        <a:rPr lang="en-US" sz="1200" dirty="0">
                          <a:latin typeface="+mj-lt"/>
                        </a:rPr>
                        <a:t>Therapeutic Contacts</a:t>
                      </a:r>
                      <a:endParaRPr sz="1200" dirty="0">
                        <a:latin typeface="+mj-lt"/>
                      </a:endParaRPr>
                    </a:p>
                  </a:txBody>
                  <a:tcPr marL="41942" marR="41942" marT="41942" marB="41942" horzOverflow="overflow"/>
                </a:tc>
                <a:tc>
                  <a:txBody>
                    <a:bodyPr/>
                    <a:lstStyle/>
                    <a:p>
                      <a:pPr marL="0" marR="0" indent="0" algn="ctr" defTabSz="457200" rtl="0" latinLnBrk="0">
                        <a:lnSpc>
                          <a:spcPct val="115000"/>
                        </a:lnSpc>
                        <a:spcBef>
                          <a:spcPts val="0"/>
                        </a:spcBef>
                        <a:spcAft>
                          <a:spcPts val="0"/>
                        </a:spcAft>
                        <a:buClrTx/>
                        <a:buSzTx/>
                        <a:buFontTx/>
                        <a:buNone/>
                        <a:tabLst/>
                        <a:defRPr sz="1800"/>
                      </a:pPr>
                      <a:r>
                        <a:rPr lang="en-US" sz="1200" b="0" i="0" u="none" strike="noStrike" cap="none" spc="0" baseline="0" dirty="0">
                          <a:ln>
                            <a:noFill/>
                          </a:ln>
                          <a:solidFill>
                            <a:srgbClr val="000000"/>
                          </a:solidFill>
                          <a:uFillTx/>
                          <a:latin typeface="+mj-lt"/>
                          <a:ea typeface="+mj-ea"/>
                          <a:cs typeface="+mj-cs"/>
                          <a:sym typeface="Calibri"/>
                        </a:rPr>
                        <a:t>Covered 100%</a:t>
                      </a:r>
                    </a:p>
                  </a:txBody>
                  <a:tcPr marL="41942" marR="41942" marT="41942" marB="41942" horzOverflow="overflow"/>
                </a:tc>
                <a:tc>
                  <a:txBody>
                    <a:bodyPr/>
                    <a:lstStyle/>
                    <a:p>
                      <a:pPr algn="ctr" defTabSz="457200">
                        <a:lnSpc>
                          <a:spcPct val="115000"/>
                        </a:lnSpc>
                        <a:defRPr sz="1800"/>
                      </a:pPr>
                      <a:r>
                        <a:rPr lang="en-US" sz="1200" dirty="0">
                          <a:latin typeface="+mj-lt"/>
                        </a:rPr>
                        <a:t>Up to $210</a:t>
                      </a:r>
                      <a:endParaRPr sz="1200" dirty="0">
                        <a:latin typeface="+mj-lt"/>
                      </a:endParaRPr>
                    </a:p>
                  </a:txBody>
                  <a:tcPr marL="41942" marR="41942" marT="41942" marB="41942" horzOverflow="overflow"/>
                </a:tc>
                <a:tc>
                  <a:txBody>
                    <a:bodyPr/>
                    <a:lstStyle/>
                    <a:p>
                      <a:pPr algn="l" defTabSz="457200">
                        <a:lnSpc>
                          <a:spcPct val="115000"/>
                        </a:lnSpc>
                        <a:defRPr sz="1800"/>
                      </a:pPr>
                      <a:r>
                        <a:rPr lang="en-US" sz="1200" dirty="0">
                          <a:latin typeface="+mj-lt"/>
                        </a:rPr>
                        <a:t>Once every 12 months</a:t>
                      </a:r>
                      <a:endParaRPr sz="1200" dirty="0">
                        <a:latin typeface="+mj-lt"/>
                      </a:endParaRPr>
                    </a:p>
                  </a:txBody>
                  <a:tcPr marL="41942" marR="41942" marT="41942" marB="41942" horzOverflow="overflow"/>
                </a:tc>
                <a:extLst>
                  <a:ext uri="{0D108BD9-81ED-4DB2-BD59-A6C34878D82A}">
                    <a16:rowId xmlns:a16="http://schemas.microsoft.com/office/drawing/2014/main" val="4053216434"/>
                  </a:ext>
                </a:extLst>
              </a:tr>
              <a:tr h="208558">
                <a:tc>
                  <a:txBody>
                    <a:bodyPr/>
                    <a:lstStyle/>
                    <a:p>
                      <a:pPr algn="l" defTabSz="457200">
                        <a:lnSpc>
                          <a:spcPct val="115000"/>
                        </a:lnSpc>
                        <a:defRPr sz="1800"/>
                      </a:pPr>
                      <a:r>
                        <a:rPr sz="1200" dirty="0">
                          <a:latin typeface="+mj-lt"/>
                        </a:rPr>
                        <a:t>Frame </a:t>
                      </a:r>
                    </a:p>
                  </a:txBody>
                  <a:tcPr marL="41942" marR="41942" marT="41942" marB="41942" horzOverflow="overflow"/>
                </a:tc>
                <a:tc>
                  <a:txBody>
                    <a:bodyPr/>
                    <a:lstStyle/>
                    <a:p>
                      <a:pPr marL="0" marR="0" indent="0" algn="ctr" defTabSz="457200" rtl="0" latinLnBrk="0">
                        <a:lnSpc>
                          <a:spcPct val="115000"/>
                        </a:lnSpc>
                        <a:spcBef>
                          <a:spcPts val="0"/>
                        </a:spcBef>
                        <a:spcAft>
                          <a:spcPts val="0"/>
                        </a:spcAft>
                        <a:buClrTx/>
                        <a:buSzTx/>
                        <a:buFontTx/>
                        <a:buNone/>
                        <a:tabLst/>
                        <a:defRPr sz="1800"/>
                      </a:pPr>
                      <a:r>
                        <a:rPr lang="en-US" sz="1200" u="none" strike="noStrike" cap="none" spc="0" baseline="0" dirty="0">
                          <a:ln>
                            <a:noFill/>
                          </a:ln>
                          <a:uFillTx/>
                          <a:latin typeface="+mj-lt"/>
                          <a:sym typeface="Calibri"/>
                        </a:rPr>
                        <a:t>Up to $110, no copay</a:t>
                      </a:r>
                    </a:p>
                  </a:txBody>
                  <a:tcPr marL="41942" marR="41942" marT="41942" marB="41942" horzOverflow="overflow"/>
                </a:tc>
                <a:tc>
                  <a:txBody>
                    <a:bodyPr/>
                    <a:lstStyle/>
                    <a:p>
                      <a:pPr algn="ctr" defTabSz="457200">
                        <a:lnSpc>
                          <a:spcPct val="115000"/>
                        </a:lnSpc>
                        <a:defRPr sz="1800"/>
                      </a:pPr>
                      <a:r>
                        <a:rPr sz="1200" dirty="0">
                          <a:latin typeface="+mj-lt"/>
                        </a:rPr>
                        <a:t>Up to $</a:t>
                      </a:r>
                      <a:r>
                        <a:rPr lang="en-US" sz="1200" dirty="0">
                          <a:latin typeface="+mj-lt"/>
                        </a:rPr>
                        <a:t>77</a:t>
                      </a:r>
                      <a:endParaRPr sz="1200" dirty="0">
                        <a:latin typeface="+mj-lt"/>
                      </a:endParaRPr>
                    </a:p>
                  </a:txBody>
                  <a:tcPr marL="41942" marR="41942" marT="41942" marB="41942" horzOverflow="overflow"/>
                </a:tc>
                <a:tc>
                  <a:txBody>
                    <a:bodyPr/>
                    <a:lstStyle/>
                    <a:p>
                      <a:pPr algn="l" defTabSz="457200">
                        <a:lnSpc>
                          <a:spcPct val="115000"/>
                        </a:lnSpc>
                        <a:defRPr sz="1800"/>
                      </a:pPr>
                      <a:r>
                        <a:rPr sz="1200" dirty="0">
                          <a:latin typeface="+mj-lt"/>
                        </a:rPr>
                        <a:t>Once every 24 months </a:t>
                      </a:r>
                    </a:p>
                  </a:txBody>
                  <a:tcPr marL="41942" marR="41942" marT="41942" marB="41942" horzOverflow="overflow"/>
                </a:tc>
                <a:extLst>
                  <a:ext uri="{0D108BD9-81ED-4DB2-BD59-A6C34878D82A}">
                    <a16:rowId xmlns:a16="http://schemas.microsoft.com/office/drawing/2014/main" val="10010"/>
                  </a:ext>
                </a:extLst>
              </a:tr>
            </a:tbl>
          </a:graphicData>
        </a:graphic>
      </p:graphicFrame>
      <p:sp>
        <p:nvSpPr>
          <p:cNvPr id="25" name="TextBox 24">
            <a:extLst>
              <a:ext uri="{FF2B5EF4-FFF2-40B4-BE49-F238E27FC236}">
                <a16:creationId xmlns:a16="http://schemas.microsoft.com/office/drawing/2014/main" id="{E35E6C8D-5617-45C9-B231-D412F1C84948}"/>
              </a:ext>
            </a:extLst>
          </p:cNvPr>
          <p:cNvSpPr txBox="1"/>
          <p:nvPr/>
        </p:nvSpPr>
        <p:spPr>
          <a:xfrm>
            <a:off x="1774098" y="5989806"/>
            <a:ext cx="5626861" cy="276999"/>
          </a:xfrm>
          <a:prstGeom prst="rect">
            <a:avLst/>
          </a:prstGeom>
          <a:noFill/>
        </p:spPr>
        <p:txBody>
          <a:bodyPr wrap="none" rtlCol="0">
            <a:spAutoFit/>
          </a:bodyPr>
          <a:lstStyle/>
          <a:p>
            <a:r>
              <a:rPr lang="en-US" sz="1200" b="1" dirty="0"/>
              <a:t>LASIK VISION DISCOUNT: In-Network 15% off Retail price or 5% off promotional price</a:t>
            </a:r>
          </a:p>
        </p:txBody>
      </p:sp>
      <p:sp>
        <p:nvSpPr>
          <p:cNvPr id="26" name="TextBox 25">
            <a:extLst>
              <a:ext uri="{FF2B5EF4-FFF2-40B4-BE49-F238E27FC236}">
                <a16:creationId xmlns:a16="http://schemas.microsoft.com/office/drawing/2014/main" id="{1FA54D05-95A2-496D-8AD0-6A6497E60F6B}"/>
              </a:ext>
            </a:extLst>
          </p:cNvPr>
          <p:cNvSpPr txBox="1"/>
          <p:nvPr/>
        </p:nvSpPr>
        <p:spPr>
          <a:xfrm>
            <a:off x="1244387" y="6307127"/>
            <a:ext cx="6539532" cy="461665"/>
          </a:xfrm>
          <a:prstGeom prst="rect">
            <a:avLst/>
          </a:prstGeom>
          <a:noFill/>
        </p:spPr>
        <p:txBody>
          <a:bodyPr wrap="square" rtlCol="0">
            <a:spAutoFit/>
          </a:bodyPr>
          <a:lstStyle/>
          <a:p>
            <a:r>
              <a:rPr lang="en-US" sz="1200" b="1" u="sng" dirty="0"/>
              <a:t>Note:</a:t>
            </a:r>
            <a:r>
              <a:rPr lang="en-US" sz="1200" b="1" dirty="0"/>
              <a:t>  </a:t>
            </a:r>
            <a:r>
              <a:rPr lang="en-US" sz="1200" dirty="0"/>
              <a:t>Additional 20% discount on any overage for the frames; and15% for the Conventional contact lenses. Disposable lenses: Up to $110 allowance plus balance over $110 </a:t>
            </a:r>
          </a:p>
        </p:txBody>
      </p:sp>
      <p:graphicFrame>
        <p:nvGraphicFramePr>
          <p:cNvPr id="30" name="Content Placeholder 3">
            <a:extLst>
              <a:ext uri="{FF2B5EF4-FFF2-40B4-BE49-F238E27FC236}">
                <a16:creationId xmlns:a16="http://schemas.microsoft.com/office/drawing/2014/main" id="{615F8B11-D1FB-4F37-9929-6FD195EEB25F}"/>
              </a:ext>
            </a:extLst>
          </p:cNvPr>
          <p:cNvGraphicFramePr>
            <a:graphicFrameLocks/>
          </p:cNvGraphicFramePr>
          <p:nvPr>
            <p:extLst>
              <p:ext uri="{D42A27DB-BD31-4B8C-83A1-F6EECF244321}">
                <p14:modId xmlns:p14="http://schemas.microsoft.com/office/powerpoint/2010/main" val="995114084"/>
              </p:ext>
            </p:extLst>
          </p:nvPr>
        </p:nvGraphicFramePr>
        <p:xfrm>
          <a:off x="1257492" y="4398523"/>
          <a:ext cx="6496930" cy="1524000"/>
        </p:xfrm>
        <a:graphic>
          <a:graphicData uri="http://schemas.openxmlformats.org/drawingml/2006/table">
            <a:tbl>
              <a:tblPr firstRow="1" bandRow="1">
                <a:tableStyleId>{EEE7283C-3CF3-47DC-8721-378D4A62B228}</a:tableStyleId>
              </a:tblPr>
              <a:tblGrid>
                <a:gridCol w="2663769">
                  <a:extLst>
                    <a:ext uri="{9D8B030D-6E8A-4147-A177-3AD203B41FA5}">
                      <a16:colId xmlns:a16="http://schemas.microsoft.com/office/drawing/2014/main" val="20000"/>
                    </a:ext>
                  </a:extLst>
                </a:gridCol>
                <a:gridCol w="3833161">
                  <a:extLst>
                    <a:ext uri="{9D8B030D-6E8A-4147-A177-3AD203B41FA5}">
                      <a16:colId xmlns:a16="http://schemas.microsoft.com/office/drawing/2014/main" val="20001"/>
                    </a:ext>
                  </a:extLst>
                </a:gridCol>
              </a:tblGrid>
              <a:tr h="0">
                <a:tc>
                  <a:txBody>
                    <a:bodyPr/>
                    <a:lstStyle/>
                    <a:p>
                      <a:pPr algn="ctr"/>
                      <a:r>
                        <a:rPr lang="en-US" sz="1100" dirty="0">
                          <a:solidFill>
                            <a:schemeClr val="tx1"/>
                          </a:solidFill>
                        </a:rPr>
                        <a:t>Tier</a:t>
                      </a:r>
                      <a:endParaRPr lang="en-US" sz="1100" dirty="0">
                        <a:solidFill>
                          <a:schemeClr val="tx1"/>
                        </a:solidFill>
                        <a:latin typeface="+mn-lt"/>
                      </a:endParaRPr>
                    </a:p>
                  </a:txBody>
                  <a:tcPr marL="113571" marR="113571" anchor="ctr">
                    <a:solidFill>
                      <a:schemeClr val="accent1"/>
                    </a:solidFill>
                  </a:tcPr>
                </a:tc>
                <a:tc>
                  <a:txBody>
                    <a:bodyPr/>
                    <a:lstStyle/>
                    <a:p>
                      <a:pPr algn="ctr"/>
                      <a:r>
                        <a:rPr lang="en-US" sz="1100" dirty="0">
                          <a:solidFill>
                            <a:schemeClr val="tx1"/>
                          </a:solidFill>
                        </a:rPr>
                        <a:t>Bi-Weekly Contribution</a:t>
                      </a:r>
                    </a:p>
                    <a:p>
                      <a:pPr algn="ctr"/>
                      <a:r>
                        <a:rPr lang="en-US" sz="1100" dirty="0">
                          <a:solidFill>
                            <a:schemeClr val="tx1"/>
                          </a:solidFill>
                        </a:rPr>
                        <a:t>1/1/2021 – 12/31/2021</a:t>
                      </a:r>
                      <a:endParaRPr lang="en-US" sz="1100" dirty="0">
                        <a:solidFill>
                          <a:schemeClr val="tx1"/>
                        </a:solidFill>
                        <a:latin typeface="+mn-lt"/>
                      </a:endParaRPr>
                    </a:p>
                  </a:txBody>
                  <a:tcPr marL="113571" marR="113571" anchor="ctr">
                    <a:solidFill>
                      <a:schemeClr val="accent1"/>
                    </a:solidFill>
                  </a:tcPr>
                </a:tc>
                <a:extLst>
                  <a:ext uri="{0D108BD9-81ED-4DB2-BD59-A6C34878D82A}">
                    <a16:rowId xmlns:a16="http://schemas.microsoft.com/office/drawing/2014/main" val="10000"/>
                  </a:ext>
                </a:extLst>
              </a:tr>
              <a:tr h="207807">
                <a:tc>
                  <a:txBody>
                    <a:bodyPr/>
                    <a:lstStyle/>
                    <a:p>
                      <a:pPr algn="l"/>
                      <a:r>
                        <a:rPr lang="en-US" sz="1200" dirty="0"/>
                        <a:t>Employee</a:t>
                      </a:r>
                      <a:endParaRPr lang="en-US" sz="1200" b="1" dirty="0">
                        <a:latin typeface="+mn-lt"/>
                      </a:endParaRPr>
                    </a:p>
                  </a:txBody>
                  <a:tcPr marL="113571" marR="113571" anchor="ctr"/>
                </a:tc>
                <a:tc>
                  <a:txBody>
                    <a:bodyPr/>
                    <a:lstStyle/>
                    <a:p>
                      <a:pPr marL="0" algn="ctr" defTabSz="457200" rtl="0" eaLnBrk="1" latinLnBrk="0" hangingPunct="1"/>
                      <a:r>
                        <a:rPr lang="en-US" sz="1200" kern="1200" dirty="0"/>
                        <a:t>$2.56</a:t>
                      </a:r>
                      <a:endParaRPr lang="en-US" sz="1200" b="1" kern="1200" dirty="0">
                        <a:solidFill>
                          <a:schemeClr val="accent1">
                            <a:lumMod val="75000"/>
                          </a:schemeClr>
                        </a:solidFill>
                        <a:latin typeface="+mn-lt"/>
                        <a:ea typeface="+mn-ea"/>
                        <a:cs typeface="+mn-cs"/>
                      </a:endParaRPr>
                    </a:p>
                  </a:txBody>
                  <a:tcPr marL="113571" marR="113571" anchor="ctr"/>
                </a:tc>
                <a:extLst>
                  <a:ext uri="{0D108BD9-81ED-4DB2-BD59-A6C34878D82A}">
                    <a16:rowId xmlns:a16="http://schemas.microsoft.com/office/drawing/2014/main" val="10001"/>
                  </a:ext>
                </a:extLst>
              </a:tr>
              <a:tr h="185414">
                <a:tc>
                  <a:txBody>
                    <a:bodyPr/>
                    <a:lstStyle/>
                    <a:p>
                      <a:pPr algn="l"/>
                      <a:r>
                        <a:rPr lang="en-US" sz="1200" dirty="0"/>
                        <a:t>Employee + Spouse</a:t>
                      </a:r>
                      <a:endParaRPr lang="en-US" sz="1200" b="1" dirty="0">
                        <a:latin typeface="+mn-lt"/>
                      </a:endParaRPr>
                    </a:p>
                  </a:txBody>
                  <a:tcPr marL="113571" marR="113571" anchor="ctr"/>
                </a:tc>
                <a:tc>
                  <a:txBody>
                    <a:bodyPr/>
                    <a:lstStyle/>
                    <a:p>
                      <a:pPr marL="0" algn="ctr" defTabSz="457200" rtl="0" eaLnBrk="1" latinLnBrk="0" hangingPunct="1"/>
                      <a:r>
                        <a:rPr lang="en-US" sz="1200" kern="1200" dirty="0"/>
                        <a:t>$4.87</a:t>
                      </a:r>
                      <a:endParaRPr lang="en-US" sz="1200" b="1" kern="1200" dirty="0">
                        <a:solidFill>
                          <a:schemeClr val="accent1">
                            <a:lumMod val="75000"/>
                          </a:schemeClr>
                        </a:solidFill>
                        <a:latin typeface="+mn-lt"/>
                        <a:ea typeface="+mn-ea"/>
                        <a:cs typeface="+mn-cs"/>
                      </a:endParaRPr>
                    </a:p>
                  </a:txBody>
                  <a:tcPr marL="113571" marR="113571" anchor="ctr"/>
                </a:tc>
                <a:extLst>
                  <a:ext uri="{0D108BD9-81ED-4DB2-BD59-A6C34878D82A}">
                    <a16:rowId xmlns:a16="http://schemas.microsoft.com/office/drawing/2014/main" val="10002"/>
                  </a:ext>
                </a:extLst>
              </a:tr>
              <a:tr h="200343">
                <a:tc>
                  <a:txBody>
                    <a:bodyPr/>
                    <a:lstStyle/>
                    <a:p>
                      <a:pPr algn="l"/>
                      <a:r>
                        <a:rPr lang="en-US" sz="1200" dirty="0"/>
                        <a:t>Employee + Children</a:t>
                      </a:r>
                      <a:endParaRPr lang="en-US" sz="1200" b="1" dirty="0">
                        <a:latin typeface="+mn-lt"/>
                      </a:endParaRPr>
                    </a:p>
                  </a:txBody>
                  <a:tcPr marL="113571" marR="113571" anchor="ctr"/>
                </a:tc>
                <a:tc>
                  <a:txBody>
                    <a:bodyPr/>
                    <a:lstStyle/>
                    <a:p>
                      <a:pPr marL="0" algn="ctr" defTabSz="457200" rtl="0" eaLnBrk="1" latinLnBrk="0" hangingPunct="1"/>
                      <a:r>
                        <a:rPr lang="en-US" sz="1200" kern="1200" dirty="0"/>
                        <a:t>$5.12</a:t>
                      </a:r>
                      <a:endParaRPr lang="en-US" sz="1200" b="1" kern="1200" dirty="0">
                        <a:solidFill>
                          <a:schemeClr val="accent1">
                            <a:lumMod val="75000"/>
                          </a:schemeClr>
                        </a:solidFill>
                        <a:latin typeface="+mn-lt"/>
                        <a:ea typeface="+mn-ea"/>
                        <a:cs typeface="+mn-cs"/>
                      </a:endParaRPr>
                    </a:p>
                  </a:txBody>
                  <a:tcPr marL="113571" marR="113571" anchor="ctr"/>
                </a:tc>
                <a:extLst>
                  <a:ext uri="{0D108BD9-81ED-4DB2-BD59-A6C34878D82A}">
                    <a16:rowId xmlns:a16="http://schemas.microsoft.com/office/drawing/2014/main" val="10003"/>
                  </a:ext>
                </a:extLst>
              </a:tr>
              <a:tr h="220752">
                <a:tc>
                  <a:txBody>
                    <a:bodyPr/>
                    <a:lstStyle/>
                    <a:p>
                      <a:pPr algn="l"/>
                      <a:r>
                        <a:rPr lang="en-US" sz="1200" dirty="0"/>
                        <a:t>Family</a:t>
                      </a:r>
                      <a:endParaRPr lang="en-US" sz="1200" b="1" dirty="0">
                        <a:latin typeface="+mn-lt"/>
                      </a:endParaRPr>
                    </a:p>
                  </a:txBody>
                  <a:tcPr marL="113571" marR="113571" anchor="ctr"/>
                </a:tc>
                <a:tc>
                  <a:txBody>
                    <a:bodyPr/>
                    <a:lstStyle/>
                    <a:p>
                      <a:pPr marL="0" algn="ctr" defTabSz="457200" rtl="0" eaLnBrk="1" latinLnBrk="0" hangingPunct="1"/>
                      <a:r>
                        <a:rPr lang="en-US" sz="1200" kern="1200" dirty="0"/>
                        <a:t>$7.53</a:t>
                      </a:r>
                      <a:endParaRPr lang="en-US" sz="1200" b="1" kern="1200" dirty="0">
                        <a:solidFill>
                          <a:schemeClr val="accent1">
                            <a:lumMod val="75000"/>
                          </a:schemeClr>
                        </a:solidFill>
                        <a:latin typeface="+mn-lt"/>
                        <a:ea typeface="+mn-ea"/>
                        <a:cs typeface="+mn-cs"/>
                      </a:endParaRPr>
                    </a:p>
                  </a:txBody>
                  <a:tcPr marL="113571" marR="113571" anchor="ctr"/>
                </a:tc>
                <a:extLst>
                  <a:ext uri="{0D108BD9-81ED-4DB2-BD59-A6C34878D82A}">
                    <a16:rowId xmlns:a16="http://schemas.microsoft.com/office/drawing/2014/main" val="10004"/>
                  </a:ext>
                </a:extLst>
              </a:tr>
            </a:tbl>
          </a:graphicData>
        </a:graphic>
      </p:graphicFrame>
      <p:sp>
        <p:nvSpPr>
          <p:cNvPr id="2" name="TextBox 1">
            <a:extLst>
              <a:ext uri="{FF2B5EF4-FFF2-40B4-BE49-F238E27FC236}">
                <a16:creationId xmlns:a16="http://schemas.microsoft.com/office/drawing/2014/main" id="{3A86DCF3-5AAA-4553-9B3F-3C0D3D13D2A6}"/>
              </a:ext>
            </a:extLst>
          </p:cNvPr>
          <p:cNvSpPr txBox="1"/>
          <p:nvPr/>
        </p:nvSpPr>
        <p:spPr>
          <a:xfrm>
            <a:off x="8750710" y="658761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33</a:t>
            </a:r>
          </a:p>
        </p:txBody>
      </p:sp>
    </p:spTree>
    <p:extLst>
      <p:ext uri="{BB962C8B-B14F-4D97-AF65-F5344CB8AC3E}">
        <p14:creationId xmlns:p14="http://schemas.microsoft.com/office/powerpoint/2010/main" val="1726037268"/>
      </p:ext>
    </p:extLst>
  </p:cSld>
  <p:clrMapOvr>
    <a:masterClrMapping/>
  </p:clrMapOvr>
  <p:transition spd="med">
    <p:pull/>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4857867-9B88-4185-8B72-D5E4F79C27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899" y="2024902"/>
            <a:ext cx="4207038" cy="2808197"/>
          </a:xfrm>
          <a:prstGeom prst="rect">
            <a:avLst/>
          </a:prstGeom>
        </p:spPr>
      </p:pic>
      <p:pic>
        <p:nvPicPr>
          <p:cNvPr id="6" name="Picture 5">
            <a:extLst>
              <a:ext uri="{FF2B5EF4-FFF2-40B4-BE49-F238E27FC236}">
                <a16:creationId xmlns:a16="http://schemas.microsoft.com/office/drawing/2014/main" id="{6CE8018A-84F1-4067-A73C-F5117F524E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16275" y="940647"/>
            <a:ext cx="3788325" cy="5571067"/>
          </a:xfrm>
          <a:prstGeom prst="rect">
            <a:avLst/>
          </a:prstGeom>
        </p:spPr>
      </p:pic>
      <p:sp>
        <p:nvSpPr>
          <p:cNvPr id="9" name="Shape 138">
            <a:extLst>
              <a:ext uri="{FF2B5EF4-FFF2-40B4-BE49-F238E27FC236}">
                <a16:creationId xmlns:a16="http://schemas.microsoft.com/office/drawing/2014/main" id="{ABEE3A32-32B2-48FD-A7CE-58E80768F03E}"/>
              </a:ext>
            </a:extLst>
          </p:cNvPr>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10" name="Shape 139">
            <a:extLst>
              <a:ext uri="{FF2B5EF4-FFF2-40B4-BE49-F238E27FC236}">
                <a16:creationId xmlns:a16="http://schemas.microsoft.com/office/drawing/2014/main" id="{BDB657C9-9285-4B90-BB17-5A62427A9765}"/>
              </a:ext>
            </a:extLst>
          </p:cNvPr>
          <p:cNvSpPr/>
          <p:nvPr/>
        </p:nvSpPr>
        <p:spPr>
          <a:xfrm>
            <a:off x="285750" y="210940"/>
            <a:ext cx="6275070"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2021</a:t>
            </a:r>
            <a:r>
              <a:rPr dirty="0">
                <a:solidFill>
                  <a:schemeClr val="tx1"/>
                </a:solidFill>
              </a:rPr>
              <a:t> </a:t>
            </a:r>
            <a:r>
              <a:rPr lang="en-US" dirty="0">
                <a:solidFill>
                  <a:schemeClr val="tx1"/>
                </a:solidFill>
              </a:rPr>
              <a:t>Lincoln Life and Disability</a:t>
            </a:r>
            <a:endParaRPr dirty="0">
              <a:solidFill>
                <a:schemeClr val="tx1"/>
              </a:solidFill>
            </a:endParaRPr>
          </a:p>
        </p:txBody>
      </p:sp>
      <p:sp>
        <p:nvSpPr>
          <p:cNvPr id="2" name="TextBox 1">
            <a:extLst>
              <a:ext uri="{FF2B5EF4-FFF2-40B4-BE49-F238E27FC236}">
                <a16:creationId xmlns:a16="http://schemas.microsoft.com/office/drawing/2014/main" id="{3FDC0121-D3FE-4083-80C6-F73414FF89D9}"/>
              </a:ext>
            </a:extLst>
          </p:cNvPr>
          <p:cNvSpPr txBox="1"/>
          <p:nvPr/>
        </p:nvSpPr>
        <p:spPr>
          <a:xfrm>
            <a:off x="8752084"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34</a:t>
            </a:r>
          </a:p>
        </p:txBody>
      </p:sp>
    </p:spTree>
    <p:extLst>
      <p:ext uri="{BB962C8B-B14F-4D97-AF65-F5344CB8AC3E}">
        <p14:creationId xmlns:p14="http://schemas.microsoft.com/office/powerpoint/2010/main" val="1681083080"/>
      </p:ext>
    </p:extLst>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38">
            <a:extLst>
              <a:ext uri="{FF2B5EF4-FFF2-40B4-BE49-F238E27FC236}">
                <a16:creationId xmlns:a16="http://schemas.microsoft.com/office/drawing/2014/main" id="{ABEE3A32-32B2-48FD-A7CE-58E80768F03E}"/>
              </a:ext>
            </a:extLst>
          </p:cNvPr>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10" name="Shape 139">
            <a:extLst>
              <a:ext uri="{FF2B5EF4-FFF2-40B4-BE49-F238E27FC236}">
                <a16:creationId xmlns:a16="http://schemas.microsoft.com/office/drawing/2014/main" id="{BDB657C9-9285-4B90-BB17-5A62427A9765}"/>
              </a:ext>
            </a:extLst>
          </p:cNvPr>
          <p:cNvSpPr/>
          <p:nvPr/>
        </p:nvSpPr>
        <p:spPr>
          <a:xfrm>
            <a:off x="285750" y="210940"/>
            <a:ext cx="6275070" cy="584775"/>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r>
              <a:rPr lang="en-US" dirty="0">
                <a:solidFill>
                  <a:schemeClr val="tx1"/>
                </a:solidFill>
              </a:rPr>
              <a:t>2021</a:t>
            </a:r>
            <a:r>
              <a:rPr dirty="0">
                <a:solidFill>
                  <a:schemeClr val="tx1"/>
                </a:solidFill>
              </a:rPr>
              <a:t> </a:t>
            </a:r>
            <a:r>
              <a:rPr lang="en-US" dirty="0">
                <a:solidFill>
                  <a:schemeClr val="tx1"/>
                </a:solidFill>
              </a:rPr>
              <a:t>Lincoln Life and Disability</a:t>
            </a:r>
            <a:endParaRPr dirty="0">
              <a:solidFill>
                <a:schemeClr val="tx1"/>
              </a:solidFill>
            </a:endParaRPr>
          </a:p>
        </p:txBody>
      </p:sp>
      <p:pic>
        <p:nvPicPr>
          <p:cNvPr id="7" name="Picture 6">
            <a:extLst>
              <a:ext uri="{FF2B5EF4-FFF2-40B4-BE49-F238E27FC236}">
                <a16:creationId xmlns:a16="http://schemas.microsoft.com/office/drawing/2014/main" id="{04F1B2C1-1E45-4F0C-BD60-0FBB2DA8FFB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3577" y="1171834"/>
            <a:ext cx="7874597" cy="4795308"/>
          </a:xfrm>
          <a:prstGeom prst="rect">
            <a:avLst/>
          </a:prstGeom>
        </p:spPr>
      </p:pic>
      <p:sp>
        <p:nvSpPr>
          <p:cNvPr id="11" name="TextBox 10">
            <a:extLst>
              <a:ext uri="{FF2B5EF4-FFF2-40B4-BE49-F238E27FC236}">
                <a16:creationId xmlns:a16="http://schemas.microsoft.com/office/drawing/2014/main" id="{A46336C4-2DFC-4EE0-A8AF-5334AE350886}"/>
              </a:ext>
            </a:extLst>
          </p:cNvPr>
          <p:cNvSpPr txBox="1"/>
          <p:nvPr/>
        </p:nvSpPr>
        <p:spPr>
          <a:xfrm>
            <a:off x="799615" y="2191087"/>
            <a:ext cx="2199572" cy="203132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400" dirty="0"/>
              <a:t>- 60% of monthly earnings up $5,000/month</a:t>
            </a:r>
          </a:p>
          <a:p>
            <a:pPr marL="0" marR="0" indent="0" algn="ctr" defTabSz="914400" rtl="0" fontAlgn="auto" latinLnBrk="0" hangingPunct="0">
              <a:lnSpc>
                <a:spcPct val="100000"/>
              </a:lnSpc>
              <a:spcBef>
                <a:spcPts val="0"/>
              </a:spcBef>
              <a:spcAft>
                <a:spcPts val="0"/>
              </a:spcAft>
              <a:buClrTx/>
              <a:buSzTx/>
              <a:buFontTx/>
              <a:buNone/>
              <a:tabLst/>
            </a:pPr>
            <a:r>
              <a:rPr lang="en-US" sz="1400" dirty="0"/>
              <a:t>- Income replacement up to a maximum of 60% for a salary up to $100k</a:t>
            </a:r>
          </a:p>
          <a:p>
            <a:pPr marL="0" marR="0" indent="0" algn="ctr" defTabSz="914400" rtl="0" fontAlgn="auto" latinLnBrk="0" hangingPunct="0">
              <a:lnSpc>
                <a:spcPct val="100000"/>
              </a:lnSpc>
              <a:spcBef>
                <a:spcPts val="0"/>
              </a:spcBef>
              <a:spcAft>
                <a:spcPts val="0"/>
              </a:spcAft>
              <a:buClrTx/>
              <a:buSzTx/>
              <a:buFontTx/>
              <a:buNone/>
              <a:tabLst/>
            </a:pPr>
            <a:r>
              <a:rPr kumimoji="0" lang="en-US" sz="1400" b="0" i="0" u="none" strike="noStrike" cap="none" spc="0" normalizeH="0" baseline="0" dirty="0">
                <a:ln>
                  <a:noFill/>
                </a:ln>
                <a:solidFill>
                  <a:srgbClr val="000000"/>
                </a:solidFill>
                <a:effectLst/>
                <a:uFillTx/>
                <a:latin typeface="+mj-lt"/>
                <a:ea typeface="+mj-ea"/>
                <a:cs typeface="+mj-cs"/>
                <a:sym typeface="Calibri"/>
              </a:rPr>
              <a:t>- Elimination Period 90 days</a:t>
            </a:r>
          </a:p>
          <a:p>
            <a:pPr marL="0" marR="0" indent="0" algn="ctr" defTabSz="914400" rtl="0" fontAlgn="auto" latinLnBrk="0" hangingPunct="0">
              <a:lnSpc>
                <a:spcPct val="100000"/>
              </a:lnSpc>
              <a:spcBef>
                <a:spcPts val="0"/>
              </a:spcBef>
              <a:spcAft>
                <a:spcPts val="0"/>
              </a:spcAft>
              <a:buClrTx/>
              <a:buSzTx/>
              <a:buFontTx/>
              <a:buNone/>
              <a:tabLst/>
            </a:pPr>
            <a:r>
              <a:rPr lang="en-US" sz="1400" dirty="0"/>
              <a:t>- Benefit pays up to 24 months from date of disability (own occupation)</a:t>
            </a:r>
            <a:endParaRPr kumimoji="0" lang="en-US" sz="1400" b="0" i="0" u="none" strike="noStrike" cap="none" spc="0" normalizeH="0" baseline="0" dirty="0">
              <a:ln>
                <a:noFill/>
              </a:ln>
              <a:solidFill>
                <a:srgbClr val="000000"/>
              </a:solidFill>
              <a:effectLst/>
              <a:uFillTx/>
              <a:latin typeface="+mj-lt"/>
              <a:ea typeface="+mj-ea"/>
              <a:cs typeface="+mj-cs"/>
              <a:sym typeface="Calibri"/>
            </a:endParaRPr>
          </a:p>
        </p:txBody>
      </p:sp>
      <p:sp>
        <p:nvSpPr>
          <p:cNvPr id="12" name="TextBox 11">
            <a:extLst>
              <a:ext uri="{FF2B5EF4-FFF2-40B4-BE49-F238E27FC236}">
                <a16:creationId xmlns:a16="http://schemas.microsoft.com/office/drawing/2014/main" id="{E962A4B4-85DF-4224-8667-AD33138F0125}"/>
              </a:ext>
            </a:extLst>
          </p:cNvPr>
          <p:cNvSpPr txBox="1"/>
          <p:nvPr/>
        </p:nvSpPr>
        <p:spPr>
          <a:xfrm>
            <a:off x="3245223" y="1810049"/>
            <a:ext cx="2465164" cy="310854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1400" b="0" i="0" u="none" strike="noStrike" cap="none" spc="0" normalizeH="0" baseline="0" dirty="0">
                <a:ln>
                  <a:noFill/>
                </a:ln>
                <a:solidFill>
                  <a:srgbClr val="000000"/>
                </a:solidFill>
                <a:effectLst/>
                <a:uFillTx/>
                <a:latin typeface="+mj-lt"/>
                <a:ea typeface="+mj-ea"/>
                <a:cs typeface="+mj-cs"/>
                <a:sym typeface="Calibri"/>
              </a:rPr>
              <a:t>- 1 x annual earnings Up to a maximum of $50,000</a:t>
            </a:r>
          </a:p>
          <a:p>
            <a:pPr algn="ctr"/>
            <a:r>
              <a:rPr lang="en-US" sz="1400" dirty="0"/>
              <a:t>- Guaranteed Issue: $50,000 </a:t>
            </a:r>
          </a:p>
          <a:p>
            <a:pPr algn="ctr"/>
            <a:r>
              <a:rPr lang="en-US" sz="1400" dirty="0"/>
              <a:t>- Accidental Death Benefit equal to Basic Life Benefit</a:t>
            </a:r>
          </a:p>
          <a:p>
            <a:pPr algn="ctr"/>
            <a:r>
              <a:rPr lang="en-US" sz="1400" dirty="0"/>
              <a:t>- Continuation options are available at termination of employment</a:t>
            </a:r>
          </a:p>
          <a:p>
            <a:pPr algn="ctr"/>
            <a:r>
              <a:rPr lang="en-US" sz="1400" dirty="0"/>
              <a:t>- Beneficiary designations can be updated any time</a:t>
            </a:r>
          </a:p>
          <a:p>
            <a:pPr algn="ctr"/>
            <a:endParaRPr lang="en-US" sz="1400" dirty="0"/>
          </a:p>
          <a:p>
            <a:pPr algn="ctr"/>
            <a:endParaRPr lang="en-US" sz="1400" dirty="0"/>
          </a:p>
          <a:p>
            <a:pPr algn="ctr"/>
            <a:endParaRPr lang="en-US" sz="1400" dirty="0"/>
          </a:p>
          <a:p>
            <a:pPr marL="0" marR="0" indent="0" algn="ctr" defTabSz="914400" rtl="0" fontAlgn="auto" latinLnBrk="0" hangingPunct="0">
              <a:lnSpc>
                <a:spcPct val="100000"/>
              </a:lnSpc>
              <a:spcBef>
                <a:spcPts val="0"/>
              </a:spcBef>
              <a:spcAft>
                <a:spcPts val="0"/>
              </a:spcAft>
              <a:buClrTx/>
              <a:buSzTx/>
              <a:buFontTx/>
              <a:buNone/>
              <a:tabLst/>
            </a:pPr>
            <a:endParaRPr kumimoji="0" lang="en-US" sz="1400" b="0" i="0" u="none" strike="noStrike" cap="none" spc="0" normalizeH="0" baseline="0" dirty="0">
              <a:ln>
                <a:noFill/>
              </a:ln>
              <a:solidFill>
                <a:srgbClr val="000000"/>
              </a:solidFill>
              <a:effectLst/>
              <a:uFillTx/>
              <a:latin typeface="+mj-lt"/>
              <a:ea typeface="+mj-ea"/>
              <a:cs typeface="+mj-cs"/>
              <a:sym typeface="Calibri"/>
            </a:endParaRPr>
          </a:p>
        </p:txBody>
      </p:sp>
      <p:sp>
        <p:nvSpPr>
          <p:cNvPr id="13" name="TextBox 12">
            <a:extLst>
              <a:ext uri="{FF2B5EF4-FFF2-40B4-BE49-F238E27FC236}">
                <a16:creationId xmlns:a16="http://schemas.microsoft.com/office/drawing/2014/main" id="{512180AD-B607-40C4-837F-45AA2443F4A1}"/>
              </a:ext>
            </a:extLst>
          </p:cNvPr>
          <p:cNvSpPr txBox="1"/>
          <p:nvPr/>
        </p:nvSpPr>
        <p:spPr>
          <a:xfrm>
            <a:off x="5978826" y="2219080"/>
            <a:ext cx="2199572" cy="203132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400" dirty="0"/>
              <a:t>- 60% of weekly earnings up to  $1,250/week</a:t>
            </a:r>
            <a:endParaRPr kumimoji="0" lang="en-US" sz="1400" b="0" i="0" u="none" strike="noStrike" cap="none" spc="0" normalizeH="0" baseline="0" dirty="0">
              <a:ln>
                <a:noFill/>
              </a:ln>
              <a:solidFill>
                <a:srgbClr val="000000"/>
              </a:solidFill>
              <a:effectLst/>
              <a:uFillTx/>
              <a:latin typeface="+mj-lt"/>
              <a:ea typeface="+mj-ea"/>
              <a:cs typeface="+mj-cs"/>
              <a:sym typeface="Calibri"/>
            </a:endParaRPr>
          </a:p>
          <a:p>
            <a:pPr marL="0" marR="0" indent="0" algn="ctr" defTabSz="914400" rtl="0" fontAlgn="auto" latinLnBrk="0" hangingPunct="0">
              <a:lnSpc>
                <a:spcPct val="100000"/>
              </a:lnSpc>
              <a:spcBef>
                <a:spcPts val="0"/>
              </a:spcBef>
              <a:spcAft>
                <a:spcPts val="0"/>
              </a:spcAft>
              <a:buClrTx/>
              <a:buSzTx/>
              <a:buFontTx/>
              <a:buNone/>
              <a:tabLst/>
            </a:pPr>
            <a:r>
              <a:rPr lang="en-US" sz="1400" dirty="0"/>
              <a:t>- Income replacement up to a maximum of 60% for a salary up to $2,083/week</a:t>
            </a:r>
          </a:p>
          <a:p>
            <a:pPr marL="0" marR="0" indent="0" algn="ctr" defTabSz="914400" rtl="0" fontAlgn="auto" latinLnBrk="0" hangingPunct="0">
              <a:lnSpc>
                <a:spcPct val="100000"/>
              </a:lnSpc>
              <a:spcBef>
                <a:spcPts val="0"/>
              </a:spcBef>
              <a:spcAft>
                <a:spcPts val="0"/>
              </a:spcAft>
              <a:buClrTx/>
              <a:buSzTx/>
              <a:buFontTx/>
              <a:buNone/>
              <a:tabLst/>
            </a:pPr>
            <a:r>
              <a:rPr lang="en-US" sz="1400" dirty="0"/>
              <a:t>- Elimination Period 7 days injury/sickness</a:t>
            </a:r>
          </a:p>
          <a:p>
            <a:pPr marL="0" marR="0" indent="0" algn="ctr" defTabSz="914400" rtl="0" fontAlgn="auto" latinLnBrk="0" hangingPunct="0">
              <a:lnSpc>
                <a:spcPct val="100000"/>
              </a:lnSpc>
              <a:spcBef>
                <a:spcPts val="0"/>
              </a:spcBef>
              <a:spcAft>
                <a:spcPts val="0"/>
              </a:spcAft>
              <a:buClrTx/>
              <a:buSzTx/>
              <a:buFontTx/>
              <a:buNone/>
              <a:tabLst/>
            </a:pPr>
            <a:r>
              <a:rPr lang="en-US" sz="1400" dirty="0"/>
              <a:t>- Benefit paid up to 13 weeks</a:t>
            </a:r>
            <a:endParaRPr kumimoji="0" lang="en-US" sz="1400" b="0" i="0" u="none" strike="noStrike" cap="none" spc="0" normalizeH="0" baseline="0" dirty="0">
              <a:ln>
                <a:noFill/>
              </a:ln>
              <a:solidFill>
                <a:srgbClr val="000000"/>
              </a:solidFill>
              <a:effectLst/>
              <a:uFillTx/>
              <a:latin typeface="+mj-lt"/>
              <a:ea typeface="+mj-ea"/>
              <a:cs typeface="+mj-cs"/>
              <a:sym typeface="Calibri"/>
            </a:endParaRPr>
          </a:p>
        </p:txBody>
      </p:sp>
      <p:sp>
        <p:nvSpPr>
          <p:cNvPr id="14" name="TextBox 13">
            <a:extLst>
              <a:ext uri="{FF2B5EF4-FFF2-40B4-BE49-F238E27FC236}">
                <a16:creationId xmlns:a16="http://schemas.microsoft.com/office/drawing/2014/main" id="{21DEC075-B3FB-4C2B-91C9-434091C05293}"/>
              </a:ext>
            </a:extLst>
          </p:cNvPr>
          <p:cNvSpPr txBox="1"/>
          <p:nvPr/>
        </p:nvSpPr>
        <p:spPr>
          <a:xfrm>
            <a:off x="1394322" y="1565869"/>
            <a:ext cx="1128692" cy="5847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LTD – Tax Choice</a:t>
            </a:r>
            <a:endParaRPr kumimoji="0" lang="en-US" sz="1600" b="1" i="0" u="none" strike="noStrike" cap="none" spc="0" normalizeH="0" baseline="0" dirty="0">
              <a:ln>
                <a:noFill/>
              </a:ln>
              <a:solidFill>
                <a:schemeClr val="bg1"/>
              </a:solidFill>
              <a:effectLst/>
              <a:uFillTx/>
              <a:sym typeface="Calibri"/>
            </a:endParaRPr>
          </a:p>
        </p:txBody>
      </p:sp>
      <p:sp>
        <p:nvSpPr>
          <p:cNvPr id="15" name="TextBox 14">
            <a:extLst>
              <a:ext uri="{FF2B5EF4-FFF2-40B4-BE49-F238E27FC236}">
                <a16:creationId xmlns:a16="http://schemas.microsoft.com/office/drawing/2014/main" id="{FE68B7FE-0420-4895-8404-B67C39138CD3}"/>
              </a:ext>
            </a:extLst>
          </p:cNvPr>
          <p:cNvSpPr txBox="1"/>
          <p:nvPr/>
        </p:nvSpPr>
        <p:spPr>
          <a:xfrm>
            <a:off x="3640802" y="1267013"/>
            <a:ext cx="1700149"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600" b="1" i="0" u="none" strike="noStrike" cap="none" spc="0" normalizeH="0" baseline="0" dirty="0">
                <a:ln>
                  <a:noFill/>
                </a:ln>
                <a:solidFill>
                  <a:schemeClr val="bg1"/>
                </a:solidFill>
                <a:effectLst/>
                <a:uFillTx/>
                <a:latin typeface="+mj-lt"/>
                <a:ea typeface="+mj-ea"/>
                <a:cs typeface="+mj-cs"/>
                <a:sym typeface="Calibri"/>
              </a:rPr>
              <a:t>Group Life/AD&amp;D</a:t>
            </a:r>
          </a:p>
        </p:txBody>
      </p:sp>
      <p:sp>
        <p:nvSpPr>
          <p:cNvPr id="16" name="TextBox 15">
            <a:extLst>
              <a:ext uri="{FF2B5EF4-FFF2-40B4-BE49-F238E27FC236}">
                <a16:creationId xmlns:a16="http://schemas.microsoft.com/office/drawing/2014/main" id="{EB19D8F0-DA2F-49E3-8E86-50BCD6F66B4F}"/>
              </a:ext>
            </a:extLst>
          </p:cNvPr>
          <p:cNvSpPr txBox="1"/>
          <p:nvPr/>
        </p:nvSpPr>
        <p:spPr>
          <a:xfrm>
            <a:off x="6366850" y="1605565"/>
            <a:ext cx="1404862" cy="5847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VOLUNTARY STD</a:t>
            </a:r>
            <a:endParaRPr kumimoji="0" lang="en-US" sz="1600" b="1" i="0" u="none" strike="noStrike" cap="none" spc="0" normalizeH="0" baseline="0" dirty="0">
              <a:ln>
                <a:noFill/>
              </a:ln>
              <a:solidFill>
                <a:schemeClr val="bg1"/>
              </a:solidFill>
              <a:effectLst/>
              <a:uFillTx/>
              <a:sym typeface="Calibri"/>
            </a:endParaRPr>
          </a:p>
        </p:txBody>
      </p:sp>
      <p:sp>
        <p:nvSpPr>
          <p:cNvPr id="17" name="Explosion: 14 Points 16">
            <a:extLst>
              <a:ext uri="{FF2B5EF4-FFF2-40B4-BE49-F238E27FC236}">
                <a16:creationId xmlns:a16="http://schemas.microsoft.com/office/drawing/2014/main" id="{38F9D1AF-8A8B-48FD-9B80-577D5C3D0CFC}"/>
              </a:ext>
            </a:extLst>
          </p:cNvPr>
          <p:cNvSpPr/>
          <p:nvPr/>
        </p:nvSpPr>
        <p:spPr>
          <a:xfrm rot="1178183">
            <a:off x="3017341" y="3868043"/>
            <a:ext cx="3428138" cy="2558000"/>
          </a:xfrm>
          <a:prstGeom prst="irregularSeal2">
            <a:avLst/>
          </a:prstGeom>
          <a:solidFill>
            <a:srgbClr val="FFFFFF"/>
          </a:solidFill>
          <a:ln w="25400" cap="flat">
            <a:solidFill>
              <a:srgbClr val="192857"/>
            </a:solidFill>
            <a:prstDash val="solid"/>
            <a:round/>
          </a:ln>
          <a:effectLst>
            <a:outerShdw blurRad="38100" dist="23000" dir="5400000" rotWithShape="0">
              <a:srgbClr val="000000">
                <a:alpha val="35000"/>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dirty="0">
              <a:ln>
                <a:noFill/>
              </a:ln>
              <a:solidFill>
                <a:srgbClr val="000000"/>
              </a:solidFill>
              <a:effectLst/>
              <a:uFillTx/>
              <a:latin typeface="+mj-lt"/>
              <a:ea typeface="+mj-ea"/>
              <a:cs typeface="+mj-cs"/>
              <a:sym typeface="Calibri"/>
            </a:endParaRPr>
          </a:p>
        </p:txBody>
      </p:sp>
      <p:sp>
        <p:nvSpPr>
          <p:cNvPr id="18" name="TextBox 17">
            <a:extLst>
              <a:ext uri="{FF2B5EF4-FFF2-40B4-BE49-F238E27FC236}">
                <a16:creationId xmlns:a16="http://schemas.microsoft.com/office/drawing/2014/main" id="{135FA29A-D323-4A03-B350-2C8964F25849}"/>
              </a:ext>
            </a:extLst>
          </p:cNvPr>
          <p:cNvSpPr txBox="1"/>
          <p:nvPr/>
        </p:nvSpPr>
        <p:spPr>
          <a:xfrm>
            <a:off x="3526971" y="4553183"/>
            <a:ext cx="2062064"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1300" b="1" u="none" strike="noStrike" cap="none" spc="0" normalizeH="0" baseline="0" dirty="0">
                <a:ln>
                  <a:noFill/>
                </a:ln>
                <a:solidFill>
                  <a:schemeClr val="accent1"/>
                </a:solidFill>
                <a:effectLst/>
                <a:uFillTx/>
                <a:sym typeface="Calibri"/>
              </a:rPr>
              <a:t>Life/AD&amp;D</a:t>
            </a:r>
            <a:r>
              <a:rPr kumimoji="0" lang="en-US" sz="1300" b="1" u="none" strike="noStrike" cap="none" spc="0" normalizeH="0" baseline="0" dirty="0">
                <a:ln>
                  <a:noFill/>
                </a:ln>
                <a:solidFill>
                  <a:schemeClr val="tx1"/>
                </a:solidFill>
                <a:effectLst/>
                <a:uFillTx/>
                <a:sym typeface="Calibri"/>
              </a:rPr>
              <a:t>: Premium paid 100% by CCIS</a:t>
            </a:r>
          </a:p>
          <a:p>
            <a:pPr marL="0" marR="0" indent="0" algn="ctr" defTabSz="914400" rtl="0" fontAlgn="auto" latinLnBrk="0" hangingPunct="0">
              <a:lnSpc>
                <a:spcPct val="100000"/>
              </a:lnSpc>
              <a:spcBef>
                <a:spcPts val="0"/>
              </a:spcBef>
              <a:spcAft>
                <a:spcPts val="0"/>
              </a:spcAft>
              <a:buClrTx/>
              <a:buSzTx/>
              <a:buFontTx/>
              <a:buNone/>
              <a:tabLst/>
            </a:pPr>
            <a:r>
              <a:rPr kumimoji="0" lang="en-US" sz="1300" b="1" u="none" strike="noStrike" cap="none" spc="0" normalizeH="0" baseline="0" dirty="0">
                <a:ln>
                  <a:noFill/>
                </a:ln>
                <a:solidFill>
                  <a:srgbClr val="E21CA9"/>
                </a:solidFill>
                <a:effectLst/>
                <a:uFillTx/>
                <a:sym typeface="Calibri"/>
              </a:rPr>
              <a:t>Vol. STD: </a:t>
            </a:r>
            <a:r>
              <a:rPr kumimoji="0" lang="en-US" sz="1300" b="1" u="none" strike="noStrike" cap="none" spc="0" normalizeH="0" baseline="0" dirty="0">
                <a:ln>
                  <a:noFill/>
                </a:ln>
                <a:solidFill>
                  <a:schemeClr val="tx1"/>
                </a:solidFill>
                <a:effectLst/>
                <a:uFillTx/>
                <a:sym typeface="Calibri"/>
              </a:rPr>
              <a:t>Premium paid 100% by Employees</a:t>
            </a:r>
          </a:p>
          <a:p>
            <a:pPr marL="0" marR="0" indent="0" algn="ctr" defTabSz="914400" rtl="0" fontAlgn="auto" latinLnBrk="0" hangingPunct="0">
              <a:lnSpc>
                <a:spcPct val="100000"/>
              </a:lnSpc>
              <a:spcBef>
                <a:spcPts val="0"/>
              </a:spcBef>
              <a:spcAft>
                <a:spcPts val="0"/>
              </a:spcAft>
              <a:buClrTx/>
              <a:buSzTx/>
              <a:buFontTx/>
              <a:buNone/>
              <a:tabLst/>
            </a:pPr>
            <a:r>
              <a:rPr lang="en-US" sz="1300" b="1" dirty="0">
                <a:solidFill>
                  <a:srgbClr val="92D050"/>
                </a:solidFill>
              </a:rPr>
              <a:t>LTD:</a:t>
            </a:r>
            <a:r>
              <a:rPr lang="en-US" sz="1300" b="1" dirty="0">
                <a:solidFill>
                  <a:srgbClr val="B1831D"/>
                </a:solidFill>
              </a:rPr>
              <a:t> </a:t>
            </a:r>
            <a:r>
              <a:rPr lang="en-US" sz="1300" b="1" dirty="0">
                <a:solidFill>
                  <a:schemeClr val="tx1"/>
                </a:solidFill>
              </a:rPr>
              <a:t>Premium paid 100% by CCIS or Employee</a:t>
            </a:r>
            <a:endParaRPr kumimoji="0" lang="en-US" sz="1300" b="1" u="none" strike="noStrike" cap="none" spc="0" normalizeH="0" baseline="0" dirty="0">
              <a:ln>
                <a:noFill/>
              </a:ln>
              <a:solidFill>
                <a:schemeClr val="tx1"/>
              </a:solidFill>
              <a:effectLst/>
              <a:uFillTx/>
              <a:sym typeface="Calibri"/>
            </a:endParaRPr>
          </a:p>
        </p:txBody>
      </p:sp>
      <p:sp>
        <p:nvSpPr>
          <p:cNvPr id="20" name="TextBox 19">
            <a:extLst>
              <a:ext uri="{FF2B5EF4-FFF2-40B4-BE49-F238E27FC236}">
                <a16:creationId xmlns:a16="http://schemas.microsoft.com/office/drawing/2014/main" id="{04156D0A-0345-4BD7-8815-64FB8F87DEDD}"/>
              </a:ext>
            </a:extLst>
          </p:cNvPr>
          <p:cNvSpPr txBox="1"/>
          <p:nvPr/>
        </p:nvSpPr>
        <p:spPr>
          <a:xfrm>
            <a:off x="264314" y="6123798"/>
            <a:ext cx="8163860" cy="646331"/>
          </a:xfrm>
          <a:prstGeom prst="rect">
            <a:avLst/>
          </a:prstGeom>
          <a:noFill/>
        </p:spPr>
        <p:txBody>
          <a:bodyPr wrap="square" rtlCol="0">
            <a:spAutoFit/>
          </a:bodyPr>
          <a:lstStyle/>
          <a:p>
            <a:r>
              <a:rPr lang="en-US" sz="1200" b="1" u="sng" dirty="0">
                <a:solidFill>
                  <a:srgbClr val="B1831D"/>
                </a:solidFill>
              </a:rPr>
              <a:t>Long Term Disability:</a:t>
            </a:r>
            <a:r>
              <a:rPr lang="en-US" sz="1200" u="sng" dirty="0">
                <a:solidFill>
                  <a:srgbClr val="B1831D"/>
                </a:solidFill>
              </a:rPr>
              <a:t> </a:t>
            </a:r>
            <a:r>
              <a:rPr lang="en-US" sz="1200" dirty="0"/>
              <a:t>Tax Choice Option</a:t>
            </a:r>
          </a:p>
          <a:p>
            <a:r>
              <a:rPr lang="en-US" sz="1200" b="1" dirty="0">
                <a:solidFill>
                  <a:srgbClr val="B1831D"/>
                </a:solidFill>
              </a:rPr>
              <a:t>Employer Paid: </a:t>
            </a:r>
            <a:r>
              <a:rPr lang="en-US" sz="1200" dirty="0"/>
              <a:t>Employer Pays Premium, but benefit reduces when paid out (Taxed)</a:t>
            </a:r>
          </a:p>
          <a:p>
            <a:r>
              <a:rPr lang="en-US" sz="1200" b="1" dirty="0">
                <a:solidFill>
                  <a:srgbClr val="B1831D"/>
                </a:solidFill>
              </a:rPr>
              <a:t>Employee Paid:</a:t>
            </a:r>
            <a:r>
              <a:rPr lang="en-US" sz="1200" dirty="0">
                <a:solidFill>
                  <a:srgbClr val="B1831D"/>
                </a:solidFill>
              </a:rPr>
              <a:t> </a:t>
            </a:r>
            <a:r>
              <a:rPr lang="en-US" sz="1200" dirty="0"/>
              <a:t>Employee Pays Premium through Post-Tax salary deduction, maximizes benefit when paid out (Tax free)</a:t>
            </a:r>
          </a:p>
        </p:txBody>
      </p:sp>
      <p:sp>
        <p:nvSpPr>
          <p:cNvPr id="2" name="TextBox 1">
            <a:extLst>
              <a:ext uri="{FF2B5EF4-FFF2-40B4-BE49-F238E27FC236}">
                <a16:creationId xmlns:a16="http://schemas.microsoft.com/office/drawing/2014/main" id="{8B28C6BC-8F93-4BB3-A2F9-AD683EB8DFB1}"/>
              </a:ext>
            </a:extLst>
          </p:cNvPr>
          <p:cNvSpPr txBox="1"/>
          <p:nvPr/>
        </p:nvSpPr>
        <p:spPr>
          <a:xfrm>
            <a:off x="8879686"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35</a:t>
            </a:r>
          </a:p>
        </p:txBody>
      </p:sp>
    </p:spTree>
    <p:extLst>
      <p:ext uri="{BB962C8B-B14F-4D97-AF65-F5344CB8AC3E}">
        <p14:creationId xmlns:p14="http://schemas.microsoft.com/office/powerpoint/2010/main" val="3502468743"/>
      </p:ext>
    </p:extLst>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38">
            <a:extLst>
              <a:ext uri="{FF2B5EF4-FFF2-40B4-BE49-F238E27FC236}">
                <a16:creationId xmlns:a16="http://schemas.microsoft.com/office/drawing/2014/main" id="{ABEE3A32-32B2-48FD-A7CE-58E80768F03E}"/>
              </a:ext>
            </a:extLst>
          </p:cNvPr>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10" name="Shape 139">
            <a:extLst>
              <a:ext uri="{FF2B5EF4-FFF2-40B4-BE49-F238E27FC236}">
                <a16:creationId xmlns:a16="http://schemas.microsoft.com/office/drawing/2014/main" id="{BDB657C9-9285-4B90-BB17-5A62427A9765}"/>
              </a:ext>
            </a:extLst>
          </p:cNvPr>
          <p:cNvSpPr/>
          <p:nvPr/>
        </p:nvSpPr>
        <p:spPr>
          <a:xfrm>
            <a:off x="285750" y="210940"/>
            <a:ext cx="8092440"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Long Term Disability – Tax Choice Example</a:t>
            </a:r>
            <a:endParaRPr dirty="0">
              <a:solidFill>
                <a:schemeClr val="tx1"/>
              </a:solidFill>
            </a:endParaRPr>
          </a:p>
        </p:txBody>
      </p:sp>
      <p:sp>
        <p:nvSpPr>
          <p:cNvPr id="14" name="TextBox 13">
            <a:extLst>
              <a:ext uri="{FF2B5EF4-FFF2-40B4-BE49-F238E27FC236}">
                <a16:creationId xmlns:a16="http://schemas.microsoft.com/office/drawing/2014/main" id="{21DEC075-B3FB-4C2B-91C9-434091C05293}"/>
              </a:ext>
            </a:extLst>
          </p:cNvPr>
          <p:cNvSpPr txBox="1"/>
          <p:nvPr/>
        </p:nvSpPr>
        <p:spPr>
          <a:xfrm>
            <a:off x="1394322" y="1668510"/>
            <a:ext cx="1128692" cy="5847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LTD – Tax Choice</a:t>
            </a:r>
            <a:endParaRPr kumimoji="0" lang="en-US" sz="1600" b="1" i="0" u="none" strike="noStrike" cap="none" spc="0" normalizeH="0" baseline="0" dirty="0">
              <a:ln>
                <a:noFill/>
              </a:ln>
              <a:solidFill>
                <a:schemeClr val="bg1"/>
              </a:solidFill>
              <a:effectLst/>
              <a:uFillTx/>
              <a:sym typeface="Calibri"/>
            </a:endParaRPr>
          </a:p>
        </p:txBody>
      </p:sp>
      <p:sp>
        <p:nvSpPr>
          <p:cNvPr id="15" name="TextBox 14">
            <a:extLst>
              <a:ext uri="{FF2B5EF4-FFF2-40B4-BE49-F238E27FC236}">
                <a16:creationId xmlns:a16="http://schemas.microsoft.com/office/drawing/2014/main" id="{FE68B7FE-0420-4895-8404-B67C39138CD3}"/>
              </a:ext>
            </a:extLst>
          </p:cNvPr>
          <p:cNvSpPr txBox="1"/>
          <p:nvPr/>
        </p:nvSpPr>
        <p:spPr>
          <a:xfrm>
            <a:off x="3640802" y="1369654"/>
            <a:ext cx="1700149"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600" b="1" i="0" u="none" strike="noStrike" cap="none" spc="0" normalizeH="0" baseline="0" dirty="0">
                <a:ln>
                  <a:noFill/>
                </a:ln>
                <a:solidFill>
                  <a:schemeClr val="bg1"/>
                </a:solidFill>
                <a:effectLst/>
                <a:uFillTx/>
                <a:latin typeface="+mj-lt"/>
                <a:ea typeface="+mj-ea"/>
                <a:cs typeface="+mj-cs"/>
                <a:sym typeface="Calibri"/>
              </a:rPr>
              <a:t>Group Life/AD&amp;D</a:t>
            </a:r>
          </a:p>
        </p:txBody>
      </p:sp>
      <p:sp>
        <p:nvSpPr>
          <p:cNvPr id="16" name="TextBox 15">
            <a:extLst>
              <a:ext uri="{FF2B5EF4-FFF2-40B4-BE49-F238E27FC236}">
                <a16:creationId xmlns:a16="http://schemas.microsoft.com/office/drawing/2014/main" id="{EB19D8F0-DA2F-49E3-8E86-50BCD6F66B4F}"/>
              </a:ext>
            </a:extLst>
          </p:cNvPr>
          <p:cNvSpPr txBox="1"/>
          <p:nvPr/>
        </p:nvSpPr>
        <p:spPr>
          <a:xfrm>
            <a:off x="6792437" y="1770089"/>
            <a:ext cx="553688"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STD</a:t>
            </a:r>
            <a:endParaRPr kumimoji="0" lang="en-US" sz="1600" b="1" i="0" u="none" strike="noStrike" cap="none" spc="0" normalizeH="0" baseline="0" dirty="0">
              <a:ln>
                <a:noFill/>
              </a:ln>
              <a:solidFill>
                <a:schemeClr val="bg1"/>
              </a:solidFill>
              <a:effectLst/>
              <a:uFillTx/>
              <a:sym typeface="Calibri"/>
            </a:endParaRPr>
          </a:p>
        </p:txBody>
      </p:sp>
      <p:sp>
        <p:nvSpPr>
          <p:cNvPr id="20" name="object 3">
            <a:extLst>
              <a:ext uri="{FF2B5EF4-FFF2-40B4-BE49-F238E27FC236}">
                <a16:creationId xmlns:a16="http://schemas.microsoft.com/office/drawing/2014/main" id="{9569ABB8-3E14-4A23-BF94-176CFE44A0D4}"/>
              </a:ext>
            </a:extLst>
          </p:cNvPr>
          <p:cNvSpPr txBox="1"/>
          <p:nvPr/>
        </p:nvSpPr>
        <p:spPr>
          <a:xfrm>
            <a:off x="614371" y="1041377"/>
            <a:ext cx="5678805" cy="461665"/>
          </a:xfrm>
          <a:prstGeom prst="rect">
            <a:avLst/>
          </a:prstGeom>
        </p:spPr>
        <p:txBody>
          <a:bodyPr vert="horz" wrap="square" lIns="0" tIns="0" rIns="0" bIns="0" rtlCol="0">
            <a:spAutoFit/>
          </a:bodyPr>
          <a:lstStyle/>
          <a:p>
            <a:pPr marL="12700">
              <a:lnSpc>
                <a:spcPct val="100000"/>
              </a:lnSpc>
            </a:pPr>
            <a:r>
              <a:rPr sz="1600" b="1" spc="-10" dirty="0">
                <a:solidFill>
                  <a:srgbClr val="303A3F"/>
                </a:solidFill>
                <a:cs typeface="Calibri"/>
              </a:rPr>
              <a:t>E</a:t>
            </a:r>
            <a:r>
              <a:rPr sz="1400" b="1" spc="-40" dirty="0">
                <a:solidFill>
                  <a:srgbClr val="303A3F"/>
                </a:solidFill>
                <a:cs typeface="Calibri"/>
              </a:rPr>
              <a:t>x</a:t>
            </a:r>
            <a:r>
              <a:rPr sz="1400" b="1" spc="-10" dirty="0">
                <a:solidFill>
                  <a:srgbClr val="303A3F"/>
                </a:solidFill>
                <a:cs typeface="Calibri"/>
              </a:rPr>
              <a:t>a</a:t>
            </a:r>
            <a:r>
              <a:rPr sz="1400" b="1" spc="-20" dirty="0">
                <a:solidFill>
                  <a:srgbClr val="303A3F"/>
                </a:solidFill>
                <a:cs typeface="Calibri"/>
              </a:rPr>
              <a:t>mp</a:t>
            </a:r>
            <a:r>
              <a:rPr sz="1400" b="1" spc="-10" dirty="0">
                <a:solidFill>
                  <a:srgbClr val="303A3F"/>
                </a:solidFill>
                <a:cs typeface="Calibri"/>
              </a:rPr>
              <a:t>le:</a:t>
            </a:r>
            <a:endParaRPr sz="1400" dirty="0">
              <a:cs typeface="Calibri"/>
            </a:endParaRPr>
          </a:p>
          <a:p>
            <a:pPr marL="12700"/>
            <a:r>
              <a:rPr sz="1400" b="1" spc="-10" dirty="0">
                <a:solidFill>
                  <a:srgbClr val="000000"/>
                </a:solidFill>
                <a:cs typeface="Calibri"/>
              </a:rPr>
              <a:t>Ga</a:t>
            </a:r>
            <a:r>
              <a:rPr sz="1400" b="1" spc="-5" dirty="0">
                <a:solidFill>
                  <a:srgbClr val="000000"/>
                </a:solidFill>
                <a:cs typeface="Calibri"/>
              </a:rPr>
              <a:t>r</a:t>
            </a:r>
            <a:r>
              <a:rPr sz="1400" b="1" spc="-10" dirty="0">
                <a:solidFill>
                  <a:srgbClr val="000000"/>
                </a:solidFill>
                <a:cs typeface="Calibri"/>
              </a:rPr>
              <a:t>y</a:t>
            </a:r>
            <a:r>
              <a:rPr sz="1400" b="1" spc="10" dirty="0">
                <a:solidFill>
                  <a:srgbClr val="000000"/>
                </a:solidFill>
                <a:cs typeface="Calibri"/>
              </a:rPr>
              <a:t> </a:t>
            </a:r>
            <a:r>
              <a:rPr sz="1400" b="1" spc="-10" dirty="0">
                <a:solidFill>
                  <a:srgbClr val="000000"/>
                </a:solidFill>
                <a:cs typeface="Calibri"/>
              </a:rPr>
              <a:t>ea</a:t>
            </a:r>
            <a:r>
              <a:rPr sz="1400" b="1" spc="-15" dirty="0">
                <a:solidFill>
                  <a:srgbClr val="000000"/>
                </a:solidFill>
                <a:cs typeface="Calibri"/>
              </a:rPr>
              <a:t>rn</a:t>
            </a:r>
            <a:r>
              <a:rPr sz="1400" b="1" spc="-10" dirty="0">
                <a:solidFill>
                  <a:srgbClr val="000000"/>
                </a:solidFill>
                <a:cs typeface="Calibri"/>
              </a:rPr>
              <a:t>s</a:t>
            </a:r>
            <a:r>
              <a:rPr sz="1400" b="1" spc="20" dirty="0">
                <a:solidFill>
                  <a:srgbClr val="000000"/>
                </a:solidFill>
                <a:cs typeface="Calibri"/>
              </a:rPr>
              <a:t> </a:t>
            </a:r>
            <a:r>
              <a:rPr sz="1400" b="1" spc="-15" dirty="0">
                <a:solidFill>
                  <a:srgbClr val="000000"/>
                </a:solidFill>
                <a:cs typeface="Calibri"/>
              </a:rPr>
              <a:t>$</a:t>
            </a:r>
            <a:r>
              <a:rPr lang="en-US" sz="1400" b="1" spc="-15" dirty="0">
                <a:solidFill>
                  <a:srgbClr val="000000"/>
                </a:solidFill>
                <a:cs typeface="Calibri"/>
              </a:rPr>
              <a:t>75</a:t>
            </a:r>
            <a:r>
              <a:rPr sz="1400" b="1" spc="-15" dirty="0">
                <a:solidFill>
                  <a:srgbClr val="000000"/>
                </a:solidFill>
                <a:cs typeface="Calibri"/>
              </a:rPr>
              <a:t>,00</a:t>
            </a:r>
            <a:r>
              <a:rPr sz="1400" b="1" spc="-10" dirty="0">
                <a:solidFill>
                  <a:srgbClr val="000000"/>
                </a:solidFill>
                <a:cs typeface="Calibri"/>
              </a:rPr>
              <a:t>0</a:t>
            </a:r>
            <a:r>
              <a:rPr sz="1400" b="1" spc="50" dirty="0">
                <a:solidFill>
                  <a:srgbClr val="000000"/>
                </a:solidFill>
                <a:cs typeface="Calibri"/>
              </a:rPr>
              <a:t> </a:t>
            </a:r>
            <a:r>
              <a:rPr sz="1400" b="1" spc="-15" dirty="0">
                <a:solidFill>
                  <a:srgbClr val="000000"/>
                </a:solidFill>
                <a:cs typeface="Calibri"/>
              </a:rPr>
              <a:t>p</a:t>
            </a:r>
            <a:r>
              <a:rPr sz="1400" b="1" spc="-10" dirty="0">
                <a:solidFill>
                  <a:srgbClr val="000000"/>
                </a:solidFill>
                <a:cs typeface="Calibri"/>
              </a:rPr>
              <a:t>er</a:t>
            </a:r>
            <a:r>
              <a:rPr sz="1400" b="1" spc="5" dirty="0">
                <a:solidFill>
                  <a:srgbClr val="000000"/>
                </a:solidFill>
                <a:cs typeface="Calibri"/>
              </a:rPr>
              <a:t> </a:t>
            </a:r>
            <a:r>
              <a:rPr sz="1400" b="1" spc="-25" dirty="0">
                <a:solidFill>
                  <a:srgbClr val="000000"/>
                </a:solidFill>
                <a:cs typeface="Calibri"/>
              </a:rPr>
              <a:t>y</a:t>
            </a:r>
            <a:r>
              <a:rPr sz="1400" b="1" spc="-10" dirty="0">
                <a:solidFill>
                  <a:srgbClr val="000000"/>
                </a:solidFill>
                <a:cs typeface="Calibri"/>
              </a:rPr>
              <a:t>ear</a:t>
            </a:r>
            <a:r>
              <a:rPr sz="1400" b="1" spc="5" dirty="0">
                <a:solidFill>
                  <a:srgbClr val="000000"/>
                </a:solidFill>
                <a:cs typeface="Calibri"/>
              </a:rPr>
              <a:t> </a:t>
            </a:r>
            <a:r>
              <a:rPr sz="1400" spc="-10" dirty="0">
                <a:solidFill>
                  <a:srgbClr val="303A3F"/>
                </a:solidFill>
                <a:cs typeface="Calibri"/>
              </a:rPr>
              <a:t>and</a:t>
            </a:r>
            <a:r>
              <a:rPr sz="1400" spc="-15" dirty="0">
                <a:solidFill>
                  <a:srgbClr val="303A3F"/>
                </a:solidFill>
                <a:cs typeface="Calibri"/>
              </a:rPr>
              <a:t> </a:t>
            </a:r>
            <a:r>
              <a:rPr sz="1400" dirty="0">
                <a:solidFill>
                  <a:srgbClr val="303A3F"/>
                </a:solidFill>
                <a:cs typeface="Calibri"/>
              </a:rPr>
              <a:t>i</a:t>
            </a:r>
            <a:r>
              <a:rPr sz="1400" spc="-10" dirty="0">
                <a:solidFill>
                  <a:srgbClr val="303A3F"/>
                </a:solidFill>
                <a:cs typeface="Calibri"/>
              </a:rPr>
              <a:t>s</a:t>
            </a:r>
            <a:r>
              <a:rPr sz="1400" spc="-5" dirty="0">
                <a:solidFill>
                  <a:srgbClr val="303A3F"/>
                </a:solidFill>
                <a:cs typeface="Calibri"/>
              </a:rPr>
              <a:t> </a:t>
            </a:r>
            <a:r>
              <a:rPr sz="1400" dirty="0">
                <a:solidFill>
                  <a:srgbClr val="303A3F"/>
                </a:solidFill>
                <a:cs typeface="Calibri"/>
              </a:rPr>
              <a:t>il</a:t>
            </a:r>
            <a:r>
              <a:rPr sz="1400" spc="-5" dirty="0">
                <a:solidFill>
                  <a:srgbClr val="303A3F"/>
                </a:solidFill>
                <a:cs typeface="Calibri"/>
              </a:rPr>
              <a:t>l</a:t>
            </a:r>
            <a:r>
              <a:rPr sz="1400" spc="-35" dirty="0">
                <a:solidFill>
                  <a:srgbClr val="303A3F"/>
                </a:solidFill>
                <a:cs typeface="Calibri"/>
              </a:rPr>
              <a:t> </a:t>
            </a:r>
            <a:r>
              <a:rPr sz="1400" spc="-15" dirty="0">
                <a:solidFill>
                  <a:srgbClr val="303A3F"/>
                </a:solidFill>
                <a:cs typeface="Calibri"/>
              </a:rPr>
              <a:t>o</a:t>
            </a:r>
            <a:r>
              <a:rPr sz="1400" spc="-10" dirty="0">
                <a:solidFill>
                  <a:srgbClr val="303A3F"/>
                </a:solidFill>
                <a:cs typeface="Calibri"/>
              </a:rPr>
              <a:t>r</a:t>
            </a:r>
            <a:r>
              <a:rPr sz="1400" spc="15" dirty="0">
                <a:solidFill>
                  <a:srgbClr val="303A3F"/>
                </a:solidFill>
                <a:cs typeface="Calibri"/>
              </a:rPr>
              <a:t> </a:t>
            </a:r>
            <a:r>
              <a:rPr sz="1400" dirty="0">
                <a:solidFill>
                  <a:srgbClr val="303A3F"/>
                </a:solidFill>
                <a:cs typeface="Calibri"/>
              </a:rPr>
              <a:t>i</a:t>
            </a:r>
            <a:r>
              <a:rPr sz="1400" spc="-10" dirty="0">
                <a:solidFill>
                  <a:srgbClr val="303A3F"/>
                </a:solidFill>
                <a:cs typeface="Calibri"/>
              </a:rPr>
              <a:t>nju</a:t>
            </a:r>
            <a:r>
              <a:rPr sz="1400" spc="-40" dirty="0">
                <a:solidFill>
                  <a:srgbClr val="303A3F"/>
                </a:solidFill>
                <a:cs typeface="Calibri"/>
              </a:rPr>
              <a:t>r</a:t>
            </a:r>
            <a:r>
              <a:rPr sz="1400" spc="-15" dirty="0">
                <a:solidFill>
                  <a:srgbClr val="303A3F"/>
                </a:solidFill>
                <a:cs typeface="Calibri"/>
              </a:rPr>
              <a:t>e</a:t>
            </a:r>
            <a:r>
              <a:rPr sz="1400" spc="-10" dirty="0">
                <a:solidFill>
                  <a:srgbClr val="303A3F"/>
                </a:solidFill>
                <a:cs typeface="Calibri"/>
              </a:rPr>
              <a:t>d</a:t>
            </a:r>
            <a:r>
              <a:rPr sz="1400" spc="10" dirty="0">
                <a:solidFill>
                  <a:srgbClr val="303A3F"/>
                </a:solidFill>
                <a:cs typeface="Calibri"/>
              </a:rPr>
              <a:t> </a:t>
            </a:r>
            <a:r>
              <a:rPr sz="1400" dirty="0">
                <a:solidFill>
                  <a:srgbClr val="303A3F"/>
                </a:solidFill>
                <a:cs typeface="Calibri"/>
              </a:rPr>
              <a:t>i</a:t>
            </a:r>
            <a:r>
              <a:rPr sz="1400" spc="-10" dirty="0">
                <a:solidFill>
                  <a:srgbClr val="303A3F"/>
                </a:solidFill>
                <a:cs typeface="Calibri"/>
              </a:rPr>
              <a:t>n</a:t>
            </a:r>
            <a:r>
              <a:rPr sz="1400" spc="-15" dirty="0">
                <a:solidFill>
                  <a:srgbClr val="303A3F"/>
                </a:solidFill>
                <a:cs typeface="Calibri"/>
              </a:rPr>
              <a:t> </a:t>
            </a:r>
            <a:r>
              <a:rPr sz="1400" spc="-40" dirty="0">
                <a:solidFill>
                  <a:srgbClr val="303A3F"/>
                </a:solidFill>
                <a:cs typeface="Calibri"/>
              </a:rPr>
              <a:t>e</a:t>
            </a:r>
            <a:r>
              <a:rPr sz="1400" spc="-45" dirty="0">
                <a:solidFill>
                  <a:srgbClr val="303A3F"/>
                </a:solidFill>
                <a:cs typeface="Calibri"/>
              </a:rPr>
              <a:t>x</a:t>
            </a:r>
            <a:r>
              <a:rPr sz="1400" spc="-15" dirty="0">
                <a:solidFill>
                  <a:srgbClr val="303A3F"/>
                </a:solidFill>
                <a:cs typeface="Calibri"/>
              </a:rPr>
              <a:t>ces</a:t>
            </a:r>
            <a:r>
              <a:rPr sz="1400" spc="-10" dirty="0">
                <a:solidFill>
                  <a:srgbClr val="303A3F"/>
                </a:solidFill>
                <a:cs typeface="Calibri"/>
              </a:rPr>
              <a:t>s</a:t>
            </a:r>
            <a:r>
              <a:rPr sz="1400" spc="20" dirty="0">
                <a:solidFill>
                  <a:srgbClr val="303A3F"/>
                </a:solidFill>
                <a:cs typeface="Calibri"/>
              </a:rPr>
              <a:t> </a:t>
            </a:r>
            <a:r>
              <a:rPr sz="1400" spc="-15" dirty="0">
                <a:solidFill>
                  <a:srgbClr val="303A3F"/>
                </a:solidFill>
                <a:cs typeface="Calibri"/>
              </a:rPr>
              <a:t>o</a:t>
            </a:r>
            <a:r>
              <a:rPr sz="1400" spc="-5" dirty="0">
                <a:solidFill>
                  <a:srgbClr val="303A3F"/>
                </a:solidFill>
                <a:cs typeface="Calibri"/>
              </a:rPr>
              <a:t>f</a:t>
            </a:r>
            <a:r>
              <a:rPr sz="1400" dirty="0">
                <a:solidFill>
                  <a:srgbClr val="303A3F"/>
                </a:solidFill>
                <a:cs typeface="Calibri"/>
              </a:rPr>
              <a:t> </a:t>
            </a:r>
            <a:r>
              <a:rPr lang="en-US" sz="1400" dirty="0">
                <a:solidFill>
                  <a:srgbClr val="303A3F"/>
                </a:solidFill>
                <a:cs typeface="Calibri"/>
              </a:rPr>
              <a:t>90</a:t>
            </a:r>
            <a:r>
              <a:rPr sz="1400" spc="15" dirty="0">
                <a:solidFill>
                  <a:srgbClr val="303A3F"/>
                </a:solidFill>
                <a:cs typeface="Calibri"/>
              </a:rPr>
              <a:t> </a:t>
            </a:r>
            <a:r>
              <a:rPr sz="1400" spc="-10" dirty="0">
                <a:solidFill>
                  <a:srgbClr val="303A3F"/>
                </a:solidFill>
                <a:cs typeface="Calibri"/>
              </a:rPr>
              <a:t>d</a:t>
            </a:r>
            <a:r>
              <a:rPr sz="1400" spc="-35" dirty="0">
                <a:solidFill>
                  <a:srgbClr val="303A3F"/>
                </a:solidFill>
                <a:cs typeface="Calibri"/>
              </a:rPr>
              <a:t>a</a:t>
            </a:r>
            <a:r>
              <a:rPr sz="1400" spc="-25" dirty="0">
                <a:solidFill>
                  <a:srgbClr val="303A3F"/>
                </a:solidFill>
                <a:cs typeface="Calibri"/>
              </a:rPr>
              <a:t>y</a:t>
            </a:r>
            <a:r>
              <a:rPr sz="1400" spc="-15" dirty="0">
                <a:solidFill>
                  <a:srgbClr val="303A3F"/>
                </a:solidFill>
                <a:cs typeface="Calibri"/>
              </a:rPr>
              <a:t>s</a:t>
            </a:r>
            <a:r>
              <a:rPr sz="1400" spc="-5" dirty="0">
                <a:solidFill>
                  <a:srgbClr val="303A3F"/>
                </a:solidFill>
                <a:cs typeface="Calibri"/>
              </a:rPr>
              <a:t>:</a:t>
            </a:r>
            <a:endParaRPr sz="1400" dirty="0">
              <a:cs typeface="Calibri"/>
            </a:endParaRPr>
          </a:p>
        </p:txBody>
      </p:sp>
      <p:graphicFrame>
        <p:nvGraphicFramePr>
          <p:cNvPr id="21" name="object 4">
            <a:extLst>
              <a:ext uri="{FF2B5EF4-FFF2-40B4-BE49-F238E27FC236}">
                <a16:creationId xmlns:a16="http://schemas.microsoft.com/office/drawing/2014/main" id="{27E748E2-4719-4D97-9BB1-431B7517481E}"/>
              </a:ext>
            </a:extLst>
          </p:cNvPr>
          <p:cNvGraphicFramePr>
            <a:graphicFrameLocks noGrp="1"/>
          </p:cNvGraphicFramePr>
          <p:nvPr>
            <p:extLst>
              <p:ext uri="{D42A27DB-BD31-4B8C-83A1-F6EECF244321}">
                <p14:modId xmlns:p14="http://schemas.microsoft.com/office/powerpoint/2010/main" val="3441230073"/>
              </p:ext>
            </p:extLst>
          </p:nvPr>
        </p:nvGraphicFramePr>
        <p:xfrm>
          <a:off x="2468429" y="1731010"/>
          <a:ext cx="4341673" cy="622300"/>
        </p:xfrm>
        <a:graphic>
          <a:graphicData uri="http://schemas.openxmlformats.org/drawingml/2006/table">
            <a:tbl>
              <a:tblPr firstRow="1" bandRow="1">
                <a:tableStyleId>{2D5ABB26-0587-4C30-8999-92F81FD0307C}</a:tableStyleId>
              </a:tblPr>
              <a:tblGrid>
                <a:gridCol w="1353788">
                  <a:extLst>
                    <a:ext uri="{9D8B030D-6E8A-4147-A177-3AD203B41FA5}">
                      <a16:colId xmlns:a16="http://schemas.microsoft.com/office/drawing/2014/main" val="20000"/>
                    </a:ext>
                  </a:extLst>
                </a:gridCol>
                <a:gridCol w="361459">
                  <a:extLst>
                    <a:ext uri="{9D8B030D-6E8A-4147-A177-3AD203B41FA5}">
                      <a16:colId xmlns:a16="http://schemas.microsoft.com/office/drawing/2014/main" val="20001"/>
                    </a:ext>
                  </a:extLst>
                </a:gridCol>
                <a:gridCol w="2626426">
                  <a:extLst>
                    <a:ext uri="{9D8B030D-6E8A-4147-A177-3AD203B41FA5}">
                      <a16:colId xmlns:a16="http://schemas.microsoft.com/office/drawing/2014/main" val="20002"/>
                    </a:ext>
                  </a:extLst>
                </a:gridCol>
              </a:tblGrid>
              <a:tr h="311150">
                <a:tc>
                  <a:txBody>
                    <a:bodyPr/>
                    <a:lstStyle/>
                    <a:p>
                      <a:pPr marL="397510">
                        <a:lnSpc>
                          <a:spcPct val="100000"/>
                        </a:lnSpc>
                      </a:pPr>
                      <a:r>
                        <a:rPr sz="1400" b="1" u="heavy" spc="-5" dirty="0">
                          <a:latin typeface="+mj-lt"/>
                          <a:cs typeface="Calibri"/>
                        </a:rPr>
                        <a:t>$</a:t>
                      </a:r>
                      <a:r>
                        <a:rPr lang="en-US" sz="1400" b="1" u="heavy" spc="-5" dirty="0">
                          <a:latin typeface="+mj-lt"/>
                          <a:cs typeface="Calibri"/>
                        </a:rPr>
                        <a:t>75,000</a:t>
                      </a:r>
                      <a:endParaRPr sz="1400" dirty="0">
                        <a:latin typeface="+mj-lt"/>
                        <a:cs typeface="Calibri"/>
                      </a:endParaRPr>
                    </a:p>
                  </a:txBody>
                  <a:tcPr marL="0" marR="0" marT="0" marB="0"/>
                </a:tc>
                <a:tc>
                  <a:txBody>
                    <a:bodyPr/>
                    <a:lstStyle/>
                    <a:p>
                      <a:endParaRPr sz="1400" dirty="0">
                        <a:latin typeface="+mj-lt"/>
                        <a:cs typeface="Calibri"/>
                      </a:endParaRPr>
                    </a:p>
                  </a:txBody>
                  <a:tcPr marL="0" marR="0" marT="0" marB="0"/>
                </a:tc>
                <a:tc>
                  <a:txBody>
                    <a:bodyPr/>
                    <a:lstStyle/>
                    <a:p>
                      <a:pPr marL="466090">
                        <a:lnSpc>
                          <a:spcPct val="100000"/>
                        </a:lnSpc>
                        <a:tabLst>
                          <a:tab pos="1761489" algn="l"/>
                        </a:tabLst>
                      </a:pPr>
                      <a:r>
                        <a:rPr sz="1400" b="1" u="heavy" spc="5" dirty="0">
                          <a:latin typeface="+mj-lt"/>
                          <a:cs typeface="Calibri"/>
                        </a:rPr>
                        <a:t>.</a:t>
                      </a:r>
                      <a:r>
                        <a:rPr lang="en-US" sz="1400" b="1" u="heavy" spc="-5" dirty="0">
                          <a:latin typeface="+mj-lt"/>
                          <a:cs typeface="Calibri"/>
                        </a:rPr>
                        <a:t>420</a:t>
                      </a:r>
                      <a:r>
                        <a:rPr sz="1400" b="1" dirty="0">
                          <a:latin typeface="+mj-lt"/>
                          <a:cs typeface="Calibri"/>
                        </a:rPr>
                        <a:t>	</a:t>
                      </a:r>
                      <a:r>
                        <a:rPr sz="1400" b="1" u="heavy" spc="-5" dirty="0">
                          <a:latin typeface="+mj-lt"/>
                          <a:cs typeface="Calibri"/>
                        </a:rPr>
                        <a:t>$</a:t>
                      </a:r>
                      <a:r>
                        <a:rPr lang="en-US" sz="1400" b="1" u="heavy" spc="-5" dirty="0">
                          <a:latin typeface="+mj-lt"/>
                          <a:cs typeface="Calibri"/>
                        </a:rPr>
                        <a:t>315</a:t>
                      </a:r>
                      <a:endParaRPr sz="1400" b="1" dirty="0">
                        <a:latin typeface="+mj-lt"/>
                        <a:cs typeface="Calibri"/>
                      </a:endParaRPr>
                    </a:p>
                  </a:txBody>
                  <a:tcPr marL="0" marR="0" marT="0" marB="0"/>
                </a:tc>
                <a:extLst>
                  <a:ext uri="{0D108BD9-81ED-4DB2-BD59-A6C34878D82A}">
                    <a16:rowId xmlns:a16="http://schemas.microsoft.com/office/drawing/2014/main" val="10000"/>
                  </a:ext>
                </a:extLst>
              </a:tr>
              <a:tr h="311150">
                <a:tc>
                  <a:txBody>
                    <a:bodyPr/>
                    <a:lstStyle/>
                    <a:p>
                      <a:pPr marL="34925">
                        <a:lnSpc>
                          <a:spcPct val="100000"/>
                        </a:lnSpc>
                      </a:pPr>
                      <a:r>
                        <a:rPr sz="1400" dirty="0">
                          <a:latin typeface="+mj-lt"/>
                          <a:cs typeface="Calibri"/>
                        </a:rPr>
                        <a:t>Annual</a:t>
                      </a:r>
                      <a:r>
                        <a:rPr sz="1400" spc="-10" dirty="0">
                          <a:latin typeface="+mj-lt"/>
                          <a:cs typeface="Calibri"/>
                        </a:rPr>
                        <a:t> </a:t>
                      </a:r>
                      <a:r>
                        <a:rPr sz="1400" spc="-5" dirty="0">
                          <a:latin typeface="+mj-lt"/>
                          <a:cs typeface="Calibri"/>
                        </a:rPr>
                        <a:t>S</a:t>
                      </a:r>
                      <a:r>
                        <a:rPr sz="1400" dirty="0">
                          <a:latin typeface="+mj-lt"/>
                          <a:cs typeface="Calibri"/>
                        </a:rPr>
                        <a:t>a</a:t>
                      </a:r>
                      <a:r>
                        <a:rPr sz="1400" spc="5" dirty="0">
                          <a:latin typeface="+mj-lt"/>
                          <a:cs typeface="Calibri"/>
                        </a:rPr>
                        <a:t>l</a:t>
                      </a:r>
                      <a:r>
                        <a:rPr sz="1400" dirty="0">
                          <a:latin typeface="+mj-lt"/>
                          <a:cs typeface="Calibri"/>
                        </a:rPr>
                        <a:t>a</a:t>
                      </a:r>
                      <a:r>
                        <a:rPr sz="1400" spc="5" dirty="0">
                          <a:latin typeface="+mj-lt"/>
                          <a:cs typeface="Calibri"/>
                        </a:rPr>
                        <a:t>r</a:t>
                      </a:r>
                      <a:r>
                        <a:rPr sz="1400" dirty="0">
                          <a:latin typeface="+mj-lt"/>
                          <a:cs typeface="Calibri"/>
                        </a:rPr>
                        <a:t>y</a:t>
                      </a:r>
                    </a:p>
                  </a:txBody>
                  <a:tcPr marL="0" marR="0" marT="0" marB="0"/>
                </a:tc>
                <a:tc>
                  <a:txBody>
                    <a:bodyPr/>
                    <a:lstStyle/>
                    <a:p>
                      <a:pPr marR="14604" algn="ctr">
                        <a:lnSpc>
                          <a:spcPct val="100000"/>
                        </a:lnSpc>
                      </a:pPr>
                      <a:r>
                        <a:rPr sz="1400" dirty="0">
                          <a:latin typeface="+mj-lt"/>
                          <a:cs typeface="Calibri"/>
                        </a:rPr>
                        <a:t>x</a:t>
                      </a:r>
                    </a:p>
                  </a:txBody>
                  <a:tcPr marL="0" marR="0" marT="0" marB="0"/>
                </a:tc>
                <a:tc>
                  <a:txBody>
                    <a:bodyPr/>
                    <a:lstStyle/>
                    <a:p>
                      <a:pPr marL="137160">
                        <a:lnSpc>
                          <a:spcPct val="100000"/>
                        </a:lnSpc>
                        <a:tabLst>
                          <a:tab pos="1211580" algn="l"/>
                          <a:tab pos="1450975" algn="l"/>
                        </a:tabLst>
                      </a:pPr>
                      <a:r>
                        <a:rPr sz="1400" spc="-5" dirty="0">
                          <a:latin typeface="+mj-lt"/>
                          <a:cs typeface="Calibri"/>
                        </a:rPr>
                        <a:t>R</a:t>
                      </a:r>
                      <a:r>
                        <a:rPr sz="1400" spc="-10" dirty="0">
                          <a:latin typeface="+mj-lt"/>
                          <a:cs typeface="Calibri"/>
                        </a:rPr>
                        <a:t>at</a:t>
                      </a:r>
                      <a:r>
                        <a:rPr sz="1400" dirty="0">
                          <a:latin typeface="+mj-lt"/>
                          <a:cs typeface="Calibri"/>
                        </a:rPr>
                        <a:t>e</a:t>
                      </a:r>
                      <a:r>
                        <a:rPr sz="1400" spc="5" dirty="0">
                          <a:latin typeface="+mj-lt"/>
                          <a:cs typeface="Calibri"/>
                        </a:rPr>
                        <a:t> </a:t>
                      </a:r>
                      <a:r>
                        <a:rPr sz="1400" spc="-50" dirty="0">
                          <a:latin typeface="+mj-lt"/>
                          <a:cs typeface="Calibri"/>
                        </a:rPr>
                        <a:t>F</a:t>
                      </a:r>
                      <a:r>
                        <a:rPr sz="1400" dirty="0">
                          <a:latin typeface="+mj-lt"/>
                          <a:cs typeface="Calibri"/>
                        </a:rPr>
                        <a:t>a</a:t>
                      </a:r>
                      <a:r>
                        <a:rPr sz="1400" spc="-5" dirty="0">
                          <a:latin typeface="+mj-lt"/>
                          <a:cs typeface="Calibri"/>
                        </a:rPr>
                        <a:t>c</a:t>
                      </a:r>
                      <a:r>
                        <a:rPr sz="1400" spc="-10" dirty="0">
                          <a:latin typeface="+mj-lt"/>
                          <a:cs typeface="Calibri"/>
                        </a:rPr>
                        <a:t>t</a:t>
                      </a:r>
                      <a:r>
                        <a:rPr sz="1400" spc="-5" dirty="0">
                          <a:latin typeface="+mj-lt"/>
                          <a:cs typeface="Calibri"/>
                        </a:rPr>
                        <a:t>o</a:t>
                      </a:r>
                      <a:r>
                        <a:rPr sz="1400" dirty="0">
                          <a:latin typeface="+mj-lt"/>
                          <a:cs typeface="Calibri"/>
                        </a:rPr>
                        <a:t>r	=	</a:t>
                      </a:r>
                      <a:r>
                        <a:rPr lang="en-US" sz="1400" dirty="0">
                          <a:latin typeface="+mj-lt"/>
                          <a:cs typeface="Calibri"/>
                        </a:rPr>
                        <a:t>    </a:t>
                      </a:r>
                      <a:r>
                        <a:rPr sz="1400" dirty="0">
                          <a:latin typeface="+mj-lt"/>
                          <a:cs typeface="Calibri"/>
                        </a:rPr>
                        <a:t>Annual</a:t>
                      </a:r>
                      <a:r>
                        <a:rPr sz="1400" spc="-10" dirty="0">
                          <a:latin typeface="+mj-lt"/>
                          <a:cs typeface="Calibri"/>
                        </a:rPr>
                        <a:t> </a:t>
                      </a:r>
                      <a:r>
                        <a:rPr sz="1400" dirty="0">
                          <a:latin typeface="+mj-lt"/>
                          <a:cs typeface="Calibri"/>
                        </a:rPr>
                        <a:t>C</a:t>
                      </a:r>
                      <a:r>
                        <a:rPr sz="1400" spc="-5" dirty="0">
                          <a:latin typeface="+mj-lt"/>
                          <a:cs typeface="Calibri"/>
                        </a:rPr>
                        <a:t>o</a:t>
                      </a:r>
                      <a:r>
                        <a:rPr sz="1400" spc="-15" dirty="0">
                          <a:latin typeface="+mj-lt"/>
                          <a:cs typeface="Calibri"/>
                        </a:rPr>
                        <a:t>s</a:t>
                      </a:r>
                      <a:r>
                        <a:rPr sz="1400" dirty="0">
                          <a:latin typeface="+mj-lt"/>
                          <a:cs typeface="Calibri"/>
                        </a:rPr>
                        <a:t>t</a:t>
                      </a:r>
                    </a:p>
                  </a:txBody>
                  <a:tcPr marL="0" marR="0" marT="0" marB="0"/>
                </a:tc>
                <a:extLst>
                  <a:ext uri="{0D108BD9-81ED-4DB2-BD59-A6C34878D82A}">
                    <a16:rowId xmlns:a16="http://schemas.microsoft.com/office/drawing/2014/main" val="10001"/>
                  </a:ext>
                </a:extLst>
              </a:tr>
            </a:tbl>
          </a:graphicData>
        </a:graphic>
      </p:graphicFrame>
      <p:sp>
        <p:nvSpPr>
          <p:cNvPr id="22" name="object 5">
            <a:extLst>
              <a:ext uri="{FF2B5EF4-FFF2-40B4-BE49-F238E27FC236}">
                <a16:creationId xmlns:a16="http://schemas.microsoft.com/office/drawing/2014/main" id="{A047AACE-BFBD-4613-A229-2232DA485E1F}"/>
              </a:ext>
            </a:extLst>
          </p:cNvPr>
          <p:cNvSpPr txBox="1"/>
          <p:nvPr/>
        </p:nvSpPr>
        <p:spPr>
          <a:xfrm>
            <a:off x="980520" y="2399030"/>
            <a:ext cx="7182959" cy="215444"/>
          </a:xfrm>
          <a:prstGeom prst="rect">
            <a:avLst/>
          </a:prstGeom>
        </p:spPr>
        <p:txBody>
          <a:bodyPr vert="horz" wrap="square" lIns="0" tIns="0" rIns="0" bIns="0" rtlCol="0">
            <a:spAutoFit/>
          </a:bodyPr>
          <a:lstStyle/>
          <a:p>
            <a:pPr marL="12700">
              <a:lnSpc>
                <a:spcPct val="100000"/>
              </a:lnSpc>
            </a:pPr>
            <a:r>
              <a:rPr sz="1400" spc="-15" dirty="0">
                <a:cs typeface="Calibri"/>
              </a:rPr>
              <a:t>$</a:t>
            </a:r>
            <a:r>
              <a:rPr lang="en-US" sz="1400" spc="-15" dirty="0">
                <a:cs typeface="Calibri"/>
              </a:rPr>
              <a:t>315</a:t>
            </a:r>
            <a:r>
              <a:rPr sz="1400" spc="25" dirty="0">
                <a:cs typeface="Calibri"/>
              </a:rPr>
              <a:t> </a:t>
            </a:r>
            <a:r>
              <a:rPr sz="1400" spc="-10" dirty="0">
                <a:cs typeface="Calibri"/>
              </a:rPr>
              <a:t>p</a:t>
            </a:r>
            <a:r>
              <a:rPr sz="1400" spc="-15" dirty="0">
                <a:cs typeface="Calibri"/>
              </a:rPr>
              <a:t>e</a:t>
            </a:r>
            <a:r>
              <a:rPr sz="1400" spc="-10" dirty="0">
                <a:cs typeface="Calibri"/>
              </a:rPr>
              <a:t>r</a:t>
            </a:r>
            <a:r>
              <a:rPr sz="1400" spc="15" dirty="0">
                <a:cs typeface="Calibri"/>
              </a:rPr>
              <a:t> </a:t>
            </a:r>
            <a:r>
              <a:rPr sz="1400" spc="-40" dirty="0">
                <a:cs typeface="Calibri"/>
              </a:rPr>
              <a:t>y</a:t>
            </a:r>
            <a:r>
              <a:rPr sz="1400" spc="-15" dirty="0">
                <a:cs typeface="Calibri"/>
              </a:rPr>
              <a:t>e</a:t>
            </a:r>
            <a:r>
              <a:rPr sz="1400" spc="-10" dirty="0">
                <a:cs typeface="Calibri"/>
              </a:rPr>
              <a:t>ar</a:t>
            </a:r>
            <a:r>
              <a:rPr sz="1400" spc="15" dirty="0">
                <a:cs typeface="Calibri"/>
              </a:rPr>
              <a:t> </a:t>
            </a:r>
            <a:r>
              <a:rPr sz="1400" b="1" spc="-15" dirty="0">
                <a:cs typeface="Calibri"/>
              </a:rPr>
              <a:t>($</a:t>
            </a:r>
            <a:r>
              <a:rPr lang="en-US" sz="1400" b="1" spc="-15" dirty="0">
                <a:cs typeface="Calibri"/>
              </a:rPr>
              <a:t>26.25 </a:t>
            </a:r>
            <a:r>
              <a:rPr sz="1400" b="1" spc="-15" dirty="0">
                <a:cs typeface="Calibri"/>
              </a:rPr>
              <a:t>p</a:t>
            </a:r>
            <a:r>
              <a:rPr sz="1400" b="1" spc="-10" dirty="0">
                <a:cs typeface="Calibri"/>
              </a:rPr>
              <a:t>er</a:t>
            </a:r>
            <a:r>
              <a:rPr sz="1400" b="1" spc="5" dirty="0">
                <a:cs typeface="Calibri"/>
              </a:rPr>
              <a:t> </a:t>
            </a:r>
            <a:r>
              <a:rPr sz="1400" b="1" spc="-20" dirty="0">
                <a:cs typeface="Calibri"/>
              </a:rPr>
              <a:t>m</a:t>
            </a:r>
            <a:r>
              <a:rPr sz="1400" b="1" spc="-5" dirty="0">
                <a:cs typeface="Calibri"/>
              </a:rPr>
              <a:t>o</a:t>
            </a:r>
            <a:r>
              <a:rPr sz="1400" b="1" spc="-30" dirty="0">
                <a:cs typeface="Calibri"/>
              </a:rPr>
              <a:t>n</a:t>
            </a:r>
            <a:r>
              <a:rPr sz="1400" b="1" spc="-15" dirty="0">
                <a:cs typeface="Calibri"/>
              </a:rPr>
              <a:t>th</a:t>
            </a:r>
            <a:r>
              <a:rPr sz="1400" spc="-10" dirty="0">
                <a:cs typeface="Calibri"/>
              </a:rPr>
              <a:t>)</a:t>
            </a:r>
            <a:r>
              <a:rPr sz="1400" spc="-5" dirty="0">
                <a:cs typeface="Calibri"/>
              </a:rPr>
              <a:t>;</a:t>
            </a:r>
            <a:r>
              <a:rPr sz="1400" spc="25" dirty="0">
                <a:cs typeface="Calibri"/>
              </a:rPr>
              <a:t> </a:t>
            </a:r>
            <a:r>
              <a:rPr sz="1400" spc="-15" dirty="0">
                <a:cs typeface="Calibri"/>
              </a:rPr>
              <a:t>o</a:t>
            </a:r>
            <a:r>
              <a:rPr sz="1400" spc="-10" dirty="0">
                <a:cs typeface="Calibri"/>
              </a:rPr>
              <a:t>r</a:t>
            </a:r>
            <a:r>
              <a:rPr sz="1400" spc="15" dirty="0">
                <a:cs typeface="Calibri"/>
              </a:rPr>
              <a:t> </a:t>
            </a:r>
            <a:r>
              <a:rPr lang="en-US" sz="1400" spc="-10" dirty="0">
                <a:cs typeface="Calibri"/>
              </a:rPr>
              <a:t>bi-weekly </a:t>
            </a:r>
            <a:r>
              <a:rPr sz="1400" spc="-25" dirty="0">
                <a:cs typeface="Calibri"/>
              </a:rPr>
              <a:t>c</a:t>
            </a:r>
            <a:r>
              <a:rPr sz="1400" spc="-15" dirty="0">
                <a:cs typeface="Calibri"/>
              </a:rPr>
              <a:t>o</a:t>
            </a:r>
            <a:r>
              <a:rPr sz="1400" spc="-25" dirty="0">
                <a:cs typeface="Calibri"/>
              </a:rPr>
              <a:t>n</a:t>
            </a:r>
            <a:r>
              <a:rPr sz="1400" spc="-5" dirty="0">
                <a:cs typeface="Calibri"/>
              </a:rPr>
              <a:t>t</a:t>
            </a:r>
            <a:r>
              <a:rPr sz="1400" spc="-15" dirty="0">
                <a:cs typeface="Calibri"/>
              </a:rPr>
              <a:t>r</a:t>
            </a:r>
            <a:r>
              <a:rPr sz="1400" dirty="0">
                <a:cs typeface="Calibri"/>
              </a:rPr>
              <a:t>i</a:t>
            </a:r>
            <a:r>
              <a:rPr sz="1400" spc="-10" dirty="0">
                <a:cs typeface="Calibri"/>
              </a:rPr>
              <a:t>bu</a:t>
            </a:r>
            <a:r>
              <a:rPr sz="1400" dirty="0">
                <a:cs typeface="Calibri"/>
              </a:rPr>
              <a:t>ti</a:t>
            </a:r>
            <a:r>
              <a:rPr sz="1400" spc="-15" dirty="0">
                <a:cs typeface="Calibri"/>
              </a:rPr>
              <a:t>o</a:t>
            </a:r>
            <a:r>
              <a:rPr sz="1400" spc="-10" dirty="0">
                <a:cs typeface="Calibri"/>
              </a:rPr>
              <a:t>n</a:t>
            </a:r>
            <a:r>
              <a:rPr sz="1400" dirty="0">
                <a:cs typeface="Calibri"/>
              </a:rPr>
              <a:t> </a:t>
            </a:r>
            <a:r>
              <a:rPr sz="1400" spc="-15" dirty="0">
                <a:cs typeface="Calibri"/>
              </a:rPr>
              <a:t>o</a:t>
            </a:r>
            <a:r>
              <a:rPr sz="1400" spc="-5" dirty="0">
                <a:cs typeface="Calibri"/>
              </a:rPr>
              <a:t>f</a:t>
            </a:r>
            <a:r>
              <a:rPr sz="1400" spc="15" dirty="0">
                <a:cs typeface="Calibri"/>
              </a:rPr>
              <a:t> </a:t>
            </a:r>
            <a:r>
              <a:rPr sz="1400" b="1" spc="-15" dirty="0">
                <a:cs typeface="Calibri"/>
              </a:rPr>
              <a:t>$</a:t>
            </a:r>
            <a:r>
              <a:rPr lang="en-US" sz="1400" b="1" spc="-15" dirty="0">
                <a:cs typeface="Calibri"/>
              </a:rPr>
              <a:t>12.11 </a:t>
            </a:r>
            <a:r>
              <a:rPr sz="1400" b="1" spc="-10" dirty="0">
                <a:cs typeface="Calibri"/>
              </a:rPr>
              <a:t>p</a:t>
            </a:r>
            <a:r>
              <a:rPr sz="1400" b="1" spc="-15" dirty="0">
                <a:cs typeface="Calibri"/>
              </a:rPr>
              <a:t>e</a:t>
            </a:r>
            <a:r>
              <a:rPr sz="1400" b="1" spc="-10" dirty="0">
                <a:cs typeface="Calibri"/>
              </a:rPr>
              <a:t>r</a:t>
            </a:r>
            <a:r>
              <a:rPr sz="1400" b="1" spc="5" dirty="0">
                <a:cs typeface="Calibri"/>
              </a:rPr>
              <a:t> </a:t>
            </a:r>
            <a:r>
              <a:rPr sz="1400" b="1" spc="-10" dirty="0">
                <a:cs typeface="Calibri"/>
              </a:rPr>
              <a:t>p</a:t>
            </a:r>
            <a:r>
              <a:rPr sz="1400" b="1" spc="-35" dirty="0">
                <a:cs typeface="Calibri"/>
              </a:rPr>
              <a:t>a</a:t>
            </a:r>
            <a:r>
              <a:rPr sz="1400" b="1" spc="-125" dirty="0">
                <a:cs typeface="Calibri"/>
              </a:rPr>
              <a:t>y</a:t>
            </a:r>
            <a:r>
              <a:rPr lang="en-US" sz="1400" b="1" spc="-5" dirty="0">
                <a:cs typeface="Calibri"/>
              </a:rPr>
              <a:t> period</a:t>
            </a:r>
            <a:endParaRPr sz="1400" b="1" dirty="0">
              <a:cs typeface="Calibri"/>
            </a:endParaRPr>
          </a:p>
        </p:txBody>
      </p:sp>
      <p:graphicFrame>
        <p:nvGraphicFramePr>
          <p:cNvPr id="23" name="Table 22">
            <a:extLst>
              <a:ext uri="{FF2B5EF4-FFF2-40B4-BE49-F238E27FC236}">
                <a16:creationId xmlns:a16="http://schemas.microsoft.com/office/drawing/2014/main" id="{CCC5429F-2E86-4941-AE94-B967A877AFD0}"/>
              </a:ext>
            </a:extLst>
          </p:cNvPr>
          <p:cNvGraphicFramePr>
            <a:graphicFrameLocks noGrp="1"/>
          </p:cNvGraphicFramePr>
          <p:nvPr>
            <p:extLst>
              <p:ext uri="{D42A27DB-BD31-4B8C-83A1-F6EECF244321}">
                <p14:modId xmlns:p14="http://schemas.microsoft.com/office/powerpoint/2010/main" val="1732255412"/>
              </p:ext>
            </p:extLst>
          </p:nvPr>
        </p:nvGraphicFramePr>
        <p:xfrm>
          <a:off x="301173" y="2838994"/>
          <a:ext cx="8559939" cy="2762185"/>
        </p:xfrm>
        <a:graphic>
          <a:graphicData uri="http://schemas.openxmlformats.org/drawingml/2006/table">
            <a:tbl>
              <a:tblPr firstRow="1" bandRow="1">
                <a:tableStyleId>{6E25E649-3F16-4E02-A733-19D2CDBF48F0}</a:tableStyleId>
              </a:tblPr>
              <a:tblGrid>
                <a:gridCol w="2345558">
                  <a:extLst>
                    <a:ext uri="{9D8B030D-6E8A-4147-A177-3AD203B41FA5}">
                      <a16:colId xmlns:a16="http://schemas.microsoft.com/office/drawing/2014/main" val="1510623793"/>
                    </a:ext>
                  </a:extLst>
                </a:gridCol>
                <a:gridCol w="2783204">
                  <a:extLst>
                    <a:ext uri="{9D8B030D-6E8A-4147-A177-3AD203B41FA5}">
                      <a16:colId xmlns:a16="http://schemas.microsoft.com/office/drawing/2014/main" val="2127637615"/>
                    </a:ext>
                  </a:extLst>
                </a:gridCol>
                <a:gridCol w="3431177">
                  <a:extLst>
                    <a:ext uri="{9D8B030D-6E8A-4147-A177-3AD203B41FA5}">
                      <a16:colId xmlns:a16="http://schemas.microsoft.com/office/drawing/2014/main" val="628499785"/>
                    </a:ext>
                  </a:extLst>
                </a:gridCol>
              </a:tblGrid>
              <a:tr h="592183">
                <a:tc>
                  <a:txBody>
                    <a:bodyPr/>
                    <a:lstStyle/>
                    <a:p>
                      <a:pPr algn="ctr" rtl="0" fontAlgn="ctr"/>
                      <a:r>
                        <a:rPr lang="en-US" sz="1400" u="none" strike="noStrike" dirty="0">
                          <a:solidFill>
                            <a:schemeClr val="tx1"/>
                          </a:solidFill>
                          <a:effectLst/>
                          <a:latin typeface="+mj-lt"/>
                        </a:rPr>
                        <a:t>Financial Highlights</a:t>
                      </a:r>
                      <a:endParaRPr lang="en-US" sz="1400" b="1" i="0" u="none" strike="noStrike" dirty="0">
                        <a:solidFill>
                          <a:schemeClr val="tx1"/>
                        </a:solidFill>
                        <a:effectLst/>
                        <a:latin typeface="+mj-lt"/>
                      </a:endParaRPr>
                    </a:p>
                  </a:txBody>
                  <a:tcPr marL="9315" marR="9315" marT="9315" marB="0" anchor="ctr">
                    <a:solidFill>
                      <a:schemeClr val="accent1">
                        <a:lumMod val="60000"/>
                        <a:lumOff val="40000"/>
                      </a:schemeClr>
                    </a:solidFill>
                  </a:tcPr>
                </a:tc>
                <a:tc>
                  <a:txBody>
                    <a:bodyPr/>
                    <a:lstStyle/>
                    <a:p>
                      <a:pPr algn="ctr" rtl="0" fontAlgn="ctr"/>
                      <a:r>
                        <a:rPr lang="en-US" sz="1400" u="none" strike="noStrike" dirty="0">
                          <a:solidFill>
                            <a:schemeClr val="tx1"/>
                          </a:solidFill>
                          <a:effectLst/>
                          <a:latin typeface="+mj-lt"/>
                        </a:rPr>
                        <a:t>CCIS Pays Premium Benefit IS Taxed</a:t>
                      </a:r>
                      <a:endParaRPr lang="en-US" sz="1400" b="1" i="0" u="none" strike="noStrike" dirty="0">
                        <a:solidFill>
                          <a:schemeClr val="tx1"/>
                        </a:solidFill>
                        <a:effectLst/>
                        <a:latin typeface="+mj-lt"/>
                      </a:endParaRPr>
                    </a:p>
                  </a:txBody>
                  <a:tcPr marL="9315" marR="9315" marT="9315" marB="0" anchor="ctr">
                    <a:solidFill>
                      <a:schemeClr val="accent1">
                        <a:lumMod val="60000"/>
                        <a:lumOff val="40000"/>
                      </a:schemeClr>
                    </a:solidFill>
                  </a:tcPr>
                </a:tc>
                <a:tc>
                  <a:txBody>
                    <a:bodyPr/>
                    <a:lstStyle/>
                    <a:p>
                      <a:pPr algn="ctr" rtl="0" fontAlgn="ctr"/>
                      <a:r>
                        <a:rPr lang="en-US" sz="1400" u="none" strike="noStrike" dirty="0">
                          <a:solidFill>
                            <a:schemeClr val="tx1"/>
                          </a:solidFill>
                          <a:effectLst/>
                          <a:latin typeface="+mj-lt"/>
                        </a:rPr>
                        <a:t>Gary Pays Premium </a:t>
                      </a:r>
                    </a:p>
                    <a:p>
                      <a:pPr algn="ctr" rtl="0" fontAlgn="ctr"/>
                      <a:r>
                        <a:rPr lang="en-US" sz="1400" u="none" strike="noStrike" dirty="0">
                          <a:solidFill>
                            <a:schemeClr val="tx1"/>
                          </a:solidFill>
                          <a:effectLst/>
                          <a:latin typeface="+mj-lt"/>
                        </a:rPr>
                        <a:t>Benefit IS NOT Taxed</a:t>
                      </a:r>
                      <a:endParaRPr lang="en-US" sz="1400" b="1" i="0" u="none" strike="noStrike" dirty="0">
                        <a:solidFill>
                          <a:schemeClr val="tx1"/>
                        </a:solidFill>
                        <a:effectLst/>
                        <a:latin typeface="+mj-lt"/>
                      </a:endParaRPr>
                    </a:p>
                  </a:txBody>
                  <a:tcPr marL="9315" marR="9315" marT="9315" marB="0" anchor="ctr">
                    <a:solidFill>
                      <a:schemeClr val="accent1">
                        <a:lumMod val="60000"/>
                        <a:lumOff val="40000"/>
                      </a:schemeClr>
                    </a:solidFill>
                  </a:tcPr>
                </a:tc>
                <a:extLst>
                  <a:ext uri="{0D108BD9-81ED-4DB2-BD59-A6C34878D82A}">
                    <a16:rowId xmlns:a16="http://schemas.microsoft.com/office/drawing/2014/main" val="4196175742"/>
                  </a:ext>
                </a:extLst>
              </a:tr>
              <a:tr h="409567">
                <a:tc>
                  <a:txBody>
                    <a:bodyPr/>
                    <a:lstStyle/>
                    <a:p>
                      <a:pPr algn="ctr" rtl="0" fontAlgn="ctr"/>
                      <a:r>
                        <a:rPr lang="en-US" sz="1400" u="none" strike="noStrike" dirty="0">
                          <a:solidFill>
                            <a:srgbClr val="000000"/>
                          </a:solidFill>
                          <a:effectLst/>
                          <a:latin typeface="+mj-lt"/>
                        </a:rPr>
                        <a:t>Monthly Insured Earnings</a:t>
                      </a:r>
                      <a:endParaRPr lang="en-US" sz="1400" b="0" i="0" u="none" strike="noStrike" dirty="0">
                        <a:solidFill>
                          <a:srgbClr val="000000"/>
                        </a:solidFill>
                        <a:effectLst/>
                        <a:latin typeface="+mj-lt"/>
                      </a:endParaRPr>
                    </a:p>
                  </a:txBody>
                  <a:tcPr marL="9315" marR="9315" marT="9315" marB="0" anchor="ctr"/>
                </a:tc>
                <a:tc>
                  <a:txBody>
                    <a:bodyPr/>
                    <a:lstStyle/>
                    <a:p>
                      <a:pPr algn="ctr" rtl="0" fontAlgn="ctr"/>
                      <a:r>
                        <a:rPr lang="en-US" sz="1400" u="none" strike="noStrike" dirty="0">
                          <a:solidFill>
                            <a:srgbClr val="000000"/>
                          </a:solidFill>
                          <a:effectLst/>
                          <a:latin typeface="+mj-lt"/>
                        </a:rPr>
                        <a:t>$6,250 </a:t>
                      </a:r>
                      <a:endParaRPr lang="en-US" sz="1400" b="0" i="0" u="none" strike="noStrike" dirty="0">
                        <a:solidFill>
                          <a:srgbClr val="000000"/>
                        </a:solidFill>
                        <a:effectLst/>
                        <a:latin typeface="+mj-lt"/>
                      </a:endParaRPr>
                    </a:p>
                  </a:txBody>
                  <a:tcPr marL="9315" marR="9315" marT="9315" marB="0" anchor="ctr"/>
                </a:tc>
                <a:tc>
                  <a:txBody>
                    <a:bodyPr/>
                    <a:lstStyle/>
                    <a:p>
                      <a:pPr algn="ctr" rtl="0" fontAlgn="ctr"/>
                      <a:r>
                        <a:rPr lang="en-US" sz="1400" u="none" strike="noStrike" dirty="0">
                          <a:solidFill>
                            <a:srgbClr val="000000"/>
                          </a:solidFill>
                          <a:effectLst/>
                          <a:latin typeface="+mj-lt"/>
                        </a:rPr>
                        <a:t>$6,250</a:t>
                      </a:r>
                      <a:endParaRPr lang="en-US" sz="1400" b="0" i="0" u="none" strike="noStrike" dirty="0">
                        <a:solidFill>
                          <a:srgbClr val="000000"/>
                        </a:solidFill>
                        <a:effectLst/>
                        <a:latin typeface="+mj-lt"/>
                      </a:endParaRPr>
                    </a:p>
                  </a:txBody>
                  <a:tcPr marL="9315" marR="9315" marT="9315" marB="0" anchor="ctr"/>
                </a:tc>
                <a:extLst>
                  <a:ext uri="{0D108BD9-81ED-4DB2-BD59-A6C34878D82A}">
                    <a16:rowId xmlns:a16="http://schemas.microsoft.com/office/drawing/2014/main" val="1548744024"/>
                  </a:ext>
                </a:extLst>
              </a:tr>
              <a:tr h="358372">
                <a:tc>
                  <a:txBody>
                    <a:bodyPr/>
                    <a:lstStyle/>
                    <a:p>
                      <a:pPr algn="ctr" rtl="0" fontAlgn="ctr"/>
                      <a:r>
                        <a:rPr lang="en-US" sz="1400" u="none" strike="noStrike" dirty="0">
                          <a:solidFill>
                            <a:srgbClr val="000000"/>
                          </a:solidFill>
                          <a:effectLst/>
                          <a:latin typeface="+mj-lt"/>
                        </a:rPr>
                        <a:t>Monthly Premium</a:t>
                      </a:r>
                      <a:endParaRPr lang="en-US" sz="1400" b="0" i="0" u="none" strike="noStrike" dirty="0">
                        <a:solidFill>
                          <a:srgbClr val="000000"/>
                        </a:solidFill>
                        <a:effectLst/>
                        <a:latin typeface="+mj-lt"/>
                      </a:endParaRPr>
                    </a:p>
                  </a:txBody>
                  <a:tcPr marL="9315" marR="9315" marT="9315" marB="0" anchor="ctr"/>
                </a:tc>
                <a:tc>
                  <a:txBody>
                    <a:bodyPr/>
                    <a:lstStyle/>
                    <a:p>
                      <a:pPr algn="ctr" rtl="0" fontAlgn="ctr"/>
                      <a:r>
                        <a:rPr lang="en-US" sz="1400" u="none" strike="noStrike" dirty="0">
                          <a:solidFill>
                            <a:srgbClr val="000000"/>
                          </a:solidFill>
                          <a:effectLst/>
                          <a:latin typeface="+mj-lt"/>
                        </a:rPr>
                        <a:t>Gary Pays $0 per month</a:t>
                      </a:r>
                      <a:endParaRPr lang="en-US" sz="1400" b="0" i="0" u="none" strike="noStrike" dirty="0">
                        <a:solidFill>
                          <a:srgbClr val="000000"/>
                        </a:solidFill>
                        <a:effectLst/>
                        <a:latin typeface="+mj-lt"/>
                      </a:endParaRPr>
                    </a:p>
                  </a:txBody>
                  <a:tcPr marL="9315" marR="9315" marT="9315" marB="0" anchor="ctr"/>
                </a:tc>
                <a:tc>
                  <a:txBody>
                    <a:bodyPr/>
                    <a:lstStyle/>
                    <a:p>
                      <a:pPr algn="ctr" rtl="0" fontAlgn="ctr"/>
                      <a:r>
                        <a:rPr lang="en-US" sz="1400" u="none" strike="noStrike" dirty="0">
                          <a:solidFill>
                            <a:srgbClr val="000000"/>
                          </a:solidFill>
                          <a:effectLst/>
                          <a:latin typeface="+mj-lt"/>
                        </a:rPr>
                        <a:t>Gary Pays $26.25 per month</a:t>
                      </a:r>
                      <a:endParaRPr lang="en-US" sz="1400" b="0" i="0" u="none" strike="noStrike" dirty="0">
                        <a:solidFill>
                          <a:srgbClr val="000000"/>
                        </a:solidFill>
                        <a:effectLst/>
                        <a:latin typeface="+mj-lt"/>
                      </a:endParaRPr>
                    </a:p>
                  </a:txBody>
                  <a:tcPr marL="9315" marR="9315" marT="9315" marB="0" anchor="ctr"/>
                </a:tc>
                <a:extLst>
                  <a:ext uri="{0D108BD9-81ED-4DB2-BD59-A6C34878D82A}">
                    <a16:rowId xmlns:a16="http://schemas.microsoft.com/office/drawing/2014/main" val="3590467285"/>
                  </a:ext>
                </a:extLst>
              </a:tr>
              <a:tr h="437004">
                <a:tc>
                  <a:txBody>
                    <a:bodyPr/>
                    <a:lstStyle/>
                    <a:p>
                      <a:pPr algn="ctr" rtl="0" fontAlgn="ctr"/>
                      <a:r>
                        <a:rPr lang="en-US" sz="1400" u="none" strike="noStrike" dirty="0">
                          <a:solidFill>
                            <a:srgbClr val="000000"/>
                          </a:solidFill>
                          <a:effectLst/>
                          <a:latin typeface="+mj-lt"/>
                        </a:rPr>
                        <a:t>Monthly Benefit</a:t>
                      </a:r>
                      <a:endParaRPr lang="en-US" sz="1400" b="1" i="0" u="none" strike="noStrike" dirty="0">
                        <a:solidFill>
                          <a:srgbClr val="000000"/>
                        </a:solidFill>
                        <a:effectLst/>
                        <a:latin typeface="+mj-lt"/>
                      </a:endParaRPr>
                    </a:p>
                  </a:txBody>
                  <a:tcPr marL="9315" marR="9315" marT="9315" marB="0" anchor="ctr"/>
                </a:tc>
                <a:tc>
                  <a:txBody>
                    <a:bodyPr/>
                    <a:lstStyle/>
                    <a:p>
                      <a:pPr algn="ctr" rtl="0" fontAlgn="ctr"/>
                      <a:r>
                        <a:rPr lang="en-US" sz="1400" u="none" strike="noStrike" dirty="0">
                          <a:solidFill>
                            <a:srgbClr val="000000"/>
                          </a:solidFill>
                          <a:effectLst/>
                          <a:latin typeface="+mj-lt"/>
                        </a:rPr>
                        <a:t>Gary’s Benefit Amount is $3,750</a:t>
                      </a:r>
                      <a:endParaRPr lang="en-US" sz="1400" b="1" i="0" u="none" strike="noStrike" dirty="0">
                        <a:solidFill>
                          <a:srgbClr val="000000"/>
                        </a:solidFill>
                        <a:effectLst/>
                        <a:latin typeface="+mj-lt"/>
                      </a:endParaRPr>
                    </a:p>
                  </a:txBody>
                  <a:tcPr marL="9315" marR="9315" marT="9315" marB="0" anchor="ctr"/>
                </a:tc>
                <a:tc>
                  <a:txBody>
                    <a:bodyPr/>
                    <a:lstStyle/>
                    <a:p>
                      <a:pPr algn="ctr" rtl="0" fontAlgn="ctr"/>
                      <a:r>
                        <a:rPr lang="en-US" sz="1400" u="none" strike="noStrike" dirty="0">
                          <a:solidFill>
                            <a:srgbClr val="000000"/>
                          </a:solidFill>
                          <a:effectLst/>
                          <a:latin typeface="+mj-lt"/>
                        </a:rPr>
                        <a:t>Gary’s Benefit Amount is $3,750</a:t>
                      </a:r>
                      <a:endParaRPr lang="en-US" sz="1400" b="1" i="0" u="none" strike="noStrike" dirty="0">
                        <a:solidFill>
                          <a:srgbClr val="000000"/>
                        </a:solidFill>
                        <a:effectLst/>
                        <a:latin typeface="+mj-lt"/>
                      </a:endParaRPr>
                    </a:p>
                  </a:txBody>
                  <a:tcPr marL="9315" marR="9315" marT="9315" marB="0" anchor="ctr"/>
                </a:tc>
                <a:extLst>
                  <a:ext uri="{0D108BD9-81ED-4DB2-BD59-A6C34878D82A}">
                    <a16:rowId xmlns:a16="http://schemas.microsoft.com/office/drawing/2014/main" val="3641990398"/>
                  </a:ext>
                </a:extLst>
              </a:tr>
              <a:tr h="228926">
                <a:tc>
                  <a:txBody>
                    <a:bodyPr/>
                    <a:lstStyle/>
                    <a:p>
                      <a:pPr algn="ctr" rtl="0" fontAlgn="ctr"/>
                      <a:r>
                        <a:rPr lang="en-US" sz="1400" u="none" strike="noStrike" dirty="0">
                          <a:solidFill>
                            <a:srgbClr val="000000"/>
                          </a:solidFill>
                          <a:effectLst/>
                          <a:latin typeface="+mj-lt"/>
                        </a:rPr>
                        <a:t>(60% of Earnings)</a:t>
                      </a:r>
                      <a:endParaRPr lang="en-US" sz="1400" b="1" i="0" u="none" strike="noStrike" dirty="0">
                        <a:solidFill>
                          <a:srgbClr val="000000"/>
                        </a:solidFill>
                        <a:effectLst/>
                        <a:latin typeface="+mj-lt"/>
                      </a:endParaRPr>
                    </a:p>
                  </a:txBody>
                  <a:tcPr marL="9315" marR="9315" marT="9315" marB="0" anchor="ctr"/>
                </a:tc>
                <a:tc>
                  <a:txBody>
                    <a:bodyPr/>
                    <a:lstStyle/>
                    <a:p>
                      <a:pPr algn="ctr" rtl="0" fontAlgn="ctr"/>
                      <a:r>
                        <a:rPr lang="en-US" sz="1400" b="1" u="none" strike="noStrike" dirty="0">
                          <a:solidFill>
                            <a:srgbClr val="000000"/>
                          </a:solidFill>
                          <a:effectLst/>
                          <a:latin typeface="+mj-lt"/>
                        </a:rPr>
                        <a:t>Assuming 25% tax bracket Gary will receive $2,812.50 in benefit</a:t>
                      </a:r>
                      <a:endParaRPr lang="en-US" sz="1400" b="1" i="0" u="none" strike="noStrike" dirty="0">
                        <a:solidFill>
                          <a:srgbClr val="000000"/>
                        </a:solidFill>
                        <a:effectLst/>
                        <a:latin typeface="+mj-lt"/>
                      </a:endParaRPr>
                    </a:p>
                  </a:txBody>
                  <a:tcPr marL="9315" marR="9315" marT="9315" marB="0" anchor="ctr"/>
                </a:tc>
                <a:tc>
                  <a:txBody>
                    <a:bodyPr/>
                    <a:lstStyle/>
                    <a:p>
                      <a:pPr algn="ctr" rtl="0" fontAlgn="ctr"/>
                      <a:r>
                        <a:rPr lang="en-US" sz="1400" u="none" strike="noStrike" dirty="0">
                          <a:solidFill>
                            <a:srgbClr val="000000"/>
                          </a:solidFill>
                          <a:effectLst/>
                          <a:latin typeface="+mj-lt"/>
                        </a:rPr>
                        <a:t> Gary is </a:t>
                      </a:r>
                      <a:r>
                        <a:rPr lang="en-US" sz="1400" b="1" u="none" strike="noStrike" dirty="0">
                          <a:solidFill>
                            <a:srgbClr val="000000"/>
                          </a:solidFill>
                          <a:effectLst/>
                          <a:latin typeface="+mj-lt"/>
                        </a:rPr>
                        <a:t>NOT TAXED</a:t>
                      </a:r>
                      <a:r>
                        <a:rPr lang="en-US" sz="1400" u="none" strike="noStrike" dirty="0">
                          <a:solidFill>
                            <a:srgbClr val="000000"/>
                          </a:solidFill>
                          <a:effectLst/>
                          <a:latin typeface="+mj-lt"/>
                        </a:rPr>
                        <a:t> on his benefit and receives full $3,750</a:t>
                      </a:r>
                      <a:endParaRPr lang="en-US" sz="1400" b="1" i="0" u="none" strike="noStrike" dirty="0">
                        <a:solidFill>
                          <a:srgbClr val="000000"/>
                        </a:solidFill>
                        <a:effectLst/>
                        <a:latin typeface="+mj-lt"/>
                      </a:endParaRPr>
                    </a:p>
                  </a:txBody>
                  <a:tcPr marL="9315" marR="9315" marT="9315" marB="0" anchor="ctr"/>
                </a:tc>
                <a:extLst>
                  <a:ext uri="{0D108BD9-81ED-4DB2-BD59-A6C34878D82A}">
                    <a16:rowId xmlns:a16="http://schemas.microsoft.com/office/drawing/2014/main" val="166006404"/>
                  </a:ext>
                </a:extLst>
              </a:tr>
              <a:tr h="529024">
                <a:tc>
                  <a:txBody>
                    <a:bodyPr/>
                    <a:lstStyle/>
                    <a:p>
                      <a:pPr algn="ctr" rtl="0" fontAlgn="ctr"/>
                      <a:r>
                        <a:rPr lang="en-US" sz="1400" u="none" strike="noStrike" dirty="0">
                          <a:solidFill>
                            <a:srgbClr val="000000"/>
                          </a:solidFill>
                          <a:effectLst/>
                          <a:latin typeface="+mj-lt"/>
                        </a:rPr>
                        <a:t>Benefit Payment Difference if employee Pays premium</a:t>
                      </a:r>
                      <a:endParaRPr lang="en-US" sz="1400" b="0" i="0" u="none" strike="noStrike" dirty="0">
                        <a:solidFill>
                          <a:srgbClr val="000000"/>
                        </a:solidFill>
                        <a:effectLst/>
                        <a:latin typeface="+mj-lt"/>
                      </a:endParaRPr>
                    </a:p>
                  </a:txBody>
                  <a:tcPr marL="9315" marR="9315" marT="9315" marB="0" anchor="ctr"/>
                </a:tc>
                <a:tc>
                  <a:txBody>
                    <a:bodyPr/>
                    <a:lstStyle/>
                    <a:p>
                      <a:pPr algn="ctr" fontAlgn="t"/>
                      <a:r>
                        <a:rPr lang="en-US" sz="1400" u="none" strike="noStrike" dirty="0">
                          <a:solidFill>
                            <a:srgbClr val="000000"/>
                          </a:solidFill>
                          <a:effectLst/>
                          <a:latin typeface="+mj-lt"/>
                        </a:rPr>
                        <a:t> </a:t>
                      </a:r>
                      <a:endParaRPr lang="en-US" sz="1400" b="0" i="0" u="none" strike="noStrike" dirty="0">
                        <a:solidFill>
                          <a:srgbClr val="000000"/>
                        </a:solidFill>
                        <a:effectLst/>
                        <a:latin typeface="+mj-lt"/>
                      </a:endParaRPr>
                    </a:p>
                  </a:txBody>
                  <a:tcPr marL="9315" marR="9315" marT="9315" marB="0"/>
                </a:tc>
                <a:tc>
                  <a:txBody>
                    <a:bodyPr/>
                    <a:lstStyle/>
                    <a:p>
                      <a:pPr algn="ctr" rtl="0" fontAlgn="ctr"/>
                      <a:r>
                        <a:rPr lang="en-US" sz="1400" u="none" strike="noStrike" dirty="0">
                          <a:solidFill>
                            <a:srgbClr val="000000"/>
                          </a:solidFill>
                          <a:effectLst/>
                          <a:latin typeface="+mj-lt"/>
                        </a:rPr>
                        <a:t>By paying $26.25/month Gary received an </a:t>
                      </a:r>
                      <a:r>
                        <a:rPr lang="en-US" sz="1400" b="1" u="none" strike="noStrike" dirty="0">
                          <a:solidFill>
                            <a:srgbClr val="000000"/>
                          </a:solidFill>
                          <a:effectLst/>
                          <a:latin typeface="+mj-lt"/>
                        </a:rPr>
                        <a:t>additional $937.50 in benefit</a:t>
                      </a:r>
                      <a:endParaRPr lang="en-US" sz="1400" b="1" i="0" u="none" strike="noStrike" dirty="0">
                        <a:solidFill>
                          <a:srgbClr val="000000"/>
                        </a:solidFill>
                        <a:effectLst/>
                        <a:latin typeface="+mj-lt"/>
                      </a:endParaRPr>
                    </a:p>
                  </a:txBody>
                  <a:tcPr marL="9315" marR="9315" marT="9315" marB="0" anchor="ctr"/>
                </a:tc>
                <a:extLst>
                  <a:ext uri="{0D108BD9-81ED-4DB2-BD59-A6C34878D82A}">
                    <a16:rowId xmlns:a16="http://schemas.microsoft.com/office/drawing/2014/main" val="4118564752"/>
                  </a:ext>
                </a:extLst>
              </a:tr>
            </a:tbl>
          </a:graphicData>
        </a:graphic>
      </p:graphicFrame>
      <p:sp>
        <p:nvSpPr>
          <p:cNvPr id="24" name="TextBox 23">
            <a:extLst>
              <a:ext uri="{FF2B5EF4-FFF2-40B4-BE49-F238E27FC236}">
                <a16:creationId xmlns:a16="http://schemas.microsoft.com/office/drawing/2014/main" id="{50A73388-881E-46B5-9C17-DBDD256F6119}"/>
              </a:ext>
            </a:extLst>
          </p:cNvPr>
          <p:cNvSpPr txBox="1"/>
          <p:nvPr/>
        </p:nvSpPr>
        <p:spPr>
          <a:xfrm>
            <a:off x="905068" y="5943854"/>
            <a:ext cx="7473121" cy="615553"/>
          </a:xfrm>
          <a:prstGeom prst="rect">
            <a:avLst/>
          </a:prstGeom>
          <a:noFill/>
        </p:spPr>
        <p:txBody>
          <a:bodyPr wrap="square" rtlCol="0">
            <a:spAutoFit/>
          </a:bodyPr>
          <a:lstStyle/>
          <a:p>
            <a:pPr algn="ctr"/>
            <a:r>
              <a:rPr lang="en-US" sz="1600" b="1" dirty="0">
                <a:solidFill>
                  <a:srgbClr val="B1831D"/>
                </a:solidFill>
              </a:rPr>
              <a:t>This is a CHOICE. CCIS will continue to pay your LTD premium if you choose not to elect Tax Choice Option</a:t>
            </a:r>
            <a:r>
              <a:rPr lang="en-US" b="1" dirty="0">
                <a:solidFill>
                  <a:srgbClr val="B1831D"/>
                </a:solidFill>
              </a:rPr>
              <a:t>.</a:t>
            </a:r>
          </a:p>
        </p:txBody>
      </p:sp>
      <p:sp>
        <p:nvSpPr>
          <p:cNvPr id="2" name="TextBox 1">
            <a:extLst>
              <a:ext uri="{FF2B5EF4-FFF2-40B4-BE49-F238E27FC236}">
                <a16:creationId xmlns:a16="http://schemas.microsoft.com/office/drawing/2014/main" id="{588A3D30-A5B7-4DCF-95F9-60AFE4640BD9}"/>
              </a:ext>
            </a:extLst>
          </p:cNvPr>
          <p:cNvSpPr txBox="1"/>
          <p:nvPr/>
        </p:nvSpPr>
        <p:spPr>
          <a:xfrm>
            <a:off x="8894575"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36</a:t>
            </a:r>
          </a:p>
        </p:txBody>
      </p:sp>
    </p:spTree>
    <p:extLst>
      <p:ext uri="{BB962C8B-B14F-4D97-AF65-F5344CB8AC3E}">
        <p14:creationId xmlns:p14="http://schemas.microsoft.com/office/powerpoint/2010/main" val="1374552446"/>
      </p:ext>
    </p:extLst>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38">
            <a:extLst>
              <a:ext uri="{FF2B5EF4-FFF2-40B4-BE49-F238E27FC236}">
                <a16:creationId xmlns:a16="http://schemas.microsoft.com/office/drawing/2014/main" id="{ABEE3A32-32B2-48FD-A7CE-58E80768F03E}"/>
              </a:ext>
            </a:extLst>
          </p:cNvPr>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10" name="Shape 139">
            <a:extLst>
              <a:ext uri="{FF2B5EF4-FFF2-40B4-BE49-F238E27FC236}">
                <a16:creationId xmlns:a16="http://schemas.microsoft.com/office/drawing/2014/main" id="{BDB657C9-9285-4B90-BB17-5A62427A9765}"/>
              </a:ext>
            </a:extLst>
          </p:cNvPr>
          <p:cNvSpPr/>
          <p:nvPr/>
        </p:nvSpPr>
        <p:spPr>
          <a:xfrm>
            <a:off x="342900" y="210940"/>
            <a:ext cx="8092440" cy="584775"/>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r>
              <a:rPr lang="en-US" dirty="0">
                <a:solidFill>
                  <a:schemeClr val="tx1"/>
                </a:solidFill>
              </a:rPr>
              <a:t>2021 Flexible Spending Account</a:t>
            </a:r>
            <a:endParaRPr dirty="0">
              <a:solidFill>
                <a:schemeClr val="tx1"/>
              </a:solidFill>
            </a:endParaRPr>
          </a:p>
        </p:txBody>
      </p:sp>
      <p:sp>
        <p:nvSpPr>
          <p:cNvPr id="14" name="TextBox 13">
            <a:extLst>
              <a:ext uri="{FF2B5EF4-FFF2-40B4-BE49-F238E27FC236}">
                <a16:creationId xmlns:a16="http://schemas.microsoft.com/office/drawing/2014/main" id="{21DEC075-B3FB-4C2B-91C9-434091C05293}"/>
              </a:ext>
            </a:extLst>
          </p:cNvPr>
          <p:cNvSpPr txBox="1"/>
          <p:nvPr/>
        </p:nvSpPr>
        <p:spPr>
          <a:xfrm>
            <a:off x="1394322" y="1668510"/>
            <a:ext cx="1128692" cy="5847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LTD – Tax Choice</a:t>
            </a:r>
            <a:endParaRPr kumimoji="0" lang="en-US" sz="1600" b="1" i="0" u="none" strike="noStrike" cap="none" spc="0" normalizeH="0" baseline="0" dirty="0">
              <a:ln>
                <a:noFill/>
              </a:ln>
              <a:solidFill>
                <a:schemeClr val="bg1"/>
              </a:solidFill>
              <a:effectLst/>
              <a:uFillTx/>
              <a:sym typeface="Calibri"/>
            </a:endParaRPr>
          </a:p>
        </p:txBody>
      </p:sp>
      <p:sp>
        <p:nvSpPr>
          <p:cNvPr id="15" name="TextBox 14">
            <a:extLst>
              <a:ext uri="{FF2B5EF4-FFF2-40B4-BE49-F238E27FC236}">
                <a16:creationId xmlns:a16="http://schemas.microsoft.com/office/drawing/2014/main" id="{FE68B7FE-0420-4895-8404-B67C39138CD3}"/>
              </a:ext>
            </a:extLst>
          </p:cNvPr>
          <p:cNvSpPr txBox="1"/>
          <p:nvPr/>
        </p:nvSpPr>
        <p:spPr>
          <a:xfrm>
            <a:off x="3640802" y="1369654"/>
            <a:ext cx="1700149"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600" b="1" i="0" u="none" strike="noStrike" cap="none" spc="0" normalizeH="0" baseline="0" dirty="0">
                <a:ln>
                  <a:noFill/>
                </a:ln>
                <a:solidFill>
                  <a:schemeClr val="bg1"/>
                </a:solidFill>
                <a:effectLst/>
                <a:uFillTx/>
                <a:latin typeface="+mj-lt"/>
                <a:ea typeface="+mj-ea"/>
                <a:cs typeface="+mj-cs"/>
                <a:sym typeface="Calibri"/>
              </a:rPr>
              <a:t>Group Life/AD&amp;D</a:t>
            </a:r>
          </a:p>
        </p:txBody>
      </p:sp>
      <p:sp>
        <p:nvSpPr>
          <p:cNvPr id="16" name="TextBox 15">
            <a:extLst>
              <a:ext uri="{FF2B5EF4-FFF2-40B4-BE49-F238E27FC236}">
                <a16:creationId xmlns:a16="http://schemas.microsoft.com/office/drawing/2014/main" id="{EB19D8F0-DA2F-49E3-8E86-50BCD6F66B4F}"/>
              </a:ext>
            </a:extLst>
          </p:cNvPr>
          <p:cNvSpPr txBox="1"/>
          <p:nvPr/>
        </p:nvSpPr>
        <p:spPr>
          <a:xfrm>
            <a:off x="6792437" y="1770089"/>
            <a:ext cx="553688"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STD</a:t>
            </a:r>
            <a:endParaRPr kumimoji="0" lang="en-US" sz="1600" b="1" i="0" u="none" strike="noStrike" cap="none" spc="0" normalizeH="0" baseline="0" dirty="0">
              <a:ln>
                <a:noFill/>
              </a:ln>
              <a:solidFill>
                <a:schemeClr val="bg1"/>
              </a:solidFill>
              <a:effectLst/>
              <a:uFillTx/>
              <a:sym typeface="Calibri"/>
            </a:endParaRPr>
          </a:p>
        </p:txBody>
      </p:sp>
      <p:sp>
        <p:nvSpPr>
          <p:cNvPr id="12" name="Rectangle 11">
            <a:extLst>
              <a:ext uri="{FF2B5EF4-FFF2-40B4-BE49-F238E27FC236}">
                <a16:creationId xmlns:a16="http://schemas.microsoft.com/office/drawing/2014/main" id="{A552E09E-8652-4113-A32C-4F90C077F3E4}"/>
              </a:ext>
            </a:extLst>
          </p:cNvPr>
          <p:cNvSpPr/>
          <p:nvPr/>
        </p:nvSpPr>
        <p:spPr>
          <a:xfrm>
            <a:off x="27375" y="782909"/>
            <a:ext cx="7239000" cy="4247317"/>
          </a:xfrm>
          <a:prstGeom prst="rect">
            <a:avLst/>
          </a:prstGeom>
        </p:spPr>
        <p:txBody>
          <a:bodyPr wrap="square">
            <a:spAutoFit/>
          </a:bodyPr>
          <a:lstStyle/>
          <a:p>
            <a:pPr fontAlgn="auto">
              <a:spcAft>
                <a:spcPts val="0"/>
              </a:spcAft>
              <a:defRPr/>
            </a:pPr>
            <a:endParaRPr lang="en-US" sz="1400" b="1" dirty="0">
              <a:cs typeface="Calibri" panose="020F0502020204030204" pitchFamily="34" charset="0"/>
            </a:endParaRPr>
          </a:p>
          <a:p>
            <a:pPr fontAlgn="auto">
              <a:spcAft>
                <a:spcPts val="0"/>
              </a:spcAft>
              <a:defRPr/>
            </a:pPr>
            <a:r>
              <a:rPr lang="en-US" sz="1400" b="1" u="sng" dirty="0">
                <a:cs typeface="Calibri" panose="020F0502020204030204" pitchFamily="34" charset="0"/>
              </a:rPr>
              <a:t>MEDICAL FSA</a:t>
            </a:r>
          </a:p>
          <a:p>
            <a:pPr fontAlgn="auto">
              <a:spcAft>
                <a:spcPts val="0"/>
              </a:spcAft>
              <a:defRPr/>
            </a:pPr>
            <a:endParaRPr lang="en-US" sz="1400" b="1" dirty="0">
              <a:cs typeface="Calibri" panose="020F0502020204030204" pitchFamily="34" charset="0"/>
            </a:endParaRPr>
          </a:p>
          <a:p>
            <a:pPr marL="342900" indent="-342900" fontAlgn="auto">
              <a:spcAft>
                <a:spcPts val="0"/>
              </a:spcAft>
              <a:buFont typeface="Wingdings" panose="05000000000000000000" pitchFamily="2" charset="2"/>
              <a:buChar char="§"/>
              <a:defRPr/>
            </a:pPr>
            <a:r>
              <a:rPr lang="en-US" sz="1400" dirty="0">
                <a:cs typeface="Calibri" panose="020F0502020204030204" pitchFamily="34" charset="0"/>
              </a:rPr>
              <a:t>Healthcare FSA: Pre-tax dollars set aside to pay for unreimbursed medical, dental, prescription and vision expenses</a:t>
            </a:r>
          </a:p>
          <a:p>
            <a:pPr marL="342900" indent="-342900" fontAlgn="auto">
              <a:spcAft>
                <a:spcPts val="0"/>
              </a:spcAft>
              <a:buFont typeface="Wingdings" panose="05000000000000000000" pitchFamily="2" charset="2"/>
              <a:buChar char="§"/>
              <a:defRPr/>
            </a:pPr>
            <a:endParaRPr lang="en-US" sz="1200" dirty="0">
              <a:cs typeface="Calibri" panose="020F0502020204030204" pitchFamily="34" charset="0"/>
            </a:endParaRPr>
          </a:p>
          <a:p>
            <a:pPr marL="342900" indent="-342900" fontAlgn="auto">
              <a:spcAft>
                <a:spcPts val="0"/>
              </a:spcAft>
              <a:buFont typeface="Wingdings" panose="05000000000000000000" pitchFamily="2" charset="2"/>
              <a:buChar char="§"/>
              <a:defRPr/>
            </a:pPr>
            <a:r>
              <a:rPr lang="en-US" sz="1400" dirty="0">
                <a:cs typeface="Calibri" panose="020F0502020204030204" pitchFamily="34" charset="0"/>
              </a:rPr>
              <a:t>2021 Maximum Contribution: $2,750</a:t>
            </a:r>
          </a:p>
          <a:p>
            <a:pPr marL="342900" indent="-342900" fontAlgn="auto">
              <a:spcAft>
                <a:spcPts val="0"/>
              </a:spcAft>
              <a:buFont typeface="Wingdings" panose="05000000000000000000" pitchFamily="2" charset="2"/>
              <a:buChar char="§"/>
              <a:defRPr/>
            </a:pPr>
            <a:endParaRPr lang="en-US" sz="1200" dirty="0">
              <a:cs typeface="Calibri" panose="020F0502020204030204" pitchFamily="34" charset="0"/>
            </a:endParaRPr>
          </a:p>
          <a:p>
            <a:pPr marL="342900" indent="-342900" fontAlgn="auto">
              <a:spcAft>
                <a:spcPts val="0"/>
              </a:spcAft>
              <a:buFont typeface="Wingdings" panose="05000000000000000000" pitchFamily="2" charset="2"/>
              <a:buChar char="§"/>
              <a:defRPr/>
            </a:pPr>
            <a:r>
              <a:rPr lang="en-US" sz="1400" dirty="0">
                <a:cs typeface="Calibri" panose="020F0502020204030204" pitchFamily="34" charset="0"/>
              </a:rPr>
              <a:t>FSA funds will be deducted bi-weekly from your payroll; you must use all the funds before end of the plan year</a:t>
            </a:r>
          </a:p>
          <a:p>
            <a:pPr marL="342900" indent="-342900" fontAlgn="auto">
              <a:spcAft>
                <a:spcPts val="0"/>
              </a:spcAft>
              <a:buFont typeface="Wingdings" panose="05000000000000000000" pitchFamily="2" charset="2"/>
              <a:buChar char="§"/>
              <a:defRPr/>
            </a:pPr>
            <a:endParaRPr lang="en-US" sz="1200" dirty="0">
              <a:cs typeface="Calibri" panose="020F0502020204030204" pitchFamily="34" charset="0"/>
            </a:endParaRPr>
          </a:p>
          <a:p>
            <a:pPr marL="342900" indent="-342900" fontAlgn="auto">
              <a:spcAft>
                <a:spcPts val="0"/>
              </a:spcAft>
              <a:buFont typeface="Wingdings" panose="05000000000000000000" pitchFamily="2" charset="2"/>
              <a:buChar char="§"/>
              <a:defRPr/>
            </a:pPr>
            <a:r>
              <a:rPr lang="en-US" sz="1400" dirty="0">
                <a:cs typeface="Calibri" panose="020F0502020204030204" pitchFamily="34" charset="0"/>
              </a:rPr>
              <a:t>There is a grace period of 2 ½ months after the end of the plan year. Claims incurred during these 2 ½ months will be applied to any balance left in the prior year account.</a:t>
            </a:r>
          </a:p>
          <a:p>
            <a:pPr marL="342900" indent="-342900" fontAlgn="auto">
              <a:spcAft>
                <a:spcPts val="0"/>
              </a:spcAft>
              <a:buFont typeface="Wingdings" panose="05000000000000000000" pitchFamily="2" charset="2"/>
              <a:buChar char="§"/>
              <a:defRPr/>
            </a:pPr>
            <a:endParaRPr lang="en-US" sz="1200" b="1" dirty="0">
              <a:cs typeface="Calibri" panose="020F0502020204030204" pitchFamily="34" charset="0"/>
            </a:endParaRPr>
          </a:p>
          <a:p>
            <a:pPr marL="285750" indent="-285750">
              <a:buFont typeface="Wingdings" panose="05000000000000000000" pitchFamily="2" charset="2"/>
              <a:buChar char="§"/>
              <a:defRPr/>
            </a:pPr>
            <a:r>
              <a:rPr lang="en-US" sz="1400" dirty="0">
                <a:cs typeface="Calibri" panose="020F0502020204030204" pitchFamily="34" charset="0"/>
              </a:rPr>
              <a:t> For eligible expenses, please refer to the following link:</a:t>
            </a:r>
          </a:p>
          <a:p>
            <a:pPr marL="742950" lvl="1" indent="-285750">
              <a:buFont typeface="Courier New" panose="02070309020205020404" pitchFamily="49" charset="0"/>
              <a:buChar char="o"/>
              <a:defRPr/>
            </a:pPr>
            <a:r>
              <a:rPr lang="en-US" sz="1400" b="1" i="1" dirty="0">
                <a:solidFill>
                  <a:srgbClr val="A27B00"/>
                </a:solidFill>
                <a:cs typeface="Calibri" panose="020F0502020204030204" pitchFamily="34" charset="0"/>
              </a:rPr>
              <a:t>https://ww.irs.gov/publications/p502/</a:t>
            </a:r>
          </a:p>
          <a:p>
            <a:pPr marL="285750" indent="-285750">
              <a:buFont typeface="Wingdings" panose="05000000000000000000" pitchFamily="2" charset="2"/>
              <a:buChar char="§"/>
              <a:defRPr/>
            </a:pPr>
            <a:endParaRPr lang="en-US" sz="1000" dirty="0">
              <a:cs typeface="Calibri" panose="020F0502020204030204" pitchFamily="34" charset="0"/>
            </a:endParaRPr>
          </a:p>
          <a:p>
            <a:pPr marL="1298448" lvl="4">
              <a:defRPr/>
            </a:pPr>
            <a:r>
              <a:rPr lang="en-US" dirty="0">
                <a:cs typeface="Calibri" panose="020F0502020204030204" pitchFamily="34" charset="0"/>
              </a:rPr>
              <a:t>	</a:t>
            </a:r>
          </a:p>
          <a:p>
            <a:pPr marL="1298448" lvl="4">
              <a:defRPr/>
            </a:pPr>
            <a:endParaRPr lang="en-US" sz="1000" b="1" dirty="0">
              <a:cs typeface="Calibri" panose="020F0502020204030204" pitchFamily="34" charset="0"/>
            </a:endParaRPr>
          </a:p>
          <a:p>
            <a:pPr algn="ctr" fontAlgn="auto">
              <a:spcAft>
                <a:spcPts val="0"/>
              </a:spcAft>
              <a:defRPr/>
            </a:pPr>
            <a:endParaRPr lang="en-US" sz="1600" b="1" dirty="0">
              <a:latin typeface="+mn-lt"/>
              <a:cs typeface="Calibri" panose="020F0502020204030204" pitchFamily="34" charset="0"/>
            </a:endParaRPr>
          </a:p>
        </p:txBody>
      </p:sp>
      <p:sp>
        <p:nvSpPr>
          <p:cNvPr id="18" name="TextBox 17">
            <a:extLst>
              <a:ext uri="{FF2B5EF4-FFF2-40B4-BE49-F238E27FC236}">
                <a16:creationId xmlns:a16="http://schemas.microsoft.com/office/drawing/2014/main" id="{C13B4962-15A5-493C-B894-5EECC56A6CD3}"/>
              </a:ext>
            </a:extLst>
          </p:cNvPr>
          <p:cNvSpPr txBox="1"/>
          <p:nvPr/>
        </p:nvSpPr>
        <p:spPr>
          <a:xfrm>
            <a:off x="82358" y="4524054"/>
            <a:ext cx="9014603" cy="2431435"/>
          </a:xfrm>
          <a:prstGeom prst="rect">
            <a:avLst/>
          </a:prstGeom>
          <a:noFill/>
        </p:spPr>
        <p:txBody>
          <a:bodyPr wrap="square" rtlCol="0">
            <a:spAutoFit/>
          </a:bodyPr>
          <a:lstStyle/>
          <a:p>
            <a:r>
              <a:rPr lang="en-US" sz="1400" b="1" u="sng" dirty="0"/>
              <a:t>DEPENDENT CARE FSA</a:t>
            </a:r>
          </a:p>
          <a:p>
            <a:endParaRPr lang="en-US" sz="1400" b="1" dirty="0"/>
          </a:p>
          <a:p>
            <a:pPr marL="285750" indent="-285750">
              <a:buFont typeface="Wingdings" panose="05000000000000000000" pitchFamily="2" charset="2"/>
              <a:buChar char="§"/>
            </a:pPr>
            <a:r>
              <a:rPr lang="en-US" sz="1400" dirty="0"/>
              <a:t>DCFSA: Set aside pre-tax dollars via payroll deduction to pay for child care or elder care eligible expenses</a:t>
            </a:r>
          </a:p>
          <a:p>
            <a:pPr marL="285750" indent="-285750">
              <a:buFont typeface="Wingdings" panose="05000000000000000000" pitchFamily="2" charset="2"/>
              <a:buChar char="§"/>
            </a:pPr>
            <a:endParaRPr lang="en-US" sz="1200" dirty="0"/>
          </a:p>
          <a:p>
            <a:pPr marL="285750" indent="-285750">
              <a:buFont typeface="Wingdings" panose="05000000000000000000" pitchFamily="2" charset="2"/>
              <a:buChar char="§"/>
            </a:pPr>
            <a:r>
              <a:rPr lang="en-US" sz="1400" dirty="0"/>
              <a:t>2021 Maximum Contributions: $5,000 per plan year </a:t>
            </a:r>
          </a:p>
          <a:p>
            <a:pPr marL="285750" indent="-285750">
              <a:buFont typeface="Wingdings" panose="05000000000000000000" pitchFamily="2" charset="2"/>
              <a:buChar char="§"/>
            </a:pPr>
            <a:endParaRPr lang="en-US" sz="1400" dirty="0"/>
          </a:p>
          <a:p>
            <a:pPr marL="285750" indent="-285750">
              <a:buFont typeface="Wingdings" panose="05000000000000000000" pitchFamily="2" charset="2"/>
              <a:buChar char="§"/>
            </a:pPr>
            <a:r>
              <a:rPr lang="en-US" sz="1400" dirty="0"/>
              <a:t>There is a grace period of </a:t>
            </a:r>
            <a:r>
              <a:rPr lang="en-US" sz="1400" dirty="0">
                <a:cs typeface="Calibri" panose="020F0502020204030204" pitchFamily="34" charset="0"/>
              </a:rPr>
              <a:t>2 ½ months after the end of plan year.</a:t>
            </a:r>
          </a:p>
          <a:p>
            <a:pPr marL="285750" indent="-285750">
              <a:buFont typeface="Wingdings" panose="05000000000000000000" pitchFamily="2" charset="2"/>
              <a:buChar char="§"/>
            </a:pPr>
            <a:endParaRPr lang="en-US" sz="1400" dirty="0">
              <a:cs typeface="Calibri" panose="020F0502020204030204" pitchFamily="34" charset="0"/>
            </a:endParaRPr>
          </a:p>
          <a:p>
            <a:pPr algn="ctr"/>
            <a:r>
              <a:rPr lang="en-US" sz="1400" b="1" dirty="0">
                <a:solidFill>
                  <a:srgbClr val="A27B00"/>
                </a:solidFill>
                <a:cs typeface="Calibri" panose="020F0502020204030204" pitchFamily="34" charset="0"/>
              </a:rPr>
              <a:t>All claims for the current plan year must be submitted to Discovery Benefits by the end of February, 2021 </a:t>
            </a:r>
            <a:endParaRPr lang="en-US" sz="1400" b="1" dirty="0">
              <a:solidFill>
                <a:srgbClr val="A27B00"/>
              </a:solidFill>
            </a:endParaRPr>
          </a:p>
          <a:p>
            <a:pPr algn="ctr"/>
            <a:endParaRPr lang="en-US" sz="1400" b="1" dirty="0"/>
          </a:p>
          <a:p>
            <a:pPr marL="285750" indent="-285750">
              <a:buFont typeface="Wingdings" panose="05000000000000000000" pitchFamily="2" charset="2"/>
              <a:buChar char="§"/>
            </a:pPr>
            <a:endParaRPr lang="en-US" sz="1400" b="1" dirty="0"/>
          </a:p>
        </p:txBody>
      </p:sp>
      <p:pic>
        <p:nvPicPr>
          <p:cNvPr id="20" name="Picture 19" descr="MCj04413150000[1]">
            <a:extLst>
              <a:ext uri="{FF2B5EF4-FFF2-40B4-BE49-F238E27FC236}">
                <a16:creationId xmlns:a16="http://schemas.microsoft.com/office/drawing/2014/main" id="{A7CE521E-6882-4271-BAFE-C8378C7C8372}"/>
              </a:ext>
            </a:extLst>
          </p:cNvPr>
          <p:cNvPicPr>
            <a:picLocks noChangeAspect="1" noChangeArrowheads="1"/>
          </p:cNvPicPr>
          <p:nvPr/>
        </p:nvPicPr>
        <p:blipFill>
          <a:blip r:embed="rId3" cstate="print"/>
          <a:srcRect/>
          <a:stretch>
            <a:fillRect/>
          </a:stretch>
        </p:blipFill>
        <p:spPr bwMode="auto">
          <a:xfrm>
            <a:off x="7073660" y="1056961"/>
            <a:ext cx="1830239" cy="1830239"/>
          </a:xfrm>
          <a:prstGeom prst="rect">
            <a:avLst/>
          </a:prstGeom>
          <a:noFill/>
          <a:ln w="9525">
            <a:noFill/>
            <a:miter lim="800000"/>
            <a:headEnd/>
            <a:tailEnd/>
          </a:ln>
        </p:spPr>
      </p:pic>
      <p:sp>
        <p:nvSpPr>
          <p:cNvPr id="2" name="TextBox 1">
            <a:extLst>
              <a:ext uri="{FF2B5EF4-FFF2-40B4-BE49-F238E27FC236}">
                <a16:creationId xmlns:a16="http://schemas.microsoft.com/office/drawing/2014/main" id="{70BE965D-65AD-4496-93D5-CE36F436407F}"/>
              </a:ext>
            </a:extLst>
          </p:cNvPr>
          <p:cNvSpPr txBox="1"/>
          <p:nvPr/>
        </p:nvSpPr>
        <p:spPr>
          <a:xfrm>
            <a:off x="8812217" y="6635080"/>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37</a:t>
            </a:r>
          </a:p>
        </p:txBody>
      </p:sp>
    </p:spTree>
    <p:extLst>
      <p:ext uri="{BB962C8B-B14F-4D97-AF65-F5344CB8AC3E}">
        <p14:creationId xmlns:p14="http://schemas.microsoft.com/office/powerpoint/2010/main" val="969130767"/>
      </p:ext>
    </p:extLst>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p:nvPr/>
        </p:nvSpPr>
        <p:spPr>
          <a:xfrm>
            <a:off x="-1" y="0"/>
            <a:ext cx="9144001" cy="883567"/>
          </a:xfrm>
          <a:prstGeom prst="rect">
            <a:avLst/>
          </a:prstGeom>
          <a:gradFill>
            <a:gsLst>
              <a:gs pos="0">
                <a:srgbClr val="0070C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165" name="Shape 165"/>
          <p:cNvSpPr/>
          <p:nvPr/>
        </p:nvSpPr>
        <p:spPr>
          <a:xfrm>
            <a:off x="372862" y="202497"/>
            <a:ext cx="8313938"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What is a Flexible Savings Account (FSA) </a:t>
            </a:r>
            <a:endParaRPr dirty="0">
              <a:solidFill>
                <a:schemeClr val="tx1"/>
              </a:solidFill>
            </a:endParaRPr>
          </a:p>
        </p:txBody>
      </p:sp>
      <p:sp>
        <p:nvSpPr>
          <p:cNvPr id="12" name="Rectangle 11">
            <a:extLst>
              <a:ext uri="{FF2B5EF4-FFF2-40B4-BE49-F238E27FC236}">
                <a16:creationId xmlns:a16="http://schemas.microsoft.com/office/drawing/2014/main" id="{B73CF985-2324-484E-B900-943A32CADE0C}"/>
              </a:ext>
            </a:extLst>
          </p:cNvPr>
          <p:cNvSpPr/>
          <p:nvPr/>
        </p:nvSpPr>
        <p:spPr>
          <a:xfrm>
            <a:off x="2009214" y="3193486"/>
            <a:ext cx="2296718" cy="830997"/>
          </a:xfrm>
          <a:prstGeom prst="rect">
            <a:avLst/>
          </a:prstGeom>
        </p:spPr>
        <p:txBody>
          <a:bodyPr wrap="square">
            <a:spAutoFit/>
          </a:bodyPr>
          <a:lstStyle/>
          <a:p>
            <a:pPr lvl="0" algn="ctr"/>
            <a:r>
              <a:rPr lang="en-US" sz="1600" dirty="0">
                <a:solidFill>
                  <a:schemeClr val="bg1"/>
                </a:solidFill>
              </a:rPr>
              <a:t>A bank account paired with a qualified high-deductible health plan</a:t>
            </a:r>
          </a:p>
        </p:txBody>
      </p:sp>
      <p:sp>
        <p:nvSpPr>
          <p:cNvPr id="13" name="Rectangle 12">
            <a:extLst>
              <a:ext uri="{FF2B5EF4-FFF2-40B4-BE49-F238E27FC236}">
                <a16:creationId xmlns:a16="http://schemas.microsoft.com/office/drawing/2014/main" id="{6B7CD51D-15CB-4177-9C32-406AD3D3848A}"/>
              </a:ext>
            </a:extLst>
          </p:cNvPr>
          <p:cNvSpPr/>
          <p:nvPr/>
        </p:nvSpPr>
        <p:spPr>
          <a:xfrm>
            <a:off x="4751971" y="3285999"/>
            <a:ext cx="1994454" cy="584775"/>
          </a:xfrm>
          <a:prstGeom prst="rect">
            <a:avLst/>
          </a:prstGeom>
        </p:spPr>
        <p:txBody>
          <a:bodyPr wrap="square">
            <a:spAutoFit/>
          </a:bodyPr>
          <a:lstStyle/>
          <a:p>
            <a:pPr lvl="0" algn="ctr"/>
            <a:r>
              <a:rPr lang="en-US" sz="1600" dirty="0">
                <a:solidFill>
                  <a:schemeClr val="bg1"/>
                </a:solidFill>
              </a:rPr>
              <a:t>A bank account that is owned by you.</a:t>
            </a:r>
          </a:p>
        </p:txBody>
      </p:sp>
      <p:sp>
        <p:nvSpPr>
          <p:cNvPr id="14" name="Rectangle 13">
            <a:extLst>
              <a:ext uri="{FF2B5EF4-FFF2-40B4-BE49-F238E27FC236}">
                <a16:creationId xmlns:a16="http://schemas.microsoft.com/office/drawing/2014/main" id="{7B6E9E45-1ED0-4734-AB36-126D4AAD6016}"/>
              </a:ext>
            </a:extLst>
          </p:cNvPr>
          <p:cNvSpPr/>
          <p:nvPr/>
        </p:nvSpPr>
        <p:spPr>
          <a:xfrm>
            <a:off x="2258618" y="4309817"/>
            <a:ext cx="1986693" cy="1077218"/>
          </a:xfrm>
          <a:prstGeom prst="rect">
            <a:avLst/>
          </a:prstGeom>
        </p:spPr>
        <p:txBody>
          <a:bodyPr wrap="square">
            <a:spAutoFit/>
          </a:bodyPr>
          <a:lstStyle/>
          <a:p>
            <a:pPr lvl="0" algn="ctr"/>
            <a:r>
              <a:rPr lang="en-US" sz="1600" dirty="0">
                <a:solidFill>
                  <a:schemeClr val="bg1"/>
                </a:solidFill>
              </a:rPr>
              <a:t>Money that can be used for current and future medical expenses</a:t>
            </a:r>
          </a:p>
        </p:txBody>
      </p:sp>
      <p:sp>
        <p:nvSpPr>
          <p:cNvPr id="15" name="Rectangle 14">
            <a:extLst>
              <a:ext uri="{FF2B5EF4-FFF2-40B4-BE49-F238E27FC236}">
                <a16:creationId xmlns:a16="http://schemas.microsoft.com/office/drawing/2014/main" id="{14187843-32C4-474F-A294-6E3310EEB7D2}"/>
              </a:ext>
            </a:extLst>
          </p:cNvPr>
          <p:cNvSpPr/>
          <p:nvPr/>
        </p:nvSpPr>
        <p:spPr>
          <a:xfrm>
            <a:off x="4521124" y="4241430"/>
            <a:ext cx="1351221" cy="1569660"/>
          </a:xfrm>
          <a:prstGeom prst="rect">
            <a:avLst/>
          </a:prstGeom>
        </p:spPr>
        <p:txBody>
          <a:bodyPr wrap="square">
            <a:spAutoFit/>
          </a:bodyPr>
          <a:lstStyle/>
          <a:p>
            <a:pPr lvl="0" algn="ctr"/>
            <a:r>
              <a:rPr lang="en-US" sz="1600" dirty="0">
                <a:solidFill>
                  <a:schemeClr val="bg1"/>
                </a:solidFill>
              </a:rPr>
              <a:t>The Health Savings Account is your personal bank account and portable.</a:t>
            </a:r>
          </a:p>
        </p:txBody>
      </p:sp>
      <p:sp>
        <p:nvSpPr>
          <p:cNvPr id="2" name="TextBox 1">
            <a:extLst>
              <a:ext uri="{FF2B5EF4-FFF2-40B4-BE49-F238E27FC236}">
                <a16:creationId xmlns:a16="http://schemas.microsoft.com/office/drawing/2014/main" id="{93E72971-F295-447C-BD3E-5D518F7F49B8}"/>
              </a:ext>
            </a:extLst>
          </p:cNvPr>
          <p:cNvSpPr txBox="1"/>
          <p:nvPr/>
        </p:nvSpPr>
        <p:spPr>
          <a:xfrm>
            <a:off x="8763535" y="6535034"/>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38</a:t>
            </a:r>
          </a:p>
        </p:txBody>
      </p:sp>
      <p:pic>
        <p:nvPicPr>
          <p:cNvPr id="4" name="Picture 3">
            <a:extLst>
              <a:ext uri="{FF2B5EF4-FFF2-40B4-BE49-F238E27FC236}">
                <a16:creationId xmlns:a16="http://schemas.microsoft.com/office/drawing/2014/main" id="{7238E4F7-2A9F-4619-813E-2EA3A36001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76" y="1146972"/>
            <a:ext cx="4420774" cy="4857933"/>
          </a:xfrm>
          <a:prstGeom prst="rect">
            <a:avLst/>
          </a:prstGeom>
        </p:spPr>
      </p:pic>
      <p:pic>
        <p:nvPicPr>
          <p:cNvPr id="6" name="Picture 5">
            <a:extLst>
              <a:ext uri="{FF2B5EF4-FFF2-40B4-BE49-F238E27FC236}">
                <a16:creationId xmlns:a16="http://schemas.microsoft.com/office/drawing/2014/main" id="{2863E976-400C-48F6-9C71-F6EF5A1856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80367" y="1163493"/>
            <a:ext cx="4420774" cy="4978152"/>
          </a:xfrm>
          <a:prstGeom prst="rect">
            <a:avLst/>
          </a:prstGeom>
        </p:spPr>
      </p:pic>
    </p:spTree>
    <p:extLst>
      <p:ext uri="{BB962C8B-B14F-4D97-AF65-F5344CB8AC3E}">
        <p14:creationId xmlns:p14="http://schemas.microsoft.com/office/powerpoint/2010/main" val="3213526559"/>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31" presetClass="entr" presetSubtype="0"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1000" fill="hold"/>
                                        <p:tgtEl>
                                          <p:spTgt spid="14"/>
                                        </p:tgtEl>
                                        <p:attrNameLst>
                                          <p:attrName>ppt_w</p:attrName>
                                        </p:attrNameLst>
                                      </p:cBhvr>
                                      <p:tavLst>
                                        <p:tav tm="0">
                                          <p:val>
                                            <p:fltVal val="0"/>
                                          </p:val>
                                        </p:tav>
                                        <p:tav tm="100000">
                                          <p:val>
                                            <p:strVal val="#ppt_w"/>
                                          </p:val>
                                        </p:tav>
                                      </p:tavLst>
                                    </p:anim>
                                    <p:anim calcmode="lin" valueType="num">
                                      <p:cBhvr>
                                        <p:cTn id="17" dur="1000" fill="hold"/>
                                        <p:tgtEl>
                                          <p:spTgt spid="14"/>
                                        </p:tgtEl>
                                        <p:attrNameLst>
                                          <p:attrName>ppt_h</p:attrName>
                                        </p:attrNameLst>
                                      </p:cBhvr>
                                      <p:tavLst>
                                        <p:tav tm="0">
                                          <p:val>
                                            <p:fltVal val="0"/>
                                          </p:val>
                                        </p:tav>
                                        <p:tav tm="100000">
                                          <p:val>
                                            <p:strVal val="#ppt_h"/>
                                          </p:val>
                                        </p:tav>
                                      </p:tavLst>
                                    </p:anim>
                                    <p:anim calcmode="lin" valueType="num">
                                      <p:cBhvr>
                                        <p:cTn id="18" dur="1000" fill="hold"/>
                                        <p:tgtEl>
                                          <p:spTgt spid="14"/>
                                        </p:tgtEl>
                                        <p:attrNameLst>
                                          <p:attrName>style.rotation</p:attrName>
                                        </p:attrNameLst>
                                      </p:cBhvr>
                                      <p:tavLst>
                                        <p:tav tm="0">
                                          <p:val>
                                            <p:fltVal val="90"/>
                                          </p:val>
                                        </p:tav>
                                        <p:tav tm="100000">
                                          <p:val>
                                            <p:fltVal val="0"/>
                                          </p:val>
                                        </p:tav>
                                      </p:tavLst>
                                    </p:anim>
                                    <p:animEffect transition="in" filter="fade">
                                      <p:cBhvr>
                                        <p:cTn id="19" dur="1000"/>
                                        <p:tgtEl>
                                          <p:spTgt spid="14"/>
                                        </p:tgtEl>
                                      </p:cBhvr>
                                    </p:animEffect>
                                  </p:childTnLst>
                                </p:cTn>
                              </p:par>
                            </p:childTnLst>
                          </p:cTn>
                        </p:par>
                        <p:par>
                          <p:cTn id="20" fill="hold">
                            <p:stCondLst>
                              <p:cond delay="1500"/>
                            </p:stCondLst>
                            <p:childTnLst>
                              <p:par>
                                <p:cTn id="21" presetID="31"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1000" fill="hold"/>
                                        <p:tgtEl>
                                          <p:spTgt spid="15"/>
                                        </p:tgtEl>
                                        <p:attrNameLst>
                                          <p:attrName>ppt_w</p:attrName>
                                        </p:attrNameLst>
                                      </p:cBhvr>
                                      <p:tavLst>
                                        <p:tav tm="0">
                                          <p:val>
                                            <p:fltVal val="0"/>
                                          </p:val>
                                        </p:tav>
                                        <p:tav tm="100000">
                                          <p:val>
                                            <p:strVal val="#ppt_w"/>
                                          </p:val>
                                        </p:tav>
                                      </p:tavLst>
                                    </p:anim>
                                    <p:anim calcmode="lin" valueType="num">
                                      <p:cBhvr>
                                        <p:cTn id="24" dur="1000" fill="hold"/>
                                        <p:tgtEl>
                                          <p:spTgt spid="15"/>
                                        </p:tgtEl>
                                        <p:attrNameLst>
                                          <p:attrName>ppt_h</p:attrName>
                                        </p:attrNameLst>
                                      </p:cBhvr>
                                      <p:tavLst>
                                        <p:tav tm="0">
                                          <p:val>
                                            <p:fltVal val="0"/>
                                          </p:val>
                                        </p:tav>
                                        <p:tav tm="100000">
                                          <p:val>
                                            <p:strVal val="#ppt_h"/>
                                          </p:val>
                                        </p:tav>
                                      </p:tavLst>
                                    </p:anim>
                                    <p:anim calcmode="lin" valueType="num">
                                      <p:cBhvr>
                                        <p:cTn id="25" dur="1000" fill="hold"/>
                                        <p:tgtEl>
                                          <p:spTgt spid="15"/>
                                        </p:tgtEl>
                                        <p:attrNameLst>
                                          <p:attrName>style.rotation</p:attrName>
                                        </p:attrNameLst>
                                      </p:cBhvr>
                                      <p:tavLst>
                                        <p:tav tm="0">
                                          <p:val>
                                            <p:fltVal val="90"/>
                                          </p:val>
                                        </p:tav>
                                        <p:tav tm="100000">
                                          <p:val>
                                            <p:fltVal val="0"/>
                                          </p:val>
                                        </p:tav>
                                      </p:tavLst>
                                    </p:anim>
                                    <p:animEffect transition="in" filter="fade">
                                      <p:cBhvr>
                                        <p:cTn id="2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38">
            <a:extLst>
              <a:ext uri="{FF2B5EF4-FFF2-40B4-BE49-F238E27FC236}">
                <a16:creationId xmlns:a16="http://schemas.microsoft.com/office/drawing/2014/main" id="{ABEE3A32-32B2-48FD-A7CE-58E80768F03E}"/>
              </a:ext>
            </a:extLst>
          </p:cNvPr>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10" name="Shape 139">
            <a:extLst>
              <a:ext uri="{FF2B5EF4-FFF2-40B4-BE49-F238E27FC236}">
                <a16:creationId xmlns:a16="http://schemas.microsoft.com/office/drawing/2014/main" id="{BDB657C9-9285-4B90-BB17-5A62427A9765}"/>
              </a:ext>
            </a:extLst>
          </p:cNvPr>
          <p:cNvSpPr/>
          <p:nvPr/>
        </p:nvSpPr>
        <p:spPr>
          <a:xfrm>
            <a:off x="342900" y="210940"/>
            <a:ext cx="8092440"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2021 Flexible Spending Accounts</a:t>
            </a:r>
            <a:endParaRPr dirty="0">
              <a:solidFill>
                <a:schemeClr val="tx1"/>
              </a:solidFill>
            </a:endParaRPr>
          </a:p>
        </p:txBody>
      </p:sp>
      <p:sp>
        <p:nvSpPr>
          <p:cNvPr id="14" name="TextBox 13">
            <a:extLst>
              <a:ext uri="{FF2B5EF4-FFF2-40B4-BE49-F238E27FC236}">
                <a16:creationId xmlns:a16="http://schemas.microsoft.com/office/drawing/2014/main" id="{21DEC075-B3FB-4C2B-91C9-434091C05293}"/>
              </a:ext>
            </a:extLst>
          </p:cNvPr>
          <p:cNvSpPr txBox="1"/>
          <p:nvPr/>
        </p:nvSpPr>
        <p:spPr>
          <a:xfrm>
            <a:off x="1394322" y="1668510"/>
            <a:ext cx="1128692" cy="5847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LTD – Tax Choice</a:t>
            </a:r>
            <a:endParaRPr kumimoji="0" lang="en-US" sz="1600" b="1" i="0" u="none" strike="noStrike" cap="none" spc="0" normalizeH="0" baseline="0" dirty="0">
              <a:ln>
                <a:noFill/>
              </a:ln>
              <a:solidFill>
                <a:schemeClr val="bg1"/>
              </a:solidFill>
              <a:effectLst/>
              <a:uFillTx/>
              <a:sym typeface="Calibri"/>
            </a:endParaRPr>
          </a:p>
        </p:txBody>
      </p:sp>
      <p:sp>
        <p:nvSpPr>
          <p:cNvPr id="15" name="TextBox 14">
            <a:extLst>
              <a:ext uri="{FF2B5EF4-FFF2-40B4-BE49-F238E27FC236}">
                <a16:creationId xmlns:a16="http://schemas.microsoft.com/office/drawing/2014/main" id="{FE68B7FE-0420-4895-8404-B67C39138CD3}"/>
              </a:ext>
            </a:extLst>
          </p:cNvPr>
          <p:cNvSpPr txBox="1"/>
          <p:nvPr/>
        </p:nvSpPr>
        <p:spPr>
          <a:xfrm>
            <a:off x="3640802" y="1369654"/>
            <a:ext cx="1700149"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600" b="1" i="0" u="none" strike="noStrike" cap="none" spc="0" normalizeH="0" baseline="0" dirty="0">
                <a:ln>
                  <a:noFill/>
                </a:ln>
                <a:solidFill>
                  <a:schemeClr val="bg1"/>
                </a:solidFill>
                <a:effectLst/>
                <a:uFillTx/>
                <a:latin typeface="+mj-lt"/>
                <a:ea typeface="+mj-ea"/>
                <a:cs typeface="+mj-cs"/>
                <a:sym typeface="Calibri"/>
              </a:rPr>
              <a:t>Group Life/AD&amp;D</a:t>
            </a:r>
          </a:p>
        </p:txBody>
      </p:sp>
      <p:sp>
        <p:nvSpPr>
          <p:cNvPr id="16" name="TextBox 15">
            <a:extLst>
              <a:ext uri="{FF2B5EF4-FFF2-40B4-BE49-F238E27FC236}">
                <a16:creationId xmlns:a16="http://schemas.microsoft.com/office/drawing/2014/main" id="{EB19D8F0-DA2F-49E3-8E86-50BCD6F66B4F}"/>
              </a:ext>
            </a:extLst>
          </p:cNvPr>
          <p:cNvSpPr txBox="1"/>
          <p:nvPr/>
        </p:nvSpPr>
        <p:spPr>
          <a:xfrm>
            <a:off x="6792437" y="1770089"/>
            <a:ext cx="553688"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STD</a:t>
            </a:r>
            <a:endParaRPr kumimoji="0" lang="en-US" sz="1600" b="1" i="0" u="none" strike="noStrike" cap="none" spc="0" normalizeH="0" baseline="0" dirty="0">
              <a:ln>
                <a:noFill/>
              </a:ln>
              <a:solidFill>
                <a:schemeClr val="bg1"/>
              </a:solidFill>
              <a:effectLst/>
              <a:uFillTx/>
              <a:sym typeface="Calibri"/>
            </a:endParaRPr>
          </a:p>
        </p:txBody>
      </p:sp>
      <p:sp>
        <p:nvSpPr>
          <p:cNvPr id="2" name="TextBox 1">
            <a:extLst>
              <a:ext uri="{FF2B5EF4-FFF2-40B4-BE49-F238E27FC236}">
                <a16:creationId xmlns:a16="http://schemas.microsoft.com/office/drawing/2014/main" id="{70BE965D-65AD-4496-93D5-CE36F436407F}"/>
              </a:ext>
            </a:extLst>
          </p:cNvPr>
          <p:cNvSpPr txBox="1"/>
          <p:nvPr/>
        </p:nvSpPr>
        <p:spPr>
          <a:xfrm>
            <a:off x="8812217" y="6635080"/>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39</a:t>
            </a:r>
          </a:p>
        </p:txBody>
      </p:sp>
      <p:sp>
        <p:nvSpPr>
          <p:cNvPr id="8" name="Content Placeholder 2">
            <a:extLst>
              <a:ext uri="{FF2B5EF4-FFF2-40B4-BE49-F238E27FC236}">
                <a16:creationId xmlns:a16="http://schemas.microsoft.com/office/drawing/2014/main" id="{6E7D598E-2BB2-48D4-A08F-987EB54884A4}"/>
              </a:ext>
            </a:extLst>
          </p:cNvPr>
          <p:cNvSpPr txBox="1">
            <a:spLocks/>
          </p:cNvSpPr>
          <p:nvPr/>
        </p:nvSpPr>
        <p:spPr>
          <a:xfrm>
            <a:off x="389965" y="1901331"/>
            <a:ext cx="8171329" cy="3200400"/>
          </a:xfrm>
          <a:prstGeom prst="rect">
            <a:avLst/>
          </a:prstGeom>
        </p:spPr>
        <p:txBody>
          <a:bodyPr>
            <a:normAutofit/>
          </a:bodyPr>
          <a:lstStyle>
            <a:lvl1pPr marL="342900" marR="0" indent="-34290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1pPr>
            <a:lvl2pPr marL="783771" marR="0" indent="-326571"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2pPr>
            <a:lvl3pPr marL="1219200" marR="0" indent="-30480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3pPr>
            <a:lvl4pPr marL="17373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4pPr>
            <a:lvl5pPr marL="21945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5pPr>
            <a:lvl6pPr marL="26517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6pPr>
            <a:lvl7pPr marL="31089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7pPr>
            <a:lvl8pPr marL="3566159" marR="0" indent="-365759"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8pPr>
            <a:lvl9pPr marL="4023359" marR="0" indent="-365759"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9pPr>
          </a:lstStyle>
          <a:p>
            <a:pPr hangingPunct="1"/>
            <a:r>
              <a:rPr lang="en-US" sz="1800" dirty="0">
                <a:solidFill>
                  <a:schemeClr val="tx1"/>
                </a:solidFill>
                <a:cs typeface="Arial" panose="020B0604020202020204" pitchFamily="34" charset="0"/>
              </a:rPr>
              <a:t>Flexible Spending Accounts (FSA) are a great way for you to SAVE MONEY on pre-planned health and day care expenses!</a:t>
            </a:r>
          </a:p>
          <a:p>
            <a:pPr lvl="2" hangingPunct="1">
              <a:buFont typeface="Arial" panose="020B0604020202020204" pitchFamily="34" charset="0"/>
              <a:buChar char="—"/>
            </a:pPr>
            <a:r>
              <a:rPr lang="en-US" sz="1600" dirty="0">
                <a:solidFill>
                  <a:schemeClr val="tx1"/>
                </a:solidFill>
                <a:cs typeface="Arial" panose="020B0604020202020204" pitchFamily="34" charset="0"/>
              </a:rPr>
              <a:t>Participation is 100% voluntary</a:t>
            </a:r>
          </a:p>
          <a:p>
            <a:pPr lvl="2" hangingPunct="1">
              <a:buFont typeface="Arial" panose="020B0604020202020204" pitchFamily="34" charset="0"/>
              <a:buChar char="—"/>
            </a:pPr>
            <a:r>
              <a:rPr lang="en-US" sz="1600" dirty="0">
                <a:solidFill>
                  <a:schemeClr val="tx1"/>
                </a:solidFill>
                <a:cs typeface="Arial" panose="020B0604020202020204" pitchFamily="34" charset="0"/>
              </a:rPr>
              <a:t>Savings are TAX FREE, not Tax Deferred</a:t>
            </a:r>
          </a:p>
          <a:p>
            <a:pPr lvl="2" hangingPunct="1">
              <a:buFont typeface="Arial" panose="020B0604020202020204" pitchFamily="34" charset="0"/>
              <a:buChar char="—"/>
            </a:pPr>
            <a:r>
              <a:rPr lang="en-US" sz="1600" dirty="0">
                <a:solidFill>
                  <a:schemeClr val="tx1"/>
                </a:solidFill>
                <a:cs typeface="Arial" panose="020B0604020202020204" pitchFamily="34" charset="0"/>
              </a:rPr>
              <a:t>Supported by Section 125 and 129 of the IRS Code</a:t>
            </a:r>
          </a:p>
          <a:p>
            <a:pPr hangingPunct="1"/>
            <a:r>
              <a:rPr lang="en-US" sz="1800" dirty="0">
                <a:solidFill>
                  <a:schemeClr val="tx1"/>
                </a:solidFill>
                <a:cs typeface="Arial" panose="020B0604020202020204" pitchFamily="34" charset="0"/>
              </a:rPr>
              <a:t>Various Account Options</a:t>
            </a:r>
          </a:p>
          <a:p>
            <a:pPr lvl="2" hangingPunct="1">
              <a:buFont typeface="Arial" panose="020B0604020202020204" pitchFamily="34" charset="0"/>
              <a:buChar char="—"/>
            </a:pPr>
            <a:r>
              <a:rPr lang="en-US" sz="1600" dirty="0">
                <a:solidFill>
                  <a:schemeClr val="tx1"/>
                </a:solidFill>
                <a:cs typeface="Arial" panose="020B0604020202020204" pitchFamily="34" charset="0"/>
              </a:rPr>
              <a:t>Health Care Spending Account (Section 125)</a:t>
            </a:r>
          </a:p>
          <a:p>
            <a:pPr lvl="2" hangingPunct="1">
              <a:buFont typeface="Arial" panose="020B0604020202020204" pitchFamily="34" charset="0"/>
              <a:buChar char="—"/>
            </a:pPr>
            <a:r>
              <a:rPr lang="en-US" sz="1600" dirty="0">
                <a:solidFill>
                  <a:schemeClr val="tx1"/>
                </a:solidFill>
                <a:cs typeface="Arial" panose="020B0604020202020204" pitchFamily="34" charset="0"/>
              </a:rPr>
              <a:t>Dependent or “Day Care” Spending Account (Section 129)</a:t>
            </a:r>
          </a:p>
        </p:txBody>
      </p:sp>
      <p:pic>
        <p:nvPicPr>
          <p:cNvPr id="11" name="Picture 10" descr="Image result for health equity logo">
            <a:extLst>
              <a:ext uri="{FF2B5EF4-FFF2-40B4-BE49-F238E27FC236}">
                <a16:creationId xmlns:a16="http://schemas.microsoft.com/office/drawing/2014/main" id="{9631760D-FF0F-40C4-AB2F-A1D7C45F83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2217" y="5538000"/>
            <a:ext cx="3810000" cy="132000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5963DC6D-1FC2-4D1A-BDCD-9FD38AD4AD52}"/>
              </a:ext>
            </a:extLst>
          </p:cNvPr>
          <p:cNvSpPr/>
          <p:nvPr/>
        </p:nvSpPr>
        <p:spPr>
          <a:xfrm>
            <a:off x="801890" y="960624"/>
            <a:ext cx="6795247" cy="707886"/>
          </a:xfrm>
          <a:prstGeom prst="rect">
            <a:avLst/>
          </a:prstGeom>
        </p:spPr>
        <p:txBody>
          <a:bodyPr wrap="square">
            <a:spAutoFit/>
          </a:bodyPr>
          <a:lstStyle/>
          <a:p>
            <a:pPr algn="ctr">
              <a:buSzPct val="128000"/>
              <a:defRPr/>
            </a:pPr>
            <a:r>
              <a:rPr lang="en-US" altLang="en-US" sz="2000" dirty="0">
                <a:cs typeface="Arial" panose="020B0604020202020204" pitchFamily="34" charset="0"/>
              </a:rPr>
              <a:t>You can manage your account and learn more about FSAs at </a:t>
            </a:r>
            <a:r>
              <a:rPr lang="en-US" sz="2000" b="1" u="sng" dirty="0">
                <a:solidFill>
                  <a:srgbClr val="0058B0"/>
                </a:solidFill>
                <a:cs typeface="Arial" panose="020B0604020202020204" pitchFamily="34" charset="0"/>
              </a:rPr>
              <a:t>www.healthequity.com</a:t>
            </a:r>
            <a:endParaRPr lang="en-US" altLang="en-US" sz="2000" dirty="0">
              <a:solidFill>
                <a:srgbClr val="000000"/>
              </a:solidFill>
              <a:ea typeface="Arial Unicode MS" panose="020B0604020202020204" pitchFamily="34" charset="-128"/>
              <a:cs typeface="Arial" panose="020B0604020202020204" pitchFamily="34" charset="0"/>
            </a:endParaRPr>
          </a:p>
        </p:txBody>
      </p:sp>
      <p:sp>
        <p:nvSpPr>
          <p:cNvPr id="13" name="TextBox 12">
            <a:extLst>
              <a:ext uri="{FF2B5EF4-FFF2-40B4-BE49-F238E27FC236}">
                <a16:creationId xmlns:a16="http://schemas.microsoft.com/office/drawing/2014/main" id="{0C38F443-EABC-4072-9B00-AF6F91EFB2B1}"/>
              </a:ext>
            </a:extLst>
          </p:cNvPr>
          <p:cNvSpPr txBox="1"/>
          <p:nvPr/>
        </p:nvSpPr>
        <p:spPr>
          <a:xfrm>
            <a:off x="1506142" y="4878889"/>
            <a:ext cx="5997317"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1800" b="1" i="0" u="none" strike="noStrike" cap="none" spc="0" normalizeH="0" baseline="0" dirty="0">
                <a:ln>
                  <a:noFill/>
                </a:ln>
                <a:solidFill>
                  <a:srgbClr val="B1831D"/>
                </a:solidFill>
                <a:effectLst/>
                <a:uFillTx/>
                <a:latin typeface="+mj-lt"/>
                <a:ea typeface="+mj-ea"/>
                <a:cs typeface="+mj-cs"/>
                <a:sym typeface="Calibri"/>
              </a:rPr>
              <a:t>In order to enroll in the FSA, you must complete the FSA enrollment form </a:t>
            </a:r>
          </a:p>
        </p:txBody>
      </p:sp>
    </p:spTree>
    <p:extLst>
      <p:ext uri="{BB962C8B-B14F-4D97-AF65-F5344CB8AC3E}">
        <p14:creationId xmlns:p14="http://schemas.microsoft.com/office/powerpoint/2010/main" val="1298205820"/>
      </p:ext>
    </p:extLst>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38">
            <a:extLst>
              <a:ext uri="{FF2B5EF4-FFF2-40B4-BE49-F238E27FC236}">
                <a16:creationId xmlns:a16="http://schemas.microsoft.com/office/drawing/2014/main" id="{ABEE3A32-32B2-48FD-A7CE-58E80768F03E}"/>
              </a:ext>
            </a:extLst>
          </p:cNvPr>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10" name="Shape 139">
            <a:extLst>
              <a:ext uri="{FF2B5EF4-FFF2-40B4-BE49-F238E27FC236}">
                <a16:creationId xmlns:a16="http://schemas.microsoft.com/office/drawing/2014/main" id="{BDB657C9-9285-4B90-BB17-5A62427A9765}"/>
              </a:ext>
            </a:extLst>
          </p:cNvPr>
          <p:cNvSpPr/>
          <p:nvPr/>
        </p:nvSpPr>
        <p:spPr>
          <a:xfrm>
            <a:off x="342900" y="210940"/>
            <a:ext cx="8092440" cy="584775"/>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r>
              <a:rPr lang="en-US" dirty="0">
                <a:solidFill>
                  <a:schemeClr val="tx1"/>
                </a:solidFill>
              </a:rPr>
              <a:t>401K</a:t>
            </a:r>
            <a:endParaRPr dirty="0">
              <a:solidFill>
                <a:schemeClr val="tx1"/>
              </a:solidFill>
            </a:endParaRPr>
          </a:p>
        </p:txBody>
      </p:sp>
      <p:sp>
        <p:nvSpPr>
          <p:cNvPr id="14" name="TextBox 13">
            <a:extLst>
              <a:ext uri="{FF2B5EF4-FFF2-40B4-BE49-F238E27FC236}">
                <a16:creationId xmlns:a16="http://schemas.microsoft.com/office/drawing/2014/main" id="{21DEC075-B3FB-4C2B-91C9-434091C05293}"/>
              </a:ext>
            </a:extLst>
          </p:cNvPr>
          <p:cNvSpPr txBox="1"/>
          <p:nvPr/>
        </p:nvSpPr>
        <p:spPr>
          <a:xfrm>
            <a:off x="1394322" y="1668510"/>
            <a:ext cx="1128692" cy="5847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LTD – Tax Choice</a:t>
            </a:r>
            <a:endParaRPr kumimoji="0" lang="en-US" sz="1600" b="1" i="0" u="none" strike="noStrike" cap="none" spc="0" normalizeH="0" baseline="0" dirty="0">
              <a:ln>
                <a:noFill/>
              </a:ln>
              <a:solidFill>
                <a:schemeClr val="bg1"/>
              </a:solidFill>
              <a:effectLst/>
              <a:uFillTx/>
              <a:sym typeface="Calibri"/>
            </a:endParaRPr>
          </a:p>
        </p:txBody>
      </p:sp>
      <p:sp>
        <p:nvSpPr>
          <p:cNvPr id="15" name="TextBox 14">
            <a:extLst>
              <a:ext uri="{FF2B5EF4-FFF2-40B4-BE49-F238E27FC236}">
                <a16:creationId xmlns:a16="http://schemas.microsoft.com/office/drawing/2014/main" id="{FE68B7FE-0420-4895-8404-B67C39138CD3}"/>
              </a:ext>
            </a:extLst>
          </p:cNvPr>
          <p:cNvSpPr txBox="1"/>
          <p:nvPr/>
        </p:nvSpPr>
        <p:spPr>
          <a:xfrm>
            <a:off x="3640802" y="1369654"/>
            <a:ext cx="1700149"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600" b="1" i="0" u="none" strike="noStrike" cap="none" spc="0" normalizeH="0" baseline="0" dirty="0">
                <a:ln>
                  <a:noFill/>
                </a:ln>
                <a:solidFill>
                  <a:schemeClr val="bg1"/>
                </a:solidFill>
                <a:effectLst/>
                <a:uFillTx/>
                <a:latin typeface="+mj-lt"/>
                <a:ea typeface="+mj-ea"/>
                <a:cs typeface="+mj-cs"/>
                <a:sym typeface="Calibri"/>
              </a:rPr>
              <a:t>Group Life/AD&amp;D</a:t>
            </a:r>
          </a:p>
        </p:txBody>
      </p:sp>
      <p:sp>
        <p:nvSpPr>
          <p:cNvPr id="16" name="TextBox 15">
            <a:extLst>
              <a:ext uri="{FF2B5EF4-FFF2-40B4-BE49-F238E27FC236}">
                <a16:creationId xmlns:a16="http://schemas.microsoft.com/office/drawing/2014/main" id="{EB19D8F0-DA2F-49E3-8E86-50BCD6F66B4F}"/>
              </a:ext>
            </a:extLst>
          </p:cNvPr>
          <p:cNvSpPr txBox="1"/>
          <p:nvPr/>
        </p:nvSpPr>
        <p:spPr>
          <a:xfrm>
            <a:off x="6792437" y="1770089"/>
            <a:ext cx="553688"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STD</a:t>
            </a:r>
            <a:endParaRPr kumimoji="0" lang="en-US" sz="1600" b="1" i="0" u="none" strike="noStrike" cap="none" spc="0" normalizeH="0" baseline="0" dirty="0">
              <a:ln>
                <a:noFill/>
              </a:ln>
              <a:solidFill>
                <a:schemeClr val="bg1"/>
              </a:solidFill>
              <a:effectLst/>
              <a:uFillTx/>
              <a:sym typeface="Calibri"/>
            </a:endParaRPr>
          </a:p>
        </p:txBody>
      </p:sp>
      <p:sp>
        <p:nvSpPr>
          <p:cNvPr id="11" name="Shape 259">
            <a:extLst>
              <a:ext uri="{FF2B5EF4-FFF2-40B4-BE49-F238E27FC236}">
                <a16:creationId xmlns:a16="http://schemas.microsoft.com/office/drawing/2014/main" id="{755F376D-6508-455D-B4B0-D0B4DFCD10B2}"/>
              </a:ext>
            </a:extLst>
          </p:cNvPr>
          <p:cNvSpPr/>
          <p:nvPr/>
        </p:nvSpPr>
        <p:spPr>
          <a:xfrm>
            <a:off x="342900" y="1075926"/>
            <a:ext cx="8552350" cy="4080604"/>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p>
            <a:pPr lvl="0">
              <a:lnSpc>
                <a:spcPct val="150000"/>
              </a:lnSpc>
              <a:spcBef>
                <a:spcPts val="500"/>
              </a:spcBef>
              <a:buClr>
                <a:schemeClr val="dk1"/>
              </a:buClr>
              <a:buSzPts val="400"/>
            </a:pPr>
            <a:r>
              <a:rPr lang="en-US" b="1" u="sng" dirty="0">
                <a:ea typeface="Proxima Nova"/>
                <a:cs typeface="Proxima Nova"/>
                <a:sym typeface="Proxima Nova"/>
              </a:rPr>
              <a:t>Features of 401(k) Plan</a:t>
            </a:r>
            <a:r>
              <a:rPr lang="en-US" dirty="0">
                <a:ea typeface="Proxima Nova"/>
                <a:cs typeface="Proxima Nova"/>
                <a:sym typeface="Proxima Nova"/>
              </a:rPr>
              <a:t>: </a:t>
            </a:r>
          </a:p>
          <a:p>
            <a:pPr marL="342900" lvl="0" indent="-171450">
              <a:lnSpc>
                <a:spcPct val="150000"/>
              </a:lnSpc>
              <a:spcBef>
                <a:spcPts val="500"/>
              </a:spcBef>
              <a:buClr>
                <a:srgbClr val="26AAE1"/>
              </a:buClr>
              <a:buSzPts val="1300"/>
              <a:buFont typeface="Proxima Nova"/>
              <a:buChar char="●"/>
            </a:pPr>
            <a:r>
              <a:rPr lang="en-US" dirty="0">
                <a:solidFill>
                  <a:schemeClr val="dk1"/>
                </a:solidFill>
                <a:ea typeface="Proxima Nova"/>
                <a:cs typeface="Proxima Nova"/>
                <a:sym typeface="Proxima Nova"/>
              </a:rPr>
              <a:t>Offered through USI Consulting Group/Charles Schwab Trust Bank.</a:t>
            </a:r>
            <a:endParaRPr lang="en-US" dirty="0">
              <a:ea typeface="Proxima Nova"/>
              <a:cs typeface="Proxima Nova"/>
              <a:sym typeface="Proxima Nova"/>
            </a:endParaRPr>
          </a:p>
          <a:p>
            <a:pPr marL="342900" lvl="0" indent="-171450">
              <a:lnSpc>
                <a:spcPct val="150000"/>
              </a:lnSpc>
              <a:buClr>
                <a:srgbClr val="26AAE1"/>
              </a:buClr>
              <a:buSzPts val="1300"/>
              <a:buFont typeface="Proxima Nova"/>
              <a:buChar char="●"/>
            </a:pPr>
            <a:r>
              <a:rPr lang="en-US" dirty="0">
                <a:ea typeface="Proxima Nova"/>
                <a:cs typeface="Proxima Nova"/>
                <a:sym typeface="Proxima Nova"/>
              </a:rPr>
              <a:t>Retirement savings plan that allows you to save a portion of your paycheck on a pre-tax or post-tax (Roth) basis. </a:t>
            </a:r>
          </a:p>
          <a:p>
            <a:pPr marL="342900" lvl="0" indent="-171450">
              <a:lnSpc>
                <a:spcPct val="150000"/>
              </a:lnSpc>
              <a:buClr>
                <a:srgbClr val="26AAE1"/>
              </a:buClr>
              <a:buSzPts val="1300"/>
              <a:buFont typeface="Proxima Nova"/>
              <a:buChar char="●"/>
            </a:pPr>
            <a:r>
              <a:rPr lang="en-US" dirty="0">
                <a:ea typeface="Proxima Nova"/>
                <a:cs typeface="Proxima Nova"/>
                <a:sym typeface="Proxima Nova"/>
              </a:rPr>
              <a:t>You may contribute up to 100% of your income.</a:t>
            </a:r>
          </a:p>
          <a:p>
            <a:pPr marL="342900" lvl="0" indent="-171450">
              <a:lnSpc>
                <a:spcPct val="150000"/>
              </a:lnSpc>
              <a:buClr>
                <a:srgbClr val="26AAE1"/>
              </a:buClr>
              <a:buSzPts val="1300"/>
              <a:buFont typeface="Proxima Nova"/>
              <a:buChar char="●"/>
            </a:pPr>
            <a:r>
              <a:rPr lang="en-US" dirty="0">
                <a:ea typeface="Proxima Nova"/>
                <a:cs typeface="Proxima Nova"/>
                <a:sym typeface="Proxima Nova"/>
              </a:rPr>
              <a:t>Your contributions will be matched 100% of the first 4% made on each payroll.</a:t>
            </a:r>
          </a:p>
          <a:p>
            <a:pPr marL="342900" lvl="0" indent="-171450">
              <a:lnSpc>
                <a:spcPct val="150000"/>
              </a:lnSpc>
              <a:buClr>
                <a:srgbClr val="26AAE1"/>
              </a:buClr>
              <a:buSzPts val="1300"/>
              <a:buFont typeface="Proxima Nova"/>
              <a:buChar char="●"/>
            </a:pPr>
            <a:r>
              <a:rPr lang="en-US" dirty="0">
                <a:ea typeface="Proxima Nova"/>
                <a:cs typeface="Proxima Nova"/>
                <a:sym typeface="Proxima Nova"/>
              </a:rPr>
              <a:t>You may change your deferral or investment allocations at any time - effective the following payroll. The plan offers a number of investment options for you.</a:t>
            </a:r>
          </a:p>
          <a:p>
            <a:pPr marL="342900" lvl="0" indent="-171450">
              <a:lnSpc>
                <a:spcPct val="150000"/>
              </a:lnSpc>
              <a:buClr>
                <a:srgbClr val="26AAE1"/>
              </a:buClr>
              <a:buSzPts val="1300"/>
              <a:buFont typeface="Proxima Nova"/>
              <a:buChar char="●"/>
            </a:pPr>
            <a:r>
              <a:rPr lang="en-US" dirty="0">
                <a:ea typeface="Proxima Nova"/>
                <a:cs typeface="Proxima Nova"/>
                <a:sym typeface="Proxima Nova"/>
              </a:rPr>
              <a:t>Loans are permitted.</a:t>
            </a:r>
            <a:endParaRPr lang="en-US" sz="1200" dirty="0">
              <a:latin typeface="Proxima Nova"/>
              <a:ea typeface="Proxima Nova"/>
              <a:cs typeface="Proxima Nova"/>
              <a:sym typeface="Proxima Nova"/>
            </a:endParaRPr>
          </a:p>
          <a:p>
            <a:pPr>
              <a:defRPr sz="1600"/>
            </a:pPr>
            <a:endParaRPr lang="en-US" sz="1200" b="1" i="1" dirty="0"/>
          </a:p>
        </p:txBody>
      </p:sp>
      <p:sp>
        <p:nvSpPr>
          <p:cNvPr id="13" name="Google Shape;514;p82">
            <a:extLst>
              <a:ext uri="{FF2B5EF4-FFF2-40B4-BE49-F238E27FC236}">
                <a16:creationId xmlns:a16="http://schemas.microsoft.com/office/drawing/2014/main" id="{B1CEE4E4-BF15-4345-B7EE-0D07EDAAE3C7}"/>
              </a:ext>
            </a:extLst>
          </p:cNvPr>
          <p:cNvSpPr txBox="1"/>
          <p:nvPr/>
        </p:nvSpPr>
        <p:spPr>
          <a:xfrm>
            <a:off x="3702662" y="4790063"/>
            <a:ext cx="5244596" cy="1811755"/>
          </a:xfrm>
          <a:prstGeom prst="rect">
            <a:avLst/>
          </a:prstGeom>
          <a:solidFill>
            <a:srgbClr val="CFE2F3"/>
          </a:solidFill>
          <a:ln>
            <a:noFill/>
          </a:ln>
        </p:spPr>
        <p:txBody>
          <a:bodyPr spcFirstLastPara="1" wrap="square" lIns="229725" tIns="171450" rIns="195450" bIns="34275" anchor="t" anchorCtr="0">
            <a:noAutofit/>
          </a:bodyPr>
          <a:lstStyle/>
          <a:p>
            <a:pPr marL="0" lvl="0" indent="0" algn="ctr" rtl="0">
              <a:lnSpc>
                <a:spcPct val="150000"/>
              </a:lnSpc>
              <a:spcBef>
                <a:spcPts val="500"/>
              </a:spcBef>
              <a:spcAft>
                <a:spcPts val="0"/>
              </a:spcAft>
              <a:buClr>
                <a:schemeClr val="dk1"/>
              </a:buClr>
              <a:buSzPts val="400"/>
              <a:buFont typeface="Arial"/>
              <a:buNone/>
            </a:pPr>
            <a:r>
              <a:rPr lang="en-US" b="1" u="sng" dirty="0">
                <a:ea typeface="Proxima Nova"/>
                <a:cs typeface="Proxima Nova"/>
                <a:sym typeface="Proxima Nova"/>
              </a:rPr>
              <a:t>2021 IRS Pre-Tax Contribution Limits:</a:t>
            </a:r>
          </a:p>
          <a:p>
            <a:pPr marL="342900" lvl="0" indent="-177800" algn="ctr">
              <a:lnSpc>
                <a:spcPct val="150000"/>
              </a:lnSpc>
              <a:spcBef>
                <a:spcPts val="200"/>
              </a:spcBef>
              <a:buClr>
                <a:srgbClr val="26AAE1"/>
              </a:buClr>
              <a:buSzPts val="1400"/>
              <a:buFont typeface="Proxima Nova"/>
              <a:buChar char="●"/>
            </a:pPr>
            <a:r>
              <a:rPr lang="en-US" dirty="0">
                <a:ea typeface="Proxima Nova"/>
                <a:cs typeface="Proxima Nova"/>
                <a:sym typeface="Proxima Nova"/>
              </a:rPr>
              <a:t>$19,500 (if you are under age 50)</a:t>
            </a:r>
          </a:p>
          <a:p>
            <a:pPr marL="342900" lvl="0" indent="-177800" algn="ctr">
              <a:lnSpc>
                <a:spcPct val="150000"/>
              </a:lnSpc>
              <a:buClr>
                <a:srgbClr val="26AAE1"/>
              </a:buClr>
              <a:buSzPts val="1400"/>
              <a:buFont typeface="Proxima Nova"/>
              <a:buChar char="●"/>
            </a:pPr>
            <a:r>
              <a:rPr lang="en-US" dirty="0">
                <a:ea typeface="Proxima Nova"/>
                <a:cs typeface="Proxima Nova"/>
                <a:sym typeface="Proxima Nova"/>
              </a:rPr>
              <a:t>$26,000 (if you’re age 50 or older)</a:t>
            </a:r>
            <a:endParaRPr lang="en-US" b="1" dirty="0">
              <a:ea typeface="Proxima Nova"/>
              <a:cs typeface="Proxima Nova"/>
              <a:sym typeface="Proxima Nova"/>
            </a:endParaRPr>
          </a:p>
          <a:p>
            <a:pPr marL="0" lvl="0" indent="0" algn="ctr" rtl="0">
              <a:lnSpc>
                <a:spcPct val="150000"/>
              </a:lnSpc>
              <a:spcBef>
                <a:spcPts val="500"/>
              </a:spcBef>
              <a:spcAft>
                <a:spcPts val="0"/>
              </a:spcAft>
              <a:buClr>
                <a:schemeClr val="dk1"/>
              </a:buClr>
              <a:buSzPts val="400"/>
              <a:buFont typeface="Arial"/>
              <a:buNone/>
            </a:pPr>
            <a:endParaRPr lang="en-US" b="1" u="sng" dirty="0">
              <a:latin typeface="Proxima Nova"/>
              <a:ea typeface="Proxima Nova"/>
              <a:cs typeface="Proxima Nova"/>
              <a:sym typeface="Proxima Nova"/>
            </a:endParaRPr>
          </a:p>
          <a:p>
            <a:pPr marL="0" lvl="0" indent="0" algn="l" rtl="0">
              <a:lnSpc>
                <a:spcPct val="150000"/>
              </a:lnSpc>
              <a:spcBef>
                <a:spcPts val="500"/>
              </a:spcBef>
              <a:spcAft>
                <a:spcPts val="0"/>
              </a:spcAft>
              <a:buClr>
                <a:schemeClr val="dk1"/>
              </a:buClr>
              <a:buSzPts val="400"/>
              <a:buFont typeface="Arial"/>
              <a:buNone/>
            </a:pPr>
            <a:endParaRPr b="1" u="sng" dirty="0">
              <a:latin typeface="Proxima Nova"/>
              <a:ea typeface="Proxima Nova"/>
              <a:cs typeface="Proxima Nova"/>
              <a:sym typeface="Proxima Nova"/>
            </a:endParaRPr>
          </a:p>
        </p:txBody>
      </p:sp>
      <p:sp>
        <p:nvSpPr>
          <p:cNvPr id="2" name="TextBox 1">
            <a:extLst>
              <a:ext uri="{FF2B5EF4-FFF2-40B4-BE49-F238E27FC236}">
                <a16:creationId xmlns:a16="http://schemas.microsoft.com/office/drawing/2014/main" id="{BEE10329-B6F2-4C77-85BA-2579BD011C61}"/>
              </a:ext>
            </a:extLst>
          </p:cNvPr>
          <p:cNvSpPr txBox="1"/>
          <p:nvPr/>
        </p:nvSpPr>
        <p:spPr>
          <a:xfrm>
            <a:off x="8842465" y="6621181"/>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40</a:t>
            </a:r>
          </a:p>
        </p:txBody>
      </p:sp>
    </p:spTree>
    <p:extLst>
      <p:ext uri="{BB962C8B-B14F-4D97-AF65-F5344CB8AC3E}">
        <p14:creationId xmlns:p14="http://schemas.microsoft.com/office/powerpoint/2010/main" val="1237314438"/>
      </p:ext>
    </p:extLst>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38">
            <a:extLst>
              <a:ext uri="{FF2B5EF4-FFF2-40B4-BE49-F238E27FC236}">
                <a16:creationId xmlns:a16="http://schemas.microsoft.com/office/drawing/2014/main" id="{ABEE3A32-32B2-48FD-A7CE-58E80768F03E}"/>
              </a:ext>
            </a:extLst>
          </p:cNvPr>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10" name="Shape 139">
            <a:extLst>
              <a:ext uri="{FF2B5EF4-FFF2-40B4-BE49-F238E27FC236}">
                <a16:creationId xmlns:a16="http://schemas.microsoft.com/office/drawing/2014/main" id="{BDB657C9-9285-4B90-BB17-5A62427A9765}"/>
              </a:ext>
            </a:extLst>
          </p:cNvPr>
          <p:cNvSpPr/>
          <p:nvPr/>
        </p:nvSpPr>
        <p:spPr>
          <a:xfrm>
            <a:off x="342900" y="210940"/>
            <a:ext cx="8092440" cy="584775"/>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r>
              <a:rPr lang="en-US" dirty="0">
                <a:solidFill>
                  <a:schemeClr val="tx1"/>
                </a:solidFill>
              </a:rPr>
              <a:t>HELP</a:t>
            </a:r>
            <a:endParaRPr dirty="0">
              <a:solidFill>
                <a:schemeClr val="tx1"/>
              </a:solidFill>
            </a:endParaRPr>
          </a:p>
        </p:txBody>
      </p:sp>
      <p:sp>
        <p:nvSpPr>
          <p:cNvPr id="14" name="TextBox 13">
            <a:extLst>
              <a:ext uri="{FF2B5EF4-FFF2-40B4-BE49-F238E27FC236}">
                <a16:creationId xmlns:a16="http://schemas.microsoft.com/office/drawing/2014/main" id="{21DEC075-B3FB-4C2B-91C9-434091C05293}"/>
              </a:ext>
            </a:extLst>
          </p:cNvPr>
          <p:cNvSpPr txBox="1"/>
          <p:nvPr/>
        </p:nvSpPr>
        <p:spPr>
          <a:xfrm>
            <a:off x="1394322" y="1668510"/>
            <a:ext cx="1128692" cy="5847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LTD – Tax Choice</a:t>
            </a:r>
            <a:endParaRPr kumimoji="0" lang="en-US" sz="1600" b="1" i="0" u="none" strike="noStrike" cap="none" spc="0" normalizeH="0" baseline="0" dirty="0">
              <a:ln>
                <a:noFill/>
              </a:ln>
              <a:solidFill>
                <a:schemeClr val="bg1"/>
              </a:solidFill>
              <a:effectLst/>
              <a:uFillTx/>
              <a:sym typeface="Calibri"/>
            </a:endParaRPr>
          </a:p>
        </p:txBody>
      </p:sp>
      <p:sp>
        <p:nvSpPr>
          <p:cNvPr id="15" name="TextBox 14">
            <a:extLst>
              <a:ext uri="{FF2B5EF4-FFF2-40B4-BE49-F238E27FC236}">
                <a16:creationId xmlns:a16="http://schemas.microsoft.com/office/drawing/2014/main" id="{FE68B7FE-0420-4895-8404-B67C39138CD3}"/>
              </a:ext>
            </a:extLst>
          </p:cNvPr>
          <p:cNvSpPr txBox="1"/>
          <p:nvPr/>
        </p:nvSpPr>
        <p:spPr>
          <a:xfrm>
            <a:off x="3640802" y="1369654"/>
            <a:ext cx="1700149"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600" b="1" i="0" u="none" strike="noStrike" cap="none" spc="0" normalizeH="0" baseline="0" dirty="0">
                <a:ln>
                  <a:noFill/>
                </a:ln>
                <a:solidFill>
                  <a:schemeClr val="bg1"/>
                </a:solidFill>
                <a:effectLst/>
                <a:uFillTx/>
                <a:latin typeface="+mj-lt"/>
                <a:ea typeface="+mj-ea"/>
                <a:cs typeface="+mj-cs"/>
                <a:sym typeface="Calibri"/>
              </a:rPr>
              <a:t>Group Life/AD&amp;D</a:t>
            </a:r>
          </a:p>
        </p:txBody>
      </p:sp>
      <p:sp>
        <p:nvSpPr>
          <p:cNvPr id="16" name="TextBox 15">
            <a:extLst>
              <a:ext uri="{FF2B5EF4-FFF2-40B4-BE49-F238E27FC236}">
                <a16:creationId xmlns:a16="http://schemas.microsoft.com/office/drawing/2014/main" id="{EB19D8F0-DA2F-49E3-8E86-50BCD6F66B4F}"/>
              </a:ext>
            </a:extLst>
          </p:cNvPr>
          <p:cNvSpPr txBox="1"/>
          <p:nvPr/>
        </p:nvSpPr>
        <p:spPr>
          <a:xfrm>
            <a:off x="6792437" y="1770089"/>
            <a:ext cx="553688"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b="1" dirty="0">
                <a:solidFill>
                  <a:schemeClr val="bg1"/>
                </a:solidFill>
              </a:rPr>
              <a:t>STD</a:t>
            </a:r>
            <a:endParaRPr kumimoji="0" lang="en-US" sz="1600" b="1" i="0" u="none" strike="noStrike" cap="none" spc="0" normalizeH="0" baseline="0" dirty="0">
              <a:ln>
                <a:noFill/>
              </a:ln>
              <a:solidFill>
                <a:schemeClr val="bg1"/>
              </a:solidFill>
              <a:effectLst/>
              <a:uFillTx/>
              <a:sym typeface="Calibri"/>
            </a:endParaRPr>
          </a:p>
        </p:txBody>
      </p:sp>
      <p:pic>
        <p:nvPicPr>
          <p:cNvPr id="11" name="Picture 10">
            <a:extLst>
              <a:ext uri="{FF2B5EF4-FFF2-40B4-BE49-F238E27FC236}">
                <a16:creationId xmlns:a16="http://schemas.microsoft.com/office/drawing/2014/main" id="{AC45650F-A28A-4CE9-A32A-F72E78A5EF2C}"/>
              </a:ext>
            </a:extLst>
          </p:cNvPr>
          <p:cNvPicPr>
            <a:picLocks noChangeAspect="1"/>
          </p:cNvPicPr>
          <p:nvPr/>
        </p:nvPicPr>
        <p:blipFill>
          <a:blip r:embed="rId3" cstate="print"/>
          <a:stretch>
            <a:fillRect/>
          </a:stretch>
        </p:blipFill>
        <p:spPr>
          <a:xfrm>
            <a:off x="2379197" y="1290732"/>
            <a:ext cx="4310072" cy="2814638"/>
          </a:xfrm>
          <a:prstGeom prst="rect">
            <a:avLst/>
          </a:prstGeom>
        </p:spPr>
      </p:pic>
      <p:sp>
        <p:nvSpPr>
          <p:cNvPr id="13" name="TextBox 12">
            <a:extLst>
              <a:ext uri="{FF2B5EF4-FFF2-40B4-BE49-F238E27FC236}">
                <a16:creationId xmlns:a16="http://schemas.microsoft.com/office/drawing/2014/main" id="{459F0D7E-F984-481E-BEB2-7A944A137019}"/>
              </a:ext>
            </a:extLst>
          </p:cNvPr>
          <p:cNvSpPr txBox="1"/>
          <p:nvPr/>
        </p:nvSpPr>
        <p:spPr>
          <a:xfrm>
            <a:off x="1726059" y="4366939"/>
            <a:ext cx="5257800" cy="1200329"/>
          </a:xfrm>
          <a:prstGeom prst="rect">
            <a:avLst/>
          </a:prstGeom>
          <a:noFill/>
        </p:spPr>
        <p:txBody>
          <a:bodyPr wrap="square" rtlCol="0">
            <a:spAutoFit/>
          </a:bodyPr>
          <a:lstStyle/>
          <a:p>
            <a:pPr algn="ctr"/>
            <a:r>
              <a:rPr lang="en-US" sz="3600" dirty="0">
                <a:latin typeface="+mj-lt"/>
              </a:rPr>
              <a:t>Open Enrollment and Beyond</a:t>
            </a:r>
          </a:p>
        </p:txBody>
      </p:sp>
      <p:sp>
        <p:nvSpPr>
          <p:cNvPr id="2" name="TextBox 1">
            <a:extLst>
              <a:ext uri="{FF2B5EF4-FFF2-40B4-BE49-F238E27FC236}">
                <a16:creationId xmlns:a16="http://schemas.microsoft.com/office/drawing/2014/main" id="{3D73D8F8-793F-4DAF-9DF4-67E8CEC7E3C1}"/>
              </a:ext>
            </a:extLst>
          </p:cNvPr>
          <p:cNvSpPr txBox="1"/>
          <p:nvPr/>
        </p:nvSpPr>
        <p:spPr>
          <a:xfrm>
            <a:off x="8839201" y="6577780"/>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41</a:t>
            </a:r>
          </a:p>
        </p:txBody>
      </p:sp>
    </p:spTree>
    <p:extLst>
      <p:ext uri="{BB962C8B-B14F-4D97-AF65-F5344CB8AC3E}">
        <p14:creationId xmlns:p14="http://schemas.microsoft.com/office/powerpoint/2010/main" val="1289913405"/>
      </p:ext>
    </p:extLst>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Title 2"/>
          <p:cNvSpPr>
            <a:spLocks noGrp="1"/>
          </p:cNvSpPr>
          <p:nvPr>
            <p:ph type="title"/>
          </p:nvPr>
        </p:nvSpPr>
        <p:spPr>
          <a:xfrm>
            <a:off x="533400" y="274638"/>
            <a:ext cx="8382000" cy="1173162"/>
          </a:xfrm>
        </p:spPr>
        <p:txBody>
          <a:bodyPr/>
          <a:lstStyle/>
          <a:p>
            <a:pPr eaLnBrk="1" hangingPunct="1"/>
            <a:r>
              <a:rPr lang="en-US" dirty="0">
                <a:solidFill>
                  <a:schemeClr val="bg1"/>
                </a:solidFill>
                <a:ea typeface="ＭＳ Ｐゴシック"/>
                <a:cs typeface="ＭＳ Ｐゴシック"/>
              </a:rPr>
              <a:t>Benefit Resource Center (BRC)</a:t>
            </a:r>
          </a:p>
        </p:txBody>
      </p:sp>
      <p:sp>
        <p:nvSpPr>
          <p:cNvPr id="187423" name="Rectangle 3"/>
          <p:cNvSpPr>
            <a:spLocks noChangeArrowheads="1"/>
          </p:cNvSpPr>
          <p:nvPr/>
        </p:nvSpPr>
        <p:spPr bwMode="auto">
          <a:xfrm>
            <a:off x="685800" y="1752600"/>
            <a:ext cx="7543800" cy="1676400"/>
          </a:xfrm>
          <a:prstGeom prst="rect">
            <a:avLst/>
          </a:prstGeom>
          <a:noFill/>
          <a:ln w="9525">
            <a:noFill/>
            <a:miter lim="800000"/>
            <a:headEnd/>
            <a:tailEnd/>
          </a:ln>
        </p:spPr>
        <p:txBody>
          <a:bodyPr/>
          <a:lstStyle/>
          <a:p>
            <a:pPr marL="342900" indent="-342900" fontAlgn="auto">
              <a:spcBef>
                <a:spcPct val="20000"/>
              </a:spcBef>
              <a:spcAft>
                <a:spcPts val="0"/>
              </a:spcAft>
              <a:buSzPct val="70000"/>
              <a:buFont typeface="Wingdings" panose="05000000000000000000" pitchFamily="2" charset="2"/>
              <a:buChar char="§"/>
            </a:pPr>
            <a:r>
              <a:rPr lang="en-US" sz="2400" dirty="0">
                <a:solidFill>
                  <a:srgbClr val="000000"/>
                </a:solidFill>
                <a:latin typeface="+mj-lt"/>
              </a:rPr>
              <a:t>Do you have a claim that still has not been paid?</a:t>
            </a:r>
          </a:p>
          <a:p>
            <a:pPr marL="342900" indent="-342900" fontAlgn="auto">
              <a:spcBef>
                <a:spcPts val="0"/>
              </a:spcBef>
              <a:spcAft>
                <a:spcPts val="0"/>
              </a:spcAft>
              <a:buSzPct val="70000"/>
              <a:buFont typeface="Wingdings" panose="05000000000000000000" pitchFamily="2" charset="2"/>
              <a:buChar char="§"/>
            </a:pPr>
            <a:r>
              <a:rPr lang="en-US" sz="2400" dirty="0">
                <a:solidFill>
                  <a:srgbClr val="000000"/>
                </a:solidFill>
                <a:latin typeface="+mj-lt"/>
              </a:rPr>
              <a:t>Did a call to your carriers leave you more confused about your health benefits?</a:t>
            </a:r>
          </a:p>
          <a:p>
            <a:pPr marL="342900" indent="-342900" fontAlgn="auto">
              <a:spcBef>
                <a:spcPts val="0"/>
              </a:spcBef>
              <a:spcAft>
                <a:spcPts val="0"/>
              </a:spcAft>
              <a:buSzPct val="70000"/>
              <a:buFont typeface="Wingdings" panose="05000000000000000000" pitchFamily="2" charset="2"/>
              <a:buChar char="§"/>
            </a:pPr>
            <a:r>
              <a:rPr lang="en-US" sz="2400" dirty="0">
                <a:solidFill>
                  <a:srgbClr val="000000"/>
                </a:solidFill>
                <a:latin typeface="+mj-lt"/>
              </a:rPr>
              <a:t>Are you just not sure what is covered?</a:t>
            </a:r>
          </a:p>
          <a:p>
            <a:pPr marL="280988" indent="-280988" defTabSz="914400">
              <a:spcBef>
                <a:spcPct val="20000"/>
              </a:spcBef>
              <a:buClr>
                <a:srgbClr val="003D89"/>
              </a:buClr>
              <a:buSzPct val="70000"/>
            </a:pPr>
            <a:endParaRPr lang="en-US" sz="1200" dirty="0">
              <a:solidFill>
                <a:prstClr val="black"/>
              </a:solidFill>
              <a:latin typeface="+mj-lt"/>
            </a:endParaRPr>
          </a:p>
        </p:txBody>
      </p:sp>
      <p:pic>
        <p:nvPicPr>
          <p:cNvPr id="4" name="Picture 4" descr="Woman on phone green background copy"/>
          <p:cNvPicPr>
            <a:picLocks noChangeAspect="1" noChangeArrowheads="1"/>
          </p:cNvPicPr>
          <p:nvPr/>
        </p:nvPicPr>
        <p:blipFill>
          <a:blip r:embed="rId3" cstate="print">
            <a:clrChange>
              <a:clrFrom>
                <a:srgbClr val="AAB362"/>
              </a:clrFrom>
              <a:clrTo>
                <a:srgbClr val="AAB362">
                  <a:alpha val="0"/>
                </a:srgbClr>
              </a:clrTo>
            </a:clrChange>
            <a:extLst>
              <a:ext uri="{28A0092B-C50C-407E-A947-70E740481C1C}">
                <a14:useLocalDpi xmlns:a14="http://schemas.microsoft.com/office/drawing/2010/main"/>
              </a:ext>
            </a:extLst>
          </a:blip>
          <a:srcRect/>
          <a:stretch>
            <a:fillRect/>
          </a:stretch>
        </p:blipFill>
        <p:spPr bwMode="auto">
          <a:xfrm>
            <a:off x="5583238" y="3657600"/>
            <a:ext cx="2722562" cy="2362200"/>
          </a:xfrm>
          <a:prstGeom prst="rect">
            <a:avLst/>
          </a:prstGeom>
          <a:noFill/>
          <a:ln w="9525">
            <a:noFill/>
            <a:miter lim="800000"/>
            <a:headEnd/>
            <a:tailEnd/>
          </a:ln>
        </p:spPr>
      </p:pic>
      <p:sp>
        <p:nvSpPr>
          <p:cNvPr id="2" name="TextBox 1"/>
          <p:cNvSpPr txBox="1"/>
          <p:nvPr/>
        </p:nvSpPr>
        <p:spPr>
          <a:xfrm>
            <a:off x="695325" y="3581400"/>
            <a:ext cx="4821238" cy="2806922"/>
          </a:xfrm>
          <a:prstGeom prst="rect">
            <a:avLst/>
          </a:prstGeom>
          <a:noFill/>
        </p:spPr>
        <p:txBody>
          <a:bodyPr wrap="square" rtlCol="0">
            <a:spAutoFit/>
          </a:bodyPr>
          <a:lstStyle/>
          <a:p>
            <a:pPr marL="280988" indent="-280988" defTabSz="914400">
              <a:spcBef>
                <a:spcPct val="20000"/>
              </a:spcBef>
              <a:buClr>
                <a:srgbClr val="003D89"/>
              </a:buClr>
              <a:buSzPct val="70000"/>
            </a:pPr>
            <a:r>
              <a:rPr lang="en-US" sz="2400" dirty="0">
                <a:solidFill>
                  <a:prstClr val="black"/>
                </a:solidFill>
                <a:latin typeface="+mj-lt"/>
              </a:rPr>
              <a:t>Contact the BRC for help!</a:t>
            </a:r>
          </a:p>
          <a:p>
            <a:pPr marL="280988" indent="-280988" defTabSz="914400">
              <a:spcBef>
                <a:spcPct val="20000"/>
              </a:spcBef>
              <a:buClr>
                <a:srgbClr val="003D89"/>
              </a:buClr>
              <a:buSzPct val="70000"/>
            </a:pPr>
            <a:r>
              <a:rPr lang="en-US" sz="2400" b="1" dirty="0">
                <a:solidFill>
                  <a:srgbClr val="C00000"/>
                </a:solidFill>
                <a:latin typeface="+mj-lt"/>
              </a:rPr>
              <a:t>855-874-6699 </a:t>
            </a:r>
          </a:p>
          <a:p>
            <a:pPr marL="280988" indent="-280988" defTabSz="914400">
              <a:spcBef>
                <a:spcPct val="20000"/>
              </a:spcBef>
              <a:buClr>
                <a:srgbClr val="003D89"/>
              </a:buClr>
              <a:buSzPct val="70000"/>
            </a:pPr>
            <a:r>
              <a:rPr lang="en-US" sz="2400" u="sng" dirty="0">
                <a:solidFill>
                  <a:srgbClr val="0070C0"/>
                </a:solidFill>
                <a:latin typeface="+mj-lt"/>
              </a:rPr>
              <a:t>BRCEast@usi.com</a:t>
            </a:r>
          </a:p>
          <a:p>
            <a:pPr indent="-280988" defTabSz="914400">
              <a:spcBef>
                <a:spcPct val="20000"/>
              </a:spcBef>
              <a:buClr>
                <a:srgbClr val="003D89"/>
              </a:buClr>
              <a:buSzPct val="70000"/>
            </a:pPr>
            <a:r>
              <a:rPr lang="en-US" sz="2400" dirty="0">
                <a:latin typeface="+mj-lt"/>
              </a:rPr>
              <a:t>Monday through Friday 8:00am to 5:00pm Eastern &amp; Central Standard Time</a:t>
            </a:r>
          </a:p>
          <a:p>
            <a:endParaRPr lang="en-US" dirty="0"/>
          </a:p>
        </p:txBody>
      </p:sp>
      <p:sp>
        <p:nvSpPr>
          <p:cNvPr id="3" name="TextBox 2">
            <a:extLst>
              <a:ext uri="{FF2B5EF4-FFF2-40B4-BE49-F238E27FC236}">
                <a16:creationId xmlns:a16="http://schemas.microsoft.com/office/drawing/2014/main" id="{9E00B575-DCDD-478B-A3BF-C215C87C401C}"/>
              </a:ext>
            </a:extLst>
          </p:cNvPr>
          <p:cNvSpPr txBox="1"/>
          <p:nvPr/>
        </p:nvSpPr>
        <p:spPr>
          <a:xfrm>
            <a:off x="8862620" y="6583362"/>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42</a:t>
            </a:r>
          </a:p>
        </p:txBody>
      </p:sp>
    </p:spTree>
    <p:extLst>
      <p:ext uri="{BB962C8B-B14F-4D97-AF65-F5344CB8AC3E}">
        <p14:creationId xmlns:p14="http://schemas.microsoft.com/office/powerpoint/2010/main" val="27435088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87423">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187423">
                                            <p:txEl>
                                              <p:pRg st="1" end="1"/>
                                            </p:txEl>
                                          </p:spTgt>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nodeType="afterEffect">
                                  <p:stCondLst>
                                    <p:cond delay="0"/>
                                  </p:stCondLst>
                                  <p:childTnLst>
                                    <p:set>
                                      <p:cBhvr>
                                        <p:cTn id="12" dur="1" fill="hold">
                                          <p:stCondLst>
                                            <p:cond delay="0"/>
                                          </p:stCondLst>
                                        </p:cTn>
                                        <p:tgtEl>
                                          <p:spTgt spid="18742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1" name="shutterstock_58729105.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730" y="1876334"/>
            <a:ext cx="8624660" cy="2781788"/>
          </a:xfrm>
          <a:prstGeom prst="rect">
            <a:avLst/>
          </a:prstGeom>
          <a:ln w="12700">
            <a:miter lim="400000"/>
          </a:ln>
        </p:spPr>
      </p:pic>
      <p:sp>
        <p:nvSpPr>
          <p:cNvPr id="263" name="Shape 263"/>
          <p:cNvSpPr/>
          <p:nvPr/>
        </p:nvSpPr>
        <p:spPr>
          <a:xfrm>
            <a:off x="-3" y="29589"/>
            <a:ext cx="9143999" cy="586741"/>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3200">
                <a:solidFill>
                  <a:srgbClr val="FFFFFF"/>
                </a:solidFill>
              </a:defRPr>
            </a:lvl1pPr>
          </a:lstStyle>
          <a:p>
            <a:pPr algn="ctr"/>
            <a:r>
              <a:rPr dirty="0"/>
              <a:t>Next Steps</a:t>
            </a:r>
          </a:p>
        </p:txBody>
      </p:sp>
      <p:sp>
        <p:nvSpPr>
          <p:cNvPr id="264" name="Shape 264"/>
          <p:cNvSpPr/>
          <p:nvPr/>
        </p:nvSpPr>
        <p:spPr>
          <a:xfrm>
            <a:off x="594543" y="2948128"/>
            <a:ext cx="2192795" cy="830997"/>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lgn="ctr">
              <a:defRPr sz="2100">
                <a:solidFill>
                  <a:srgbClr val="FFFFFF"/>
                </a:solidFill>
              </a:defRPr>
            </a:lvl1pPr>
          </a:lstStyle>
          <a:p>
            <a:r>
              <a:rPr sz="1600" b="1" dirty="0"/>
              <a:t>Enroll</a:t>
            </a:r>
            <a:r>
              <a:rPr lang="en-US" sz="1600" b="1" dirty="0"/>
              <a:t> for the                first time                                if eligible</a:t>
            </a:r>
            <a:endParaRPr sz="1600" b="1" dirty="0"/>
          </a:p>
        </p:txBody>
      </p:sp>
      <p:sp>
        <p:nvSpPr>
          <p:cNvPr id="265" name="Shape 265"/>
          <p:cNvSpPr/>
          <p:nvPr/>
        </p:nvSpPr>
        <p:spPr>
          <a:xfrm>
            <a:off x="6531437" y="2751347"/>
            <a:ext cx="2064675" cy="1569660"/>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lgn="ctr">
              <a:defRPr sz="2100">
                <a:solidFill>
                  <a:srgbClr val="FFFFFF"/>
                </a:solidFill>
              </a:defRPr>
            </a:lvl1pPr>
          </a:lstStyle>
          <a:p>
            <a:r>
              <a:rPr lang="en-US" sz="1600" b="1" dirty="0"/>
              <a:t>Keep a copy of your elections for your records. Check your paycheck in January for election confirmation</a:t>
            </a:r>
            <a:endParaRPr sz="1600" b="1" dirty="0"/>
          </a:p>
        </p:txBody>
      </p:sp>
      <p:sp>
        <p:nvSpPr>
          <p:cNvPr id="266" name="Shape 266"/>
          <p:cNvSpPr/>
          <p:nvPr/>
        </p:nvSpPr>
        <p:spPr>
          <a:xfrm>
            <a:off x="3657021" y="2863319"/>
            <a:ext cx="1958078" cy="1077218"/>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lgn="ctr">
              <a:defRPr sz="2100">
                <a:solidFill>
                  <a:srgbClr val="FFFFFF"/>
                </a:solidFill>
              </a:defRPr>
            </a:lvl1pPr>
          </a:lstStyle>
          <a:p>
            <a:r>
              <a:rPr lang="en-US" sz="1600" b="1" dirty="0"/>
              <a:t>Change plans,</a:t>
            </a:r>
          </a:p>
          <a:p>
            <a:r>
              <a:rPr lang="en-US" sz="1600" b="1" dirty="0"/>
              <a:t> Add/or Remove Dependent, and   Terminate Coverage</a:t>
            </a:r>
            <a:endParaRPr sz="1600" b="1" dirty="0"/>
          </a:p>
        </p:txBody>
      </p:sp>
      <p:sp>
        <p:nvSpPr>
          <p:cNvPr id="267" name="Shape 267"/>
          <p:cNvSpPr/>
          <p:nvPr/>
        </p:nvSpPr>
        <p:spPr>
          <a:xfrm>
            <a:off x="342809" y="1104726"/>
            <a:ext cx="7220966" cy="538609"/>
          </a:xfrm>
          <a:prstGeom prst="rect">
            <a:avLst/>
          </a:prstGeom>
          <a:ln w="12700">
            <a:miter lim="400000"/>
          </a:ln>
          <a:extLst>
            <a:ext uri="{C572A759-6A51-4108-AA02-DFA0A04FC94B}">
              <ma14:wrappingTextBoxFlag xmlns="" xmlns:ma14="http://schemas.microsoft.com/office/mac/drawingml/2011/main" val="1"/>
            </a:ext>
          </a:extLst>
        </p:spPr>
        <p:txBody>
          <a:bodyPr wrap="square" lIns="45719" rIns="45719">
            <a:spAutoFit/>
          </a:bodyPr>
          <a:lstStyle>
            <a:lvl1pPr>
              <a:defRPr sz="2900" b="1"/>
            </a:lvl1pPr>
          </a:lstStyle>
          <a:p>
            <a:r>
              <a:rPr dirty="0">
                <a:solidFill>
                  <a:schemeClr val="bg1">
                    <a:lumMod val="50000"/>
                  </a:schemeClr>
                </a:solidFill>
              </a:rPr>
              <a:t>Open Enrollment</a:t>
            </a:r>
            <a:r>
              <a:rPr lang="en-US" dirty="0">
                <a:solidFill>
                  <a:schemeClr val="bg1">
                    <a:lumMod val="50000"/>
                  </a:schemeClr>
                </a:solidFill>
              </a:rPr>
              <a:t> is Now</a:t>
            </a:r>
            <a:r>
              <a:rPr dirty="0">
                <a:solidFill>
                  <a:schemeClr val="bg1">
                    <a:lumMod val="50000"/>
                  </a:schemeClr>
                </a:solidFill>
              </a:rPr>
              <a:t>:</a:t>
            </a:r>
          </a:p>
        </p:txBody>
      </p:sp>
      <p:sp>
        <p:nvSpPr>
          <p:cNvPr id="3" name="TextBox 2"/>
          <p:cNvSpPr txBox="1"/>
          <p:nvPr/>
        </p:nvSpPr>
        <p:spPr>
          <a:xfrm>
            <a:off x="400003" y="5008379"/>
            <a:ext cx="8343991" cy="147732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
              <a:tabLst/>
            </a:pPr>
            <a:r>
              <a:rPr kumimoji="0" lang="en-US" sz="1800" i="0" u="none" strike="noStrike" cap="none" spc="0" normalizeH="0" baseline="0" dirty="0">
                <a:ln>
                  <a:noFill/>
                </a:ln>
                <a:solidFill>
                  <a:srgbClr val="000000"/>
                </a:solidFill>
                <a:effectLst/>
                <a:uFillTx/>
                <a:latin typeface="+mj-lt"/>
                <a:ea typeface="+mj-ea"/>
                <a:cs typeface="+mj-cs"/>
                <a:sym typeface="Calibri"/>
              </a:rPr>
              <a:t>Open Enrollment starts November </a:t>
            </a:r>
            <a:r>
              <a:rPr kumimoji="0" lang="en-US" sz="1800" i="0" u="none" strike="noStrike" cap="none" spc="0" normalizeH="0" baseline="0">
                <a:ln>
                  <a:noFill/>
                </a:ln>
                <a:solidFill>
                  <a:srgbClr val="000000"/>
                </a:solidFill>
                <a:effectLst/>
                <a:uFillTx/>
                <a:latin typeface="+mj-lt"/>
                <a:ea typeface="+mj-ea"/>
                <a:cs typeface="+mj-cs"/>
                <a:sym typeface="Calibri"/>
              </a:rPr>
              <a:t>23</a:t>
            </a:r>
            <a:r>
              <a:rPr kumimoji="0" lang="en-US" sz="1800" i="0" u="none" strike="noStrike" cap="none" spc="0" normalizeH="0" baseline="30000">
                <a:ln>
                  <a:noFill/>
                </a:ln>
                <a:solidFill>
                  <a:srgbClr val="000000"/>
                </a:solidFill>
                <a:effectLst/>
                <a:uFillTx/>
                <a:latin typeface="+mj-lt"/>
                <a:ea typeface="+mj-ea"/>
                <a:cs typeface="+mj-cs"/>
                <a:sym typeface="Calibri"/>
              </a:rPr>
              <a:t>rd</a:t>
            </a:r>
            <a:r>
              <a:rPr kumimoji="0" lang="en-US" sz="1800" i="0" u="none" strike="noStrike" cap="none" spc="0" normalizeH="0" baseline="0">
                <a:ln>
                  <a:noFill/>
                </a:ln>
                <a:solidFill>
                  <a:srgbClr val="000000"/>
                </a:solidFill>
                <a:effectLst/>
                <a:uFillTx/>
                <a:latin typeface="+mj-lt"/>
                <a:ea typeface="+mj-ea"/>
                <a:cs typeface="+mj-cs"/>
                <a:sym typeface="Calibri"/>
              </a:rPr>
              <a:t> through, December 5</a:t>
            </a:r>
            <a:r>
              <a:rPr kumimoji="0" lang="en-US" sz="1800" i="0" u="none" strike="noStrike" cap="none" spc="0" normalizeH="0" baseline="30000">
                <a:ln>
                  <a:noFill/>
                </a:ln>
                <a:solidFill>
                  <a:srgbClr val="000000"/>
                </a:solidFill>
                <a:effectLst/>
                <a:uFillTx/>
                <a:latin typeface="+mj-lt"/>
                <a:ea typeface="+mj-ea"/>
                <a:cs typeface="+mj-cs"/>
                <a:sym typeface="Calibri"/>
              </a:rPr>
              <a:t>th</a:t>
            </a:r>
            <a:r>
              <a:rPr kumimoji="0" lang="en-US" sz="1800" i="0" u="none" strike="noStrike" cap="none" spc="0" normalizeH="0" baseline="0" dirty="0">
                <a:ln>
                  <a:noFill/>
                </a:ln>
                <a:solidFill>
                  <a:srgbClr val="000000"/>
                </a:solidFill>
                <a:effectLst/>
                <a:uFillTx/>
                <a:latin typeface="+mj-lt"/>
                <a:ea typeface="+mj-ea"/>
                <a:cs typeface="+mj-cs"/>
                <a:sym typeface="Calibri"/>
              </a:rPr>
              <a:t>. </a:t>
            </a:r>
            <a:r>
              <a:rPr kumimoji="0" lang="en-US" sz="1800" b="1" i="0" u="none" strike="noStrike" cap="none" spc="0" normalizeH="0" dirty="0">
                <a:ln>
                  <a:noFill/>
                </a:ln>
                <a:solidFill>
                  <a:srgbClr val="000000"/>
                </a:solidFill>
                <a:effectLst/>
                <a:uFillTx/>
                <a:latin typeface="+mj-lt"/>
                <a:ea typeface="+mj-ea"/>
                <a:cs typeface="+mj-cs"/>
                <a:sym typeface="Calibri"/>
              </a:rPr>
              <a:t> </a:t>
            </a:r>
          </a:p>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
              <a:tabLst/>
            </a:pPr>
            <a:r>
              <a:rPr lang="en-US" dirty="0"/>
              <a:t>Please complete your Benefits Enrollment in ADP-Workforce.</a:t>
            </a:r>
          </a:p>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
              <a:tabLst/>
            </a:pPr>
            <a:r>
              <a:rPr lang="en-US" dirty="0"/>
              <a:t>A beneficiary designation form for group Life and AD&amp;D insurance can be updated at any time.</a:t>
            </a:r>
          </a:p>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
              <a:tabLst/>
            </a:pPr>
            <a:endParaRPr kumimoji="0" lang="en-US" sz="1800" i="0" u="none" strike="noStrike" cap="none" spc="0" normalizeH="0" baseline="0" dirty="0">
              <a:ln>
                <a:noFill/>
              </a:ln>
              <a:solidFill>
                <a:srgbClr val="000000"/>
              </a:solidFill>
              <a:effectLst/>
              <a:uFillTx/>
              <a:sym typeface="Calibri"/>
            </a:endParaRPr>
          </a:p>
        </p:txBody>
      </p:sp>
      <p:sp>
        <p:nvSpPr>
          <p:cNvPr id="11" name="Shape 138">
            <a:extLst>
              <a:ext uri="{FF2B5EF4-FFF2-40B4-BE49-F238E27FC236}">
                <a16:creationId xmlns:a16="http://schemas.microsoft.com/office/drawing/2014/main" id="{4AFD4E1D-D066-4A15-ADF4-2606F4B5E844}"/>
              </a:ext>
            </a:extLst>
          </p:cNvPr>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12" name="Shape 139">
            <a:extLst>
              <a:ext uri="{FF2B5EF4-FFF2-40B4-BE49-F238E27FC236}">
                <a16:creationId xmlns:a16="http://schemas.microsoft.com/office/drawing/2014/main" id="{F569F9AF-3818-4A9E-A0C7-A23ADDF86559}"/>
              </a:ext>
            </a:extLst>
          </p:cNvPr>
          <p:cNvSpPr/>
          <p:nvPr/>
        </p:nvSpPr>
        <p:spPr>
          <a:xfrm>
            <a:off x="342900" y="210940"/>
            <a:ext cx="8092440" cy="584775"/>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r>
              <a:rPr lang="en-US" dirty="0">
                <a:solidFill>
                  <a:schemeClr val="tx1"/>
                </a:solidFill>
              </a:rPr>
              <a:t>Next Steps</a:t>
            </a:r>
            <a:endParaRPr dirty="0">
              <a:solidFill>
                <a:schemeClr val="tx1"/>
              </a:solidFill>
            </a:endParaRPr>
          </a:p>
        </p:txBody>
      </p:sp>
      <p:sp>
        <p:nvSpPr>
          <p:cNvPr id="2" name="TextBox 1">
            <a:extLst>
              <a:ext uri="{FF2B5EF4-FFF2-40B4-BE49-F238E27FC236}">
                <a16:creationId xmlns:a16="http://schemas.microsoft.com/office/drawing/2014/main" id="{E359CB7E-39C1-4BD0-BFB0-6AE40229EB0A}"/>
              </a:ext>
            </a:extLst>
          </p:cNvPr>
          <p:cNvSpPr txBox="1"/>
          <p:nvPr/>
        </p:nvSpPr>
        <p:spPr>
          <a:xfrm>
            <a:off x="8902345"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43</a:t>
            </a:r>
          </a:p>
        </p:txBody>
      </p:sp>
    </p:spTree>
  </p:cSld>
  <p:clrMapOvr>
    <a:masterClrMapping/>
  </p:clrMapOvr>
  <p:transition spd="slow"/>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 name="Shape 264"/>
          <p:cNvSpPr/>
          <p:nvPr/>
        </p:nvSpPr>
        <p:spPr>
          <a:xfrm>
            <a:off x="546532" y="2871031"/>
            <a:ext cx="2344951" cy="1284967"/>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lgn="ctr">
              <a:defRPr sz="2100">
                <a:solidFill>
                  <a:srgbClr val="FFFFFF"/>
                </a:solidFill>
              </a:defRPr>
            </a:lvl1pPr>
          </a:lstStyle>
          <a:p>
            <a:r>
              <a:rPr sz="1550" dirty="0"/>
              <a:t>Enroll</a:t>
            </a:r>
            <a:r>
              <a:rPr lang="en-US" sz="1550" dirty="0"/>
              <a:t>, change</a:t>
            </a:r>
            <a:r>
              <a:rPr sz="1550" dirty="0"/>
              <a:t> or waive benefits </a:t>
            </a:r>
            <a:r>
              <a:rPr lang="en-US" sz="1550" dirty="0"/>
              <a:t>by completing Master Election form and  carrier enrollment forms as necessary</a:t>
            </a:r>
            <a:endParaRPr sz="1550" dirty="0"/>
          </a:p>
        </p:txBody>
      </p:sp>
      <p:sp>
        <p:nvSpPr>
          <p:cNvPr id="265" name="Shape 265"/>
          <p:cNvSpPr/>
          <p:nvPr/>
        </p:nvSpPr>
        <p:spPr>
          <a:xfrm>
            <a:off x="6531437" y="2831357"/>
            <a:ext cx="2064675" cy="1523494"/>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lgn="ctr">
              <a:defRPr sz="2100">
                <a:solidFill>
                  <a:srgbClr val="FFFFFF"/>
                </a:solidFill>
              </a:defRPr>
            </a:lvl1pPr>
          </a:lstStyle>
          <a:p>
            <a:r>
              <a:rPr lang="en-US" sz="1550" dirty="0"/>
              <a:t>Keep a copy of your enrollment forms for your records. Check your paycheck in January for election confirmation. </a:t>
            </a:r>
            <a:endParaRPr sz="1550" dirty="0"/>
          </a:p>
        </p:txBody>
      </p:sp>
      <p:sp>
        <p:nvSpPr>
          <p:cNvPr id="266" name="Shape 266"/>
          <p:cNvSpPr/>
          <p:nvPr/>
        </p:nvSpPr>
        <p:spPr>
          <a:xfrm>
            <a:off x="3657021" y="2831357"/>
            <a:ext cx="1958078" cy="1077218"/>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lgn="ctr">
              <a:defRPr sz="2100">
                <a:solidFill>
                  <a:srgbClr val="FFFFFF"/>
                </a:solidFill>
              </a:defRPr>
            </a:lvl1pPr>
          </a:lstStyle>
          <a:p>
            <a:r>
              <a:rPr lang="en-US" sz="1550" dirty="0"/>
              <a:t>Complete beneficiary designation form for UNUM Group Life and AD&amp;D</a:t>
            </a:r>
            <a:endParaRPr sz="1550" dirty="0"/>
          </a:p>
        </p:txBody>
      </p:sp>
      <p:pic>
        <p:nvPicPr>
          <p:cNvPr id="11" name="Picture Placeholder 13">
            <a:extLst>
              <a:ext uri="{FF2B5EF4-FFF2-40B4-BE49-F238E27FC236}">
                <a16:creationId xmlns:a16="http://schemas.microsoft.com/office/drawing/2014/main" id="{6A25E732-2F4F-4FFF-8003-56DC3FF14517}"/>
              </a:ext>
            </a:extLst>
          </p:cNvPr>
          <p:cNvPicPr>
            <a:picLocks noChangeAspect="1"/>
          </p:cNvPicPr>
          <p:nvPr/>
        </p:nvPicPr>
        <p:blipFill>
          <a:blip r:embed="rId3" cstate="print">
            <a:extLst>
              <a:ext uri="{28A0092B-C50C-407E-A947-70E740481C1C}">
                <a14:useLocalDpi xmlns:a14="http://schemas.microsoft.com/office/drawing/2010/main" val="0"/>
              </a:ext>
            </a:extLst>
          </a:blip>
          <a:srcRect t="4030" b="4030"/>
          <a:stretch>
            <a:fillRect/>
          </a:stretch>
        </p:blipFill>
        <p:spPr>
          <a:xfrm>
            <a:off x="152401" y="1383486"/>
            <a:ext cx="2590800" cy="1588783"/>
          </a:xfrm>
          <a:prstGeom prst="rect">
            <a:avLst/>
          </a:prstGeom>
          <a:ln>
            <a:solidFill>
              <a:schemeClr val="bg1">
                <a:lumMod val="50000"/>
              </a:schemeClr>
            </a:solidFill>
          </a:ln>
          <a:effectLst>
            <a:outerShdw blurRad="50800" dist="38100" dir="2700000" algn="tl" rotWithShape="0">
              <a:prstClr val="black">
                <a:alpha val="40000"/>
              </a:prstClr>
            </a:outerShdw>
          </a:effectLst>
        </p:spPr>
      </p:pic>
      <p:pic>
        <p:nvPicPr>
          <p:cNvPr id="12" name="Picture Placeholder 8">
            <a:extLst>
              <a:ext uri="{FF2B5EF4-FFF2-40B4-BE49-F238E27FC236}">
                <a16:creationId xmlns:a16="http://schemas.microsoft.com/office/drawing/2014/main" id="{27305361-07FB-4A34-BCCD-82EB665000C2}"/>
              </a:ext>
            </a:extLst>
          </p:cNvPr>
          <p:cNvPicPr>
            <a:picLocks noChangeAspect="1"/>
          </p:cNvPicPr>
          <p:nvPr/>
        </p:nvPicPr>
        <p:blipFill>
          <a:blip r:embed="rId4" cstate="print">
            <a:extLst>
              <a:ext uri="{28A0092B-C50C-407E-A947-70E740481C1C}">
                <a14:useLocalDpi xmlns:a14="http://schemas.microsoft.com/office/drawing/2010/main" val="0"/>
              </a:ext>
            </a:extLst>
          </a:blip>
          <a:srcRect t="5229" b="5229"/>
          <a:stretch>
            <a:fillRect/>
          </a:stretch>
        </p:blipFill>
        <p:spPr>
          <a:xfrm>
            <a:off x="1519238" y="3147434"/>
            <a:ext cx="1307135" cy="1759481"/>
          </a:xfrm>
          <a:prstGeom prst="rect">
            <a:avLst/>
          </a:prstGeom>
          <a:ln>
            <a:solidFill>
              <a:schemeClr val="bg1">
                <a:lumMod val="50000"/>
              </a:schemeClr>
            </a:solidFill>
          </a:ln>
          <a:effectLst>
            <a:outerShdw blurRad="50800" dist="38100" dir="2700000" algn="tl" rotWithShape="0">
              <a:prstClr val="black">
                <a:alpha val="40000"/>
              </a:prstClr>
            </a:outerShdw>
          </a:effectLst>
        </p:spPr>
      </p:pic>
      <p:pic>
        <p:nvPicPr>
          <p:cNvPr id="13" name="Picture Placeholder 14">
            <a:extLst>
              <a:ext uri="{FF2B5EF4-FFF2-40B4-BE49-F238E27FC236}">
                <a16:creationId xmlns:a16="http://schemas.microsoft.com/office/drawing/2014/main" id="{EE778191-E191-4AA0-90EF-3BE178CA87AF}"/>
              </a:ext>
            </a:extLst>
          </p:cNvPr>
          <p:cNvPicPr>
            <a:picLocks noChangeAspect="1"/>
          </p:cNvPicPr>
          <p:nvPr/>
        </p:nvPicPr>
        <p:blipFill>
          <a:blip r:embed="rId5" cstate="print">
            <a:extLst>
              <a:ext uri="{28A0092B-C50C-407E-A947-70E740481C1C}">
                <a14:useLocalDpi xmlns:a14="http://schemas.microsoft.com/office/drawing/2010/main" val="0"/>
              </a:ext>
            </a:extLst>
          </a:blip>
          <a:srcRect l="24660" r="24660"/>
          <a:stretch>
            <a:fillRect/>
          </a:stretch>
        </p:blipFill>
        <p:spPr>
          <a:xfrm>
            <a:off x="152400" y="3145571"/>
            <a:ext cx="1223183" cy="1725696"/>
          </a:xfrm>
          <a:prstGeom prst="rect">
            <a:avLst/>
          </a:prstGeom>
          <a:ln>
            <a:solidFill>
              <a:schemeClr val="bg1">
                <a:lumMod val="50000"/>
              </a:schemeClr>
            </a:solidFill>
          </a:ln>
          <a:effectLst>
            <a:outerShdw blurRad="50800" dist="38100" dir="2700000" algn="tl" rotWithShape="0">
              <a:prstClr val="black">
                <a:alpha val="40000"/>
              </a:prstClr>
            </a:outerShdw>
          </a:effectLst>
        </p:spPr>
      </p:pic>
      <p:pic>
        <p:nvPicPr>
          <p:cNvPr id="14" name="Picture Placeholder 15">
            <a:extLst>
              <a:ext uri="{FF2B5EF4-FFF2-40B4-BE49-F238E27FC236}">
                <a16:creationId xmlns:a16="http://schemas.microsoft.com/office/drawing/2014/main" id="{3B695744-16C0-457A-8125-BE57E57FCB58}"/>
              </a:ext>
            </a:extLst>
          </p:cNvPr>
          <p:cNvPicPr>
            <a:picLocks noChangeAspect="1"/>
          </p:cNvPicPr>
          <p:nvPr/>
        </p:nvPicPr>
        <p:blipFill>
          <a:blip r:embed="rId6" cstate="print">
            <a:extLst>
              <a:ext uri="{28A0092B-C50C-407E-A947-70E740481C1C}">
                <a14:useLocalDpi xmlns:a14="http://schemas.microsoft.com/office/drawing/2010/main" val="0"/>
              </a:ext>
            </a:extLst>
          </a:blip>
          <a:srcRect t="9117" b="9117"/>
          <a:stretch>
            <a:fillRect/>
          </a:stretch>
        </p:blipFill>
        <p:spPr>
          <a:xfrm>
            <a:off x="166049" y="5059708"/>
            <a:ext cx="2590800" cy="1588783"/>
          </a:xfrm>
          <a:prstGeom prst="rect">
            <a:avLst/>
          </a:prstGeom>
          <a:ln>
            <a:solidFill>
              <a:schemeClr val="bg1">
                <a:lumMod val="50000"/>
              </a:schemeClr>
            </a:solidFill>
          </a:ln>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9D68383B-D4D1-4172-B481-047ABDC50CC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9900" y="1482198"/>
            <a:ext cx="491100" cy="425620"/>
          </a:xfrm>
          <a:prstGeom prst="rect">
            <a:avLst/>
          </a:prstGeom>
        </p:spPr>
      </p:pic>
      <p:pic>
        <p:nvPicPr>
          <p:cNvPr id="16" name="Picture 15">
            <a:extLst>
              <a:ext uri="{FF2B5EF4-FFF2-40B4-BE49-F238E27FC236}">
                <a16:creationId xmlns:a16="http://schemas.microsoft.com/office/drawing/2014/main" id="{94318BD8-93E0-484E-9960-1DBF8076E10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9900" y="2064112"/>
            <a:ext cx="491100" cy="425620"/>
          </a:xfrm>
          <a:prstGeom prst="rect">
            <a:avLst/>
          </a:prstGeom>
        </p:spPr>
      </p:pic>
      <p:pic>
        <p:nvPicPr>
          <p:cNvPr id="17" name="Picture 16">
            <a:extLst>
              <a:ext uri="{FF2B5EF4-FFF2-40B4-BE49-F238E27FC236}">
                <a16:creationId xmlns:a16="http://schemas.microsoft.com/office/drawing/2014/main" id="{E2DDB482-D8A2-48C0-BF91-93A0ED8A909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21092" y="2606243"/>
            <a:ext cx="491100" cy="425620"/>
          </a:xfrm>
          <a:prstGeom prst="rect">
            <a:avLst/>
          </a:prstGeom>
        </p:spPr>
      </p:pic>
      <p:pic>
        <p:nvPicPr>
          <p:cNvPr id="18" name="Picture 17">
            <a:extLst>
              <a:ext uri="{FF2B5EF4-FFF2-40B4-BE49-F238E27FC236}">
                <a16:creationId xmlns:a16="http://schemas.microsoft.com/office/drawing/2014/main" id="{AA3E7295-1A75-4DA6-B07F-48971B63731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9900" y="3198128"/>
            <a:ext cx="491100" cy="425620"/>
          </a:xfrm>
          <a:prstGeom prst="rect">
            <a:avLst/>
          </a:prstGeom>
        </p:spPr>
      </p:pic>
      <p:pic>
        <p:nvPicPr>
          <p:cNvPr id="19" name="Picture 18">
            <a:extLst>
              <a:ext uri="{FF2B5EF4-FFF2-40B4-BE49-F238E27FC236}">
                <a16:creationId xmlns:a16="http://schemas.microsoft.com/office/drawing/2014/main" id="{846126D6-F906-4F60-BCE8-C39983EB758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9900" y="3851951"/>
            <a:ext cx="491100" cy="425620"/>
          </a:xfrm>
          <a:prstGeom prst="rect">
            <a:avLst/>
          </a:prstGeom>
        </p:spPr>
      </p:pic>
      <p:sp>
        <p:nvSpPr>
          <p:cNvPr id="20" name="Rectangle 19">
            <a:extLst>
              <a:ext uri="{FF2B5EF4-FFF2-40B4-BE49-F238E27FC236}">
                <a16:creationId xmlns:a16="http://schemas.microsoft.com/office/drawing/2014/main" id="{615E1555-FB3C-4869-A4C1-EBF6F80FF3DE}"/>
              </a:ext>
            </a:extLst>
          </p:cNvPr>
          <p:cNvSpPr/>
          <p:nvPr/>
        </p:nvSpPr>
        <p:spPr>
          <a:xfrm>
            <a:off x="3575610" y="1350455"/>
            <a:ext cx="5549340" cy="563231"/>
          </a:xfrm>
          <a:prstGeom prst="rect">
            <a:avLst/>
          </a:prstGeom>
        </p:spPr>
        <p:txBody>
          <a:bodyPr wrap="square">
            <a:spAutoFit/>
          </a:bodyPr>
          <a:lstStyle/>
          <a:p>
            <a:pPr>
              <a:lnSpc>
                <a:spcPct val="170000"/>
              </a:lnSpc>
              <a:spcBef>
                <a:spcPct val="20000"/>
              </a:spcBef>
              <a:buClr>
                <a:schemeClr val="tx1"/>
              </a:buClr>
            </a:pPr>
            <a:r>
              <a:rPr lang="en-US" altLang="en-US" dirty="0">
                <a:cs typeface="Arial" panose="020B0604020202020204" pitchFamily="34" charset="0"/>
              </a:rPr>
              <a:t>Marriage, divorce, legal separation or annulment</a:t>
            </a:r>
            <a:endParaRPr lang="en-US" altLang="en-US" b="1" dirty="0">
              <a:cs typeface="Arial" panose="020B0604020202020204" pitchFamily="34" charset="0"/>
            </a:endParaRPr>
          </a:p>
        </p:txBody>
      </p:sp>
      <p:sp>
        <p:nvSpPr>
          <p:cNvPr id="21" name="Rectangle 20">
            <a:extLst>
              <a:ext uri="{FF2B5EF4-FFF2-40B4-BE49-F238E27FC236}">
                <a16:creationId xmlns:a16="http://schemas.microsoft.com/office/drawing/2014/main" id="{403FF2AE-E054-4BFA-B702-C1374698F07C}"/>
              </a:ext>
            </a:extLst>
          </p:cNvPr>
          <p:cNvSpPr/>
          <p:nvPr/>
        </p:nvSpPr>
        <p:spPr>
          <a:xfrm>
            <a:off x="3590795" y="1900614"/>
            <a:ext cx="3276859" cy="500586"/>
          </a:xfrm>
          <a:prstGeom prst="rect">
            <a:avLst/>
          </a:prstGeom>
        </p:spPr>
        <p:txBody>
          <a:bodyPr wrap="none">
            <a:spAutoFit/>
          </a:bodyPr>
          <a:lstStyle/>
          <a:p>
            <a:pPr>
              <a:lnSpc>
                <a:spcPct val="170000"/>
              </a:lnSpc>
              <a:spcBef>
                <a:spcPct val="20000"/>
              </a:spcBef>
              <a:buClr>
                <a:schemeClr val="tx1"/>
              </a:buClr>
            </a:pPr>
            <a:r>
              <a:rPr lang="en-US" altLang="en-US" dirty="0">
                <a:cs typeface="Arial" panose="020B0604020202020204" pitchFamily="34" charset="0"/>
              </a:rPr>
              <a:t>Death of a spouse or dependent </a:t>
            </a:r>
            <a:endParaRPr lang="en-US" dirty="0"/>
          </a:p>
        </p:txBody>
      </p:sp>
      <p:sp>
        <p:nvSpPr>
          <p:cNvPr id="22" name="Rectangle 21">
            <a:extLst>
              <a:ext uri="{FF2B5EF4-FFF2-40B4-BE49-F238E27FC236}">
                <a16:creationId xmlns:a16="http://schemas.microsoft.com/office/drawing/2014/main" id="{CE71B8BB-59FF-4887-B1DD-D6D2ACE302FF}"/>
              </a:ext>
            </a:extLst>
          </p:cNvPr>
          <p:cNvSpPr/>
          <p:nvPr/>
        </p:nvSpPr>
        <p:spPr>
          <a:xfrm>
            <a:off x="3604185" y="2551797"/>
            <a:ext cx="5530289" cy="369332"/>
          </a:xfrm>
          <a:prstGeom prst="rect">
            <a:avLst/>
          </a:prstGeom>
        </p:spPr>
        <p:txBody>
          <a:bodyPr wrap="square">
            <a:spAutoFit/>
          </a:bodyPr>
          <a:lstStyle/>
          <a:p>
            <a:pPr>
              <a:spcBef>
                <a:spcPts val="120"/>
              </a:spcBef>
              <a:buClr>
                <a:schemeClr val="tx1"/>
              </a:buClr>
            </a:pPr>
            <a:r>
              <a:rPr lang="en-US" altLang="en-US" dirty="0">
                <a:cs typeface="Arial" panose="020B0604020202020204" pitchFamily="34" charset="0"/>
              </a:rPr>
              <a:t>Birth, adoption or placement for adoption of your child</a:t>
            </a:r>
            <a:endParaRPr lang="en-US" dirty="0"/>
          </a:p>
        </p:txBody>
      </p:sp>
      <p:sp>
        <p:nvSpPr>
          <p:cNvPr id="23" name="Rectangle 22">
            <a:extLst>
              <a:ext uri="{FF2B5EF4-FFF2-40B4-BE49-F238E27FC236}">
                <a16:creationId xmlns:a16="http://schemas.microsoft.com/office/drawing/2014/main" id="{47FEDDF7-BD84-49C2-ABF2-1FE6BF667175}"/>
              </a:ext>
            </a:extLst>
          </p:cNvPr>
          <p:cNvSpPr/>
          <p:nvPr/>
        </p:nvSpPr>
        <p:spPr>
          <a:xfrm>
            <a:off x="3590925" y="3162985"/>
            <a:ext cx="5534024" cy="369332"/>
          </a:xfrm>
          <a:prstGeom prst="rect">
            <a:avLst/>
          </a:prstGeom>
        </p:spPr>
        <p:txBody>
          <a:bodyPr wrap="square">
            <a:spAutoFit/>
          </a:bodyPr>
          <a:lstStyle/>
          <a:p>
            <a:pPr>
              <a:spcBef>
                <a:spcPts val="0"/>
              </a:spcBef>
              <a:buClr>
                <a:schemeClr val="tx1"/>
              </a:buClr>
            </a:pPr>
            <a:r>
              <a:rPr lang="en-US" altLang="en-US" dirty="0">
                <a:cs typeface="Arial" panose="020B0604020202020204" pitchFamily="34" charset="0"/>
              </a:rPr>
              <a:t>Change in employment status of you or your spouse </a:t>
            </a:r>
            <a:endParaRPr lang="en-US" dirty="0">
              <a:cs typeface="Arial" panose="020B0604020202020204" pitchFamily="34" charset="0"/>
            </a:endParaRPr>
          </a:p>
        </p:txBody>
      </p:sp>
      <p:sp>
        <p:nvSpPr>
          <p:cNvPr id="24" name="Rectangle 23">
            <a:extLst>
              <a:ext uri="{FF2B5EF4-FFF2-40B4-BE49-F238E27FC236}">
                <a16:creationId xmlns:a16="http://schemas.microsoft.com/office/drawing/2014/main" id="{4F2E1121-2FC1-4209-9050-02645EF2F09F}"/>
              </a:ext>
            </a:extLst>
          </p:cNvPr>
          <p:cNvSpPr/>
          <p:nvPr/>
        </p:nvSpPr>
        <p:spPr>
          <a:xfrm>
            <a:off x="3604185" y="3674074"/>
            <a:ext cx="2794291" cy="500586"/>
          </a:xfrm>
          <a:prstGeom prst="rect">
            <a:avLst/>
          </a:prstGeom>
        </p:spPr>
        <p:txBody>
          <a:bodyPr wrap="none">
            <a:spAutoFit/>
          </a:bodyPr>
          <a:lstStyle/>
          <a:p>
            <a:pPr>
              <a:lnSpc>
                <a:spcPct val="170000"/>
              </a:lnSpc>
              <a:spcBef>
                <a:spcPct val="20000"/>
              </a:spcBef>
              <a:buClr>
                <a:schemeClr val="tx1"/>
              </a:buClr>
            </a:pPr>
            <a:r>
              <a:rPr lang="en-US" altLang="en-US" dirty="0">
                <a:cs typeface="Arial" panose="020B0604020202020204" pitchFamily="34" charset="0"/>
              </a:rPr>
              <a:t>Involuntary loss of coverage</a:t>
            </a:r>
          </a:p>
        </p:txBody>
      </p:sp>
      <p:sp>
        <p:nvSpPr>
          <p:cNvPr id="25" name="Shape 138">
            <a:extLst>
              <a:ext uri="{FF2B5EF4-FFF2-40B4-BE49-F238E27FC236}">
                <a16:creationId xmlns:a16="http://schemas.microsoft.com/office/drawing/2014/main" id="{6357DD23-5826-4576-A0C0-4F67784543FB}"/>
              </a:ext>
            </a:extLst>
          </p:cNvPr>
          <p:cNvSpPr/>
          <p:nvPr/>
        </p:nvSpPr>
        <p:spPr>
          <a:xfrm>
            <a:off x="-1" y="0"/>
            <a:ext cx="9144001" cy="883567"/>
          </a:xfrm>
          <a:prstGeom prst="rect">
            <a:avLst/>
          </a:prstGeom>
          <a:gradFill>
            <a:gsLst>
              <a:gs pos="0">
                <a:srgbClr val="0070C0"/>
              </a:gs>
              <a:gs pos="100000">
                <a:srgbClr val="FFFFFF">
                  <a:alpha val="0"/>
                </a:srgbClr>
              </a:gs>
            </a:gsLst>
          </a:gradFill>
          <a:ln w="12700">
            <a:miter lim="400000"/>
          </a:ln>
        </p:spPr>
        <p:txBody>
          <a:bodyPr lIns="45719" rIns="45719" anchor="ctr"/>
          <a:lstStyle/>
          <a:p>
            <a:pPr algn="ctr">
              <a:defRPr>
                <a:solidFill>
                  <a:srgbClr val="FFFFFF"/>
                </a:solidFill>
              </a:defRPr>
            </a:pPr>
            <a:endParaRPr dirty="0"/>
          </a:p>
        </p:txBody>
      </p:sp>
      <p:sp>
        <p:nvSpPr>
          <p:cNvPr id="26" name="Shape 139">
            <a:extLst>
              <a:ext uri="{FF2B5EF4-FFF2-40B4-BE49-F238E27FC236}">
                <a16:creationId xmlns:a16="http://schemas.microsoft.com/office/drawing/2014/main" id="{6AEB84A1-C131-4D07-879C-0DE1C6D7691C}"/>
              </a:ext>
            </a:extLst>
          </p:cNvPr>
          <p:cNvSpPr/>
          <p:nvPr/>
        </p:nvSpPr>
        <p:spPr>
          <a:xfrm>
            <a:off x="342900" y="210940"/>
            <a:ext cx="8092440" cy="584775"/>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defRPr sz="3200">
                <a:solidFill>
                  <a:srgbClr val="FFFFFF"/>
                </a:solidFill>
              </a:defRPr>
            </a:lvl1pPr>
          </a:lstStyle>
          <a:p>
            <a:r>
              <a:rPr lang="en-US" dirty="0">
                <a:solidFill>
                  <a:schemeClr val="tx1"/>
                </a:solidFill>
              </a:rPr>
              <a:t>What Are Qualifying Change of Life Events? </a:t>
            </a:r>
            <a:endParaRPr dirty="0">
              <a:solidFill>
                <a:schemeClr val="tx1"/>
              </a:solidFill>
            </a:endParaRPr>
          </a:p>
        </p:txBody>
      </p:sp>
      <p:sp>
        <p:nvSpPr>
          <p:cNvPr id="27" name="TextBox 26">
            <a:extLst>
              <a:ext uri="{FF2B5EF4-FFF2-40B4-BE49-F238E27FC236}">
                <a16:creationId xmlns:a16="http://schemas.microsoft.com/office/drawing/2014/main" id="{CA7CC00B-3989-4920-82C8-ADC20A949925}"/>
              </a:ext>
            </a:extLst>
          </p:cNvPr>
          <p:cNvSpPr txBox="1"/>
          <p:nvPr/>
        </p:nvSpPr>
        <p:spPr>
          <a:xfrm>
            <a:off x="2970028" y="4578644"/>
            <a:ext cx="5876792" cy="1815882"/>
          </a:xfrm>
          <a:prstGeom prst="rect">
            <a:avLst/>
          </a:prstGeom>
          <a:noFill/>
        </p:spPr>
        <p:txBody>
          <a:bodyPr wrap="square" rtlCol="0">
            <a:spAutoFit/>
          </a:bodyPr>
          <a:lstStyle/>
          <a:p>
            <a:pPr algn="ctr"/>
            <a:r>
              <a:rPr lang="en-US" dirty="0">
                <a:solidFill>
                  <a:schemeClr val="tx1"/>
                </a:solidFill>
              </a:rPr>
              <a:t>You have 30 days from the date one of these events occur to notify HR if you wish to change your benefit elections</a:t>
            </a:r>
          </a:p>
          <a:p>
            <a:pPr algn="ctr"/>
            <a:endParaRPr lang="en-US" altLang="en-US" sz="2000" dirty="0">
              <a:cs typeface="Arial" panose="020B0604020202020204" pitchFamily="34" charset="0"/>
            </a:endParaRPr>
          </a:p>
          <a:p>
            <a:pPr algn="ctr"/>
            <a:r>
              <a:rPr lang="en-US" altLang="en-US" dirty="0">
                <a:cs typeface="Arial" panose="020B0604020202020204" pitchFamily="34" charset="0"/>
              </a:rPr>
              <a:t>Changes </a:t>
            </a:r>
            <a:r>
              <a:rPr lang="en-US" altLang="en-US" b="1" dirty="0">
                <a:solidFill>
                  <a:schemeClr val="accent2">
                    <a:lumMod val="75000"/>
                  </a:schemeClr>
                </a:solidFill>
                <a:cs typeface="Arial" panose="020B0604020202020204" pitchFamily="34" charset="0"/>
              </a:rPr>
              <a:t>Outside of Open Enrollment </a:t>
            </a:r>
            <a:r>
              <a:rPr lang="en-US" altLang="en-US" dirty="0">
                <a:cs typeface="Arial" panose="020B0604020202020204" pitchFamily="34" charset="0"/>
              </a:rPr>
              <a:t>are limited to </a:t>
            </a:r>
            <a:r>
              <a:rPr lang="en-US" altLang="en-US" b="1" dirty="0">
                <a:solidFill>
                  <a:schemeClr val="accent2">
                    <a:lumMod val="75000"/>
                  </a:schemeClr>
                </a:solidFill>
                <a:cs typeface="Arial" panose="020B0604020202020204" pitchFamily="34" charset="0"/>
              </a:rPr>
              <a:t>proof of a Qualified Life Event.</a:t>
            </a:r>
            <a:endParaRPr lang="en-US" dirty="0">
              <a:solidFill>
                <a:schemeClr val="accent2">
                  <a:lumMod val="75000"/>
                </a:schemeClr>
              </a:solidFill>
            </a:endParaRPr>
          </a:p>
          <a:p>
            <a:pPr algn="ctr"/>
            <a:r>
              <a:rPr lang="en-US" sz="2000" dirty="0">
                <a:solidFill>
                  <a:schemeClr val="accent2">
                    <a:lumMod val="50000"/>
                  </a:schemeClr>
                </a:solidFill>
              </a:rPr>
              <a:t> </a:t>
            </a:r>
          </a:p>
        </p:txBody>
      </p:sp>
      <p:sp>
        <p:nvSpPr>
          <p:cNvPr id="2" name="TextBox 1">
            <a:extLst>
              <a:ext uri="{FF2B5EF4-FFF2-40B4-BE49-F238E27FC236}">
                <a16:creationId xmlns:a16="http://schemas.microsoft.com/office/drawing/2014/main" id="{25519325-A518-4C41-A716-96DB2F5BECDF}"/>
              </a:ext>
            </a:extLst>
          </p:cNvPr>
          <p:cNvSpPr txBox="1"/>
          <p:nvPr/>
        </p:nvSpPr>
        <p:spPr>
          <a:xfrm>
            <a:off x="8844608" y="6557100"/>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44</a:t>
            </a:r>
          </a:p>
        </p:txBody>
      </p:sp>
    </p:spTree>
    <p:extLst>
      <p:ext uri="{BB962C8B-B14F-4D97-AF65-F5344CB8AC3E}">
        <p14:creationId xmlns:p14="http://schemas.microsoft.com/office/powerpoint/2010/main" val="3231252721"/>
      </p:ext>
    </p:extLst>
  </p:cSld>
  <p:clrMapOvr>
    <a:masterClrMapping/>
  </p:clrMapOvr>
  <p:transition spd="slow"/>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 name="Shape 269"/>
          <p:cNvSpPr/>
          <p:nvPr/>
        </p:nvSpPr>
        <p:spPr>
          <a:xfrm>
            <a:off x="-1" y="0"/>
            <a:ext cx="9144001" cy="883567"/>
          </a:xfrm>
          <a:prstGeom prst="rect">
            <a:avLst/>
          </a:prstGeom>
          <a:gradFill>
            <a:gsLst>
              <a:gs pos="0">
                <a:srgbClr val="00B0F0"/>
              </a:gs>
              <a:gs pos="100000">
                <a:srgbClr val="DDDDDD"/>
              </a:gs>
            </a:gsLst>
          </a:gradFill>
          <a:ln w="12700">
            <a:miter lim="400000"/>
          </a:ln>
        </p:spPr>
        <p:txBody>
          <a:bodyPr lIns="45719" rIns="45719" anchor="ctr"/>
          <a:lstStyle/>
          <a:p>
            <a:pPr algn="ctr">
              <a:defRPr>
                <a:solidFill>
                  <a:srgbClr val="FFFFFF"/>
                </a:solidFill>
              </a:defRPr>
            </a:pPr>
            <a:endParaRPr dirty="0"/>
          </a:p>
        </p:txBody>
      </p:sp>
      <p:sp>
        <p:nvSpPr>
          <p:cNvPr id="270" name="Shape 270"/>
          <p:cNvSpPr/>
          <p:nvPr/>
        </p:nvSpPr>
        <p:spPr>
          <a:xfrm>
            <a:off x="457200" y="96640"/>
            <a:ext cx="6307186" cy="5867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3200">
                <a:solidFill>
                  <a:srgbClr val="FFFFFF"/>
                </a:solidFill>
              </a:defRPr>
            </a:lvl1pPr>
          </a:lstStyle>
          <a:p>
            <a:r>
              <a:rPr dirty="0"/>
              <a:t>Questions</a:t>
            </a:r>
          </a:p>
        </p:txBody>
      </p:sp>
      <p:pic>
        <p:nvPicPr>
          <p:cNvPr id="271" name="questions.png"/>
          <p:cNvPicPr>
            <a:picLocks noChangeAspect="1"/>
          </p:cNvPicPr>
          <p:nvPr/>
        </p:nvPicPr>
        <p:blipFill>
          <a:blip r:embed="rId2"/>
          <a:stretch>
            <a:fillRect/>
          </a:stretch>
        </p:blipFill>
        <p:spPr>
          <a:xfrm>
            <a:off x="1164384" y="1979720"/>
            <a:ext cx="6584938" cy="4905746"/>
          </a:xfrm>
          <a:prstGeom prst="rect">
            <a:avLst/>
          </a:prstGeom>
          <a:ln w="12700">
            <a:miter lim="400000"/>
          </a:ln>
        </p:spPr>
      </p:pic>
      <p:sp>
        <p:nvSpPr>
          <p:cNvPr id="2" name="TextBox 1">
            <a:extLst>
              <a:ext uri="{FF2B5EF4-FFF2-40B4-BE49-F238E27FC236}">
                <a16:creationId xmlns:a16="http://schemas.microsoft.com/office/drawing/2014/main" id="{762D934B-4964-4860-A8C9-BFCFDD2DBF27}"/>
              </a:ext>
            </a:extLst>
          </p:cNvPr>
          <p:cNvSpPr txBox="1"/>
          <p:nvPr/>
        </p:nvSpPr>
        <p:spPr>
          <a:xfrm>
            <a:off x="8809703" y="6581003"/>
            <a:ext cx="249425"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200" b="0" i="0" u="none" strike="noStrike" cap="none" spc="0" normalizeH="0" baseline="0" dirty="0">
                <a:ln>
                  <a:noFill/>
                </a:ln>
                <a:solidFill>
                  <a:schemeClr val="bg2">
                    <a:lumMod val="40000"/>
                    <a:lumOff val="60000"/>
                  </a:schemeClr>
                </a:solidFill>
                <a:effectLst/>
                <a:uFillTx/>
                <a:latin typeface="+mj-lt"/>
                <a:ea typeface="+mj-ea"/>
                <a:cs typeface="+mj-cs"/>
                <a:sym typeface="Calibri"/>
              </a:rPr>
              <a:t>45</a:t>
            </a:r>
          </a:p>
        </p:txBody>
      </p:sp>
    </p:spTree>
  </p:cSld>
  <p:clrMapOvr>
    <a:masterClrMapping/>
  </p:clrMapOvr>
  <p:transition spd="slow"/>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emplate/>
  <TotalTime>4904</TotalTime>
  <Words>4998</Words>
  <Application>Microsoft Office PowerPoint</Application>
  <PresentationFormat>On-screen Show (4:3)</PresentationFormat>
  <Paragraphs>774</Paragraphs>
  <Slides>45</Slides>
  <Notes>39</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45</vt:i4>
      </vt:variant>
    </vt:vector>
  </HeadingPairs>
  <TitlesOfParts>
    <vt:vector size="57" baseType="lpstr">
      <vt:lpstr>Arial</vt:lpstr>
      <vt:lpstr>ArialMT</vt:lpstr>
      <vt:lpstr>Bebas Neue</vt:lpstr>
      <vt:lpstr>Calibri</vt:lpstr>
      <vt:lpstr>Calibri Light</vt:lpstr>
      <vt:lpstr>Courier New</vt:lpstr>
      <vt:lpstr>DM Sans</vt:lpstr>
      <vt:lpstr>Helvetica</vt:lpstr>
      <vt:lpstr>Proxima Nova</vt:lpstr>
      <vt:lpstr>UHCSans-Bold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See a doctor wherever, whenever.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Benefit Resource Center (BRC)</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Brett Mancini</dc:creator>
  <cp:lastModifiedBy>Farnaz Uddin</cp:lastModifiedBy>
  <cp:revision>702</cp:revision>
  <cp:lastPrinted>2019-11-13T15:35:02Z</cp:lastPrinted>
  <dcterms:modified xsi:type="dcterms:W3CDTF">2020-11-17T14:35:53Z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c66b2a2d-0823-4607-8dce-f13545dc4c72</vt:lpwstr>
  </property>
</Properties>
</file>