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44"/>
  </p:notesMasterIdLst>
  <p:sldIdLst>
    <p:sldId id="386" r:id="rId2"/>
    <p:sldId id="387" r:id="rId3"/>
    <p:sldId id="530" r:id="rId4"/>
    <p:sldId id="532" r:id="rId5"/>
    <p:sldId id="295" r:id="rId6"/>
    <p:sldId id="259" r:id="rId7"/>
    <p:sldId id="393" r:id="rId8"/>
    <p:sldId id="395" r:id="rId9"/>
    <p:sldId id="1027" r:id="rId10"/>
    <p:sldId id="555" r:id="rId11"/>
    <p:sldId id="389" r:id="rId12"/>
    <p:sldId id="1026" r:id="rId13"/>
    <p:sldId id="1023" r:id="rId14"/>
    <p:sldId id="1025" r:id="rId15"/>
    <p:sldId id="390" r:id="rId16"/>
    <p:sldId id="396" r:id="rId17"/>
    <p:sldId id="397" r:id="rId18"/>
    <p:sldId id="486" r:id="rId19"/>
    <p:sldId id="293" r:id="rId20"/>
    <p:sldId id="294" r:id="rId21"/>
    <p:sldId id="512" r:id="rId22"/>
    <p:sldId id="526" r:id="rId23"/>
    <p:sldId id="492" r:id="rId24"/>
    <p:sldId id="522" r:id="rId25"/>
    <p:sldId id="498" r:id="rId26"/>
    <p:sldId id="276" r:id="rId27"/>
    <p:sldId id="326" r:id="rId28"/>
    <p:sldId id="540" r:id="rId29"/>
    <p:sldId id="327" r:id="rId30"/>
    <p:sldId id="487" r:id="rId31"/>
    <p:sldId id="347" r:id="rId32"/>
    <p:sldId id="488" r:id="rId33"/>
    <p:sldId id="490" r:id="rId34"/>
    <p:sldId id="491" r:id="rId35"/>
    <p:sldId id="1024" r:id="rId36"/>
    <p:sldId id="1022" r:id="rId37"/>
    <p:sldId id="531" r:id="rId38"/>
    <p:sldId id="709" r:id="rId39"/>
    <p:sldId id="708" r:id="rId40"/>
    <p:sldId id="274" r:id="rId41"/>
    <p:sldId id="529" r:id="rId42"/>
    <p:sldId id="392" r:id="rId43"/>
  </p:sldIdLst>
  <p:sldSz cx="9144000" cy="6858000" type="screen4x3"/>
  <p:notesSz cx="7023100" cy="93091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A6B1"/>
    <a:srgbClr val="CFD7E7"/>
    <a:srgbClr val="B1831D"/>
    <a:srgbClr val="E21CA9"/>
    <a:srgbClr val="FD0BE0"/>
    <a:srgbClr val="026DBC"/>
    <a:srgbClr val="192857"/>
    <a:srgbClr val="1E5094"/>
    <a:srgbClr val="557BA8"/>
    <a:srgbClr val="F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9525" cap="flat">
              <a:solidFill>
                <a:srgbClr val="98B955"/>
              </a:solidFill>
              <a:prstDash val="solid"/>
              <a:round/>
            </a:ln>
          </a:left>
          <a:right>
            <a:ln w="9525" cap="flat">
              <a:solidFill>
                <a:srgbClr val="98B955"/>
              </a:solidFill>
              <a:prstDash val="solid"/>
              <a:round/>
            </a:ln>
          </a:right>
          <a:top>
            <a:ln w="9525" cap="flat">
              <a:solidFill>
                <a:srgbClr val="98B955"/>
              </a:solidFill>
              <a:prstDash val="solid"/>
              <a:round/>
            </a:ln>
          </a:top>
          <a:bottom>
            <a:ln w="9525" cap="flat">
              <a:solidFill>
                <a:srgbClr val="98B955"/>
              </a:solidFill>
              <a:prstDash val="solid"/>
              <a:round/>
            </a:ln>
          </a:bottom>
          <a:insideH>
            <a:ln w="9525" cap="flat">
              <a:solidFill>
                <a:srgbClr val="98B955"/>
              </a:solidFill>
              <a:prstDash val="solid"/>
              <a:round/>
            </a:ln>
          </a:insideH>
          <a:insideV>
            <a:ln w="9525" cap="flat">
              <a:solidFill>
                <a:srgbClr val="98B955"/>
              </a:solidFill>
              <a:prstDash val="solid"/>
              <a:round/>
            </a:ln>
          </a:insideV>
        </a:tcBdr>
        <a:fill>
          <a:solidFill>
            <a:schemeClr val="accent3">
              <a:alpha val="40000"/>
            </a:schemeClr>
          </a:solidFill>
        </a:fill>
      </a:tcStyle>
    </a:wholeTbl>
    <a:band2H>
      <a:tcTxStyle/>
      <a:tcStyle>
        <a:tcBdr/>
        <a:fill>
          <a:solidFill>
            <a:srgbClr val="FFFFFF"/>
          </a:solidFill>
        </a:fill>
      </a:tcStyle>
    </a:band2H>
    <a:firstCol>
      <a:tcTxStyle b="on" i="off">
        <a:fontRef idx="major">
          <a:srgbClr val="000000"/>
        </a:fontRef>
        <a:srgbClr val="000000"/>
      </a:tcTxStyle>
      <a:tcStyle>
        <a:tcBdr>
          <a:left>
            <a:ln w="9525" cap="flat">
              <a:solidFill>
                <a:srgbClr val="98B955"/>
              </a:solidFill>
              <a:prstDash val="solid"/>
              <a:round/>
            </a:ln>
          </a:left>
          <a:right>
            <a:ln w="25400" cap="flat">
              <a:solidFill>
                <a:schemeClr val="accent3"/>
              </a:solidFill>
              <a:prstDash val="solid"/>
              <a:round/>
            </a:ln>
          </a:right>
          <a:top>
            <a:ln w="9525" cap="flat">
              <a:solidFill>
                <a:srgbClr val="98B955"/>
              </a:solidFill>
              <a:prstDash val="solid"/>
              <a:round/>
            </a:ln>
          </a:top>
          <a:bottom>
            <a:ln w="9525" cap="flat">
              <a:solidFill>
                <a:srgbClr val="98B955"/>
              </a:solidFill>
              <a:prstDash val="solid"/>
              <a:round/>
            </a:ln>
          </a:bottom>
          <a:insideH>
            <a:ln w="9525" cap="flat">
              <a:solidFill>
                <a:srgbClr val="98B955"/>
              </a:solidFill>
              <a:prstDash val="solid"/>
              <a:round/>
            </a:ln>
          </a:insideH>
          <a:insideV>
            <a:ln w="9525" cap="flat">
              <a:solidFill>
                <a:srgbClr val="98B955"/>
              </a:solidFill>
              <a:prstDash val="solid"/>
              <a:round/>
            </a:ln>
          </a:insideV>
        </a:tcBdr>
        <a:fill>
          <a:solidFill>
            <a:schemeClr val="accent3">
              <a:alpha val="40000"/>
            </a:schemeClr>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25400" cap="flat">
              <a:solidFill>
                <a:schemeClr val="accent3"/>
              </a:solidFill>
              <a:prstDash val="solid"/>
              <a:round/>
            </a:ln>
          </a:top>
          <a:bottom>
            <a:ln w="25400" cap="flat">
              <a:solidFill>
                <a:schemeClr val="accent3"/>
              </a:solidFill>
              <a:prstDash val="solid"/>
              <a:round/>
            </a:ln>
          </a:bottom>
          <a:insideH>
            <a:ln w="12700" cap="flat">
              <a:noFill/>
              <a:miter lim="400000"/>
            </a:ln>
          </a:insideH>
          <a:insideV>
            <a:ln w="12700" cap="flat">
              <a:noFill/>
              <a:miter lim="400000"/>
            </a:ln>
          </a:insideV>
        </a:tcBdr>
        <a:fill>
          <a:no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9525" cap="flat">
              <a:solidFill>
                <a:srgbClr val="98B955"/>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3"/>
          </a:solidFill>
        </a:fill>
      </a:tcStyle>
    </a:firstRow>
  </a:tblStyle>
  <a:tblStyle styleId="{C7B018BB-80A7-4F77-B60F-C8B233D01FF8}"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solidFill>
                <a:schemeClr val="accent3"/>
              </a:solidFill>
              <a:prstDash val="solid"/>
              <a:round/>
            </a:ln>
          </a:top>
          <a:bottom>
            <a:ln w="12700" cap="flat">
              <a:solidFill>
                <a:schemeClr val="accent3"/>
              </a:solidFill>
              <a:prstDash val="solid"/>
              <a:round/>
            </a:ln>
          </a:bottom>
          <a:insideH>
            <a:ln w="12700" cap="flat">
              <a:solidFill>
                <a:schemeClr val="accent3"/>
              </a:solidFill>
              <a:prstDash val="solid"/>
              <a:round/>
            </a:ln>
          </a:insideH>
          <a:insideV>
            <a:ln w="12700" cap="flat">
              <a:noFill/>
              <a:miter lim="400000"/>
            </a:ln>
          </a:insideV>
        </a:tcBdr>
        <a:fill>
          <a:solidFill>
            <a:srgbClr val="EFF3E9"/>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chemeClr val="accent3"/>
              </a:solidFill>
              <a:prstDash val="solid"/>
              <a:round/>
            </a:ln>
          </a:left>
          <a:right>
            <a:ln w="12700" cap="flat">
              <a:noFill/>
              <a:miter lim="400000"/>
            </a:ln>
          </a:right>
          <a:top>
            <a:ln w="12700" cap="flat">
              <a:solidFill>
                <a:schemeClr val="accent3"/>
              </a:solidFill>
              <a:prstDash val="solid"/>
              <a:round/>
            </a:ln>
          </a:top>
          <a:bottom>
            <a:ln w="12700" cap="flat">
              <a:solidFill>
                <a:schemeClr val="accent3"/>
              </a:solidFill>
              <a:prstDash val="solid"/>
              <a:round/>
            </a:ln>
          </a:bottom>
          <a:insideH>
            <a:ln w="12700" cap="flat">
              <a:solidFill>
                <a:schemeClr val="accent3"/>
              </a:solidFill>
              <a:prstDash val="solid"/>
              <a:round/>
            </a:ln>
          </a:insideH>
          <a:insideV>
            <a:ln w="12700" cap="flat">
              <a:solidFill>
                <a:schemeClr val="accent3"/>
              </a:solidFill>
              <a:prstDash val="solid"/>
              <a:round/>
            </a:ln>
          </a:insideV>
        </a:tcBdr>
        <a:fill>
          <a:solidFill>
            <a:srgbClr val="EFF3E9"/>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chemeClr val="accent3"/>
              </a:solidFill>
              <a:prstDash val="solid"/>
              <a:round/>
            </a:ln>
          </a:top>
          <a:bottom>
            <a:ln w="12700" cap="flat">
              <a:solidFill>
                <a:schemeClr val="accent3"/>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12700" cap="flat">
              <a:solidFill>
                <a:schemeClr val="accent3"/>
              </a:solidFill>
              <a:prstDash val="solid"/>
              <a:round/>
            </a:ln>
          </a:top>
          <a:bottom>
            <a:ln w="12700" cap="flat">
              <a:solidFill>
                <a:schemeClr val="accent3"/>
              </a:solidFill>
              <a:prstDash val="solid"/>
              <a:round/>
            </a:ln>
          </a:bottom>
          <a:insideH>
            <a:ln w="12700" cap="flat">
              <a:noFill/>
              <a:miter lim="400000"/>
            </a:ln>
          </a:insideH>
          <a:insideV>
            <a:ln w="12700" cap="flat">
              <a:noFill/>
              <a:miter lim="400000"/>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F821DB8-F4EB-4A41-A1BA-3FCAFE7338EE}"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2708684C-4D16-4618-839F-0558EEFCDFE6}"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20" autoAdjust="0"/>
    <p:restoredTop sz="93920" autoAdjust="0"/>
  </p:normalViewPr>
  <p:slideViewPr>
    <p:cSldViewPr snapToGrid="0">
      <p:cViewPr varScale="1">
        <p:scale>
          <a:sx n="76" d="100"/>
          <a:sy n="76" d="100"/>
        </p:scale>
        <p:origin x="84" y="6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xfrm>
            <a:off x="1184275" y="698500"/>
            <a:ext cx="4654550" cy="3490913"/>
          </a:xfrm>
          <a:prstGeom prst="rect">
            <a:avLst/>
          </a:prstGeom>
        </p:spPr>
        <p:txBody>
          <a:bodyPr lIns="93317" tIns="46659" rIns="93317" bIns="46659"/>
          <a:lstStyle/>
          <a:p>
            <a:endParaRPr dirty="0"/>
          </a:p>
        </p:txBody>
      </p:sp>
      <p:sp>
        <p:nvSpPr>
          <p:cNvPr id="119" name="Shape 119"/>
          <p:cNvSpPr>
            <a:spLocks noGrp="1"/>
          </p:cNvSpPr>
          <p:nvPr>
            <p:ph type="body" sz="quarter" idx="1"/>
          </p:nvPr>
        </p:nvSpPr>
        <p:spPr>
          <a:xfrm>
            <a:off x="936414" y="4421824"/>
            <a:ext cx="5150273" cy="4189095"/>
          </a:xfrm>
          <a:prstGeom prst="rect">
            <a:avLst/>
          </a:prstGeom>
        </p:spPr>
        <p:txBody>
          <a:bodyPr lIns="93317" tIns="46659" rIns="93317" bIns="46659"/>
          <a:lstStyle/>
          <a:p>
            <a:endParaRPr/>
          </a:p>
        </p:txBody>
      </p:sp>
    </p:spTree>
    <p:extLst>
      <p:ext uri="{BB962C8B-B14F-4D97-AF65-F5344CB8AC3E}">
        <p14:creationId xmlns:p14="http://schemas.microsoft.com/office/powerpoint/2010/main" val="904325622"/>
      </p:ext>
    </p:extLst>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58051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768653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222982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46646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76230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2971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47109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19705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9477835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US" dirty="0"/>
              <a:t>Both the Health Savings Acct and Flexible spending accts are administered by Health Equity.</a:t>
            </a:r>
          </a:p>
          <a:p>
            <a:endParaRPr lang="en-US" dirty="0"/>
          </a:p>
        </p:txBody>
      </p:sp>
      <p:sp>
        <p:nvSpPr>
          <p:cNvPr id="4" name="Slide Number Placeholder 3"/>
          <p:cNvSpPr>
            <a:spLocks noGrp="1"/>
          </p:cNvSpPr>
          <p:nvPr>
            <p:ph type="sldNum" sz="quarter" idx="5"/>
          </p:nvPr>
        </p:nvSpPr>
        <p:spPr/>
        <p:txBody>
          <a:bodyPr/>
          <a:lstStyle/>
          <a:p>
            <a:fld id="{99849BCC-1440-4C1E-A77B-DC8B7A5FB27C}" type="slidenum">
              <a:rPr lang="en-US" smtClean="0"/>
              <a:pPr/>
              <a:t>10</a:t>
            </a:fld>
            <a:endParaRPr lang="en-US" dirty="0"/>
          </a:p>
        </p:txBody>
      </p:sp>
    </p:spTree>
    <p:extLst>
      <p:ext uri="{BB962C8B-B14F-4D97-AF65-F5344CB8AC3E}">
        <p14:creationId xmlns:p14="http://schemas.microsoft.com/office/powerpoint/2010/main" val="3808556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210924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624400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21174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6118655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1582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CB7D7F-4532-4F42-B9A9-7E16BF0C486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0771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4493454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4" name="Date Placeholder 3"/>
          <p:cNvSpPr>
            <a:spLocks noGrp="1"/>
          </p:cNvSpPr>
          <p:nvPr>
            <p:ph type="dt" idx="1"/>
          </p:nvPr>
        </p:nvSpPr>
        <p:spPr/>
        <p:txBody>
          <a:bodyPr/>
          <a:lstStyle/>
          <a:p>
            <a:pPr>
              <a:defRPr/>
            </a:pPr>
            <a:r>
              <a:rPr lang="en-US" dirty="0"/>
              <a:t>2/9/2016</a:t>
            </a:r>
          </a:p>
        </p:txBody>
      </p:sp>
      <p:sp>
        <p:nvSpPr>
          <p:cNvPr id="5" name="Slide Number Placeholder 4"/>
          <p:cNvSpPr>
            <a:spLocks noGrp="1"/>
          </p:cNvSpPr>
          <p:nvPr>
            <p:ph type="sldNum" sz="quarter" idx="5"/>
          </p:nvPr>
        </p:nvSpPr>
        <p:spPr/>
        <p:txBody>
          <a:bodyPr/>
          <a:lstStyle/>
          <a:p>
            <a:pPr>
              <a:defRPr/>
            </a:pPr>
            <a:fld id="{94228AB9-9B89-4876-849B-77CEC0A44651}" type="slidenum">
              <a:rPr lang="en-US" altLang="en-US" smtClean="0"/>
              <a:pPr>
                <a:defRPr/>
              </a:pPr>
              <a:t>28</a:t>
            </a:fld>
            <a:endParaRPr lang="en-US" altLang="en-US" dirty="0"/>
          </a:p>
        </p:txBody>
      </p:sp>
    </p:spTree>
    <p:extLst>
      <p:ext uri="{BB962C8B-B14F-4D97-AF65-F5344CB8AC3E}">
        <p14:creationId xmlns:p14="http://schemas.microsoft.com/office/powerpoint/2010/main" val="39792627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486308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4" name="Date Placeholder 3"/>
          <p:cNvSpPr>
            <a:spLocks noGrp="1"/>
          </p:cNvSpPr>
          <p:nvPr>
            <p:ph type="dt" idx="1"/>
          </p:nvPr>
        </p:nvSpPr>
        <p:spPr/>
        <p:txBody>
          <a:bodyPr/>
          <a:lstStyle/>
          <a:p>
            <a:pPr>
              <a:defRPr/>
            </a:pPr>
            <a:r>
              <a:rPr lang="en-US" dirty="0"/>
              <a:t>2/9/2016</a:t>
            </a:r>
          </a:p>
        </p:txBody>
      </p:sp>
      <p:sp>
        <p:nvSpPr>
          <p:cNvPr id="5" name="Slide Number Placeholder 4"/>
          <p:cNvSpPr>
            <a:spLocks noGrp="1"/>
          </p:cNvSpPr>
          <p:nvPr>
            <p:ph type="sldNum" sz="quarter" idx="5"/>
          </p:nvPr>
        </p:nvSpPr>
        <p:spPr/>
        <p:txBody>
          <a:bodyPr/>
          <a:lstStyle/>
          <a:p>
            <a:pPr>
              <a:defRPr/>
            </a:pPr>
            <a:fld id="{94228AB9-9B89-4876-849B-77CEC0A44651}" type="slidenum">
              <a:rPr lang="en-US" altLang="en-US" smtClean="0"/>
              <a:pPr>
                <a:defRPr/>
              </a:pPr>
              <a:t>30</a:t>
            </a:fld>
            <a:endParaRPr lang="en-US" altLang="en-US" dirty="0"/>
          </a:p>
        </p:txBody>
      </p:sp>
    </p:spTree>
    <p:extLst>
      <p:ext uri="{BB962C8B-B14F-4D97-AF65-F5344CB8AC3E}">
        <p14:creationId xmlns:p14="http://schemas.microsoft.com/office/powerpoint/2010/main" val="2386991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915075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946913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114606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cs typeface="Calibri" panose="020F0502020204030204" pitchFamily="34" charset="0"/>
              </a:rPr>
              <a:t>There is a grace period of 2 ½ months after the end of the plan year. Claims incurred during these 2 ½ months will be applied to any balance left in the prior year account.</a:t>
            </a:r>
          </a:p>
          <a:p>
            <a:pPr rtl="0" eaLnBrk="0" fontAlgn="base" latinLnBrk="0" hangingPunct="0"/>
            <a:r>
              <a:rPr lang="en-US" sz="1200" b="0" i="0" u="none" strike="noStrike" baseline="0" dirty="0">
                <a:effectLst/>
                <a:latin typeface="+mj-lt"/>
                <a:ea typeface="+mj-ea"/>
                <a:cs typeface="+mj-cs"/>
                <a:sym typeface="Calibri"/>
              </a:rPr>
              <a:t>2 ½ Month Grace Period: </a:t>
            </a:r>
            <a:endParaRPr lang="en-US" sz="1200" b="0" i="0" u="none" strike="noStrike" dirty="0">
              <a:effectLst/>
              <a:latin typeface="+mj-lt"/>
              <a:ea typeface="+mj-ea"/>
              <a:cs typeface="+mj-cs"/>
              <a:sym typeface="Calibri"/>
            </a:endParaRPr>
          </a:p>
          <a:p>
            <a:pPr rtl="0" eaLnBrk="0" fontAlgn="base" latinLnBrk="0" hangingPunct="0"/>
            <a:r>
              <a:rPr lang="en-US" sz="1200" b="0" i="0" u="none" strike="noStrike" baseline="0" dirty="0">
                <a:effectLst/>
                <a:latin typeface="+mj-lt"/>
                <a:ea typeface="+mj-ea"/>
                <a:cs typeface="+mj-cs"/>
                <a:sym typeface="Calibri"/>
              </a:rPr>
              <a:t>Eligible health and dependent care expenses can be   incurred up to 2 ½ months following the end of the plan year and applied to any remaining account balance in the prior plan year. </a:t>
            </a:r>
            <a:endParaRPr lang="en-US" sz="1200" b="0" i="0" u="none" strike="noStrike" dirty="0">
              <a:effectLst/>
              <a:latin typeface="+mj-lt"/>
              <a:ea typeface="+mj-ea"/>
              <a:cs typeface="+mj-cs"/>
              <a:sym typeface="Calibri"/>
            </a:endParaRPr>
          </a:p>
          <a:p>
            <a:r>
              <a:rPr lang="en-US" sz="1200" dirty="0">
                <a:effectLst/>
                <a:latin typeface="+mj-lt"/>
                <a:ea typeface="+mj-ea"/>
                <a:cs typeface="+mj-cs"/>
                <a:sym typeface="Calibri"/>
              </a:rPr>
              <a:t>Use it or Lose it does not apply and that funds are carried over;</a:t>
            </a:r>
          </a:p>
          <a:p>
            <a:r>
              <a:rPr lang="en-US" sz="1200" dirty="0">
                <a:effectLst/>
                <a:latin typeface="+mj-lt"/>
                <a:ea typeface="+mj-ea"/>
                <a:cs typeface="+mj-cs"/>
                <a:sym typeface="Calibri"/>
              </a:rPr>
              <a:t> </a:t>
            </a:r>
          </a:p>
          <a:p>
            <a:endParaRPr lang="en-US" dirty="0"/>
          </a:p>
        </p:txBody>
      </p:sp>
    </p:spTree>
    <p:extLst>
      <p:ext uri="{BB962C8B-B14F-4D97-AF65-F5344CB8AC3E}">
        <p14:creationId xmlns:p14="http://schemas.microsoft.com/office/powerpoint/2010/main" val="41647933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788618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cs typeface="Calibri" panose="020F0502020204030204" pitchFamily="34" charset="0"/>
              </a:rPr>
              <a:t>There is a grace period of 2 ½ months after the end of the plan year. Claims incurred during these 2 ½ months will be applied to any balance left in the prior year account.</a:t>
            </a:r>
          </a:p>
          <a:p>
            <a:pPr rtl="0" eaLnBrk="0" fontAlgn="base" latinLnBrk="0" hangingPunct="0"/>
            <a:r>
              <a:rPr lang="en-US" sz="1200" b="0" i="0" u="none" strike="noStrike" baseline="0" dirty="0">
                <a:effectLst/>
                <a:latin typeface="+mj-lt"/>
                <a:ea typeface="+mj-ea"/>
                <a:cs typeface="+mj-cs"/>
                <a:sym typeface="Calibri"/>
              </a:rPr>
              <a:t>2 ½ Month Grace Period: </a:t>
            </a:r>
            <a:endParaRPr lang="en-US" sz="1200" b="0" i="0" u="none" strike="noStrike" dirty="0">
              <a:effectLst/>
              <a:latin typeface="+mj-lt"/>
              <a:ea typeface="+mj-ea"/>
              <a:cs typeface="+mj-cs"/>
              <a:sym typeface="Calibri"/>
            </a:endParaRPr>
          </a:p>
          <a:p>
            <a:pPr rtl="0" eaLnBrk="0" fontAlgn="base" latinLnBrk="0" hangingPunct="0"/>
            <a:r>
              <a:rPr lang="en-US" sz="1200" b="0" i="0" u="none" strike="noStrike" baseline="0" dirty="0">
                <a:effectLst/>
                <a:latin typeface="+mj-lt"/>
                <a:ea typeface="+mj-ea"/>
                <a:cs typeface="+mj-cs"/>
                <a:sym typeface="Calibri"/>
              </a:rPr>
              <a:t>Eligible health and dependent care expenses can be   incurred up to 2 ½ months following the end of the plan year and applied to any remaining account balance in the prior plan year. </a:t>
            </a:r>
            <a:endParaRPr lang="en-US" sz="1200" b="0" i="0" u="none" strike="noStrike" dirty="0">
              <a:effectLst/>
              <a:latin typeface="+mj-lt"/>
              <a:ea typeface="+mj-ea"/>
              <a:cs typeface="+mj-cs"/>
              <a:sym typeface="Calibri"/>
            </a:endParaRPr>
          </a:p>
          <a:p>
            <a:r>
              <a:rPr lang="en-US" sz="1200" dirty="0">
                <a:effectLst/>
                <a:latin typeface="+mj-lt"/>
                <a:ea typeface="+mj-ea"/>
                <a:cs typeface="+mj-cs"/>
                <a:sym typeface="Calibri"/>
              </a:rPr>
              <a:t>Use it or Lose it does not apply and that funds are carried over;</a:t>
            </a:r>
          </a:p>
          <a:p>
            <a:r>
              <a:rPr lang="en-US" sz="1200" dirty="0">
                <a:effectLst/>
                <a:latin typeface="+mj-lt"/>
                <a:ea typeface="+mj-ea"/>
                <a:cs typeface="+mj-cs"/>
                <a:sym typeface="Calibri"/>
              </a:rPr>
              <a:t> </a:t>
            </a:r>
          </a:p>
          <a:p>
            <a:endParaRPr lang="en-US" dirty="0"/>
          </a:p>
        </p:txBody>
      </p:sp>
    </p:spTree>
    <p:extLst>
      <p:ext uri="{BB962C8B-B14F-4D97-AF65-F5344CB8AC3E}">
        <p14:creationId xmlns:p14="http://schemas.microsoft.com/office/powerpoint/2010/main" val="33494881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cs typeface="Calibri" panose="020F0502020204030204" pitchFamily="34" charset="0"/>
              </a:rPr>
              <a:t>There is a grace period of 2 ½ months after the end of the plan year. Claims incurred during these 2 ½ months will be applied to any balance left in the prior year account.</a:t>
            </a:r>
          </a:p>
          <a:p>
            <a:pPr rtl="0" eaLnBrk="0" fontAlgn="base" latinLnBrk="0" hangingPunct="0"/>
            <a:r>
              <a:rPr lang="en-US" sz="1200" b="0" i="0" u="none" strike="noStrike" baseline="0" dirty="0">
                <a:effectLst/>
                <a:latin typeface="+mj-lt"/>
                <a:ea typeface="+mj-ea"/>
                <a:cs typeface="+mj-cs"/>
                <a:sym typeface="Calibri"/>
              </a:rPr>
              <a:t>2 ½ Month Grace Period: </a:t>
            </a:r>
            <a:endParaRPr lang="en-US" sz="1200" b="0" i="0" u="none" strike="noStrike" dirty="0">
              <a:effectLst/>
              <a:latin typeface="+mj-lt"/>
              <a:ea typeface="+mj-ea"/>
              <a:cs typeface="+mj-cs"/>
              <a:sym typeface="Calibri"/>
            </a:endParaRPr>
          </a:p>
          <a:p>
            <a:pPr rtl="0" eaLnBrk="0" fontAlgn="base" latinLnBrk="0" hangingPunct="0"/>
            <a:r>
              <a:rPr lang="en-US" sz="1200" b="0" i="0" u="none" strike="noStrike" baseline="0" dirty="0">
                <a:effectLst/>
                <a:latin typeface="+mj-lt"/>
                <a:ea typeface="+mj-ea"/>
                <a:cs typeface="+mj-cs"/>
                <a:sym typeface="Calibri"/>
              </a:rPr>
              <a:t>Eligible health and dependent care expenses can be   incurred up to 2 ½ months following the end of the plan year and applied to any remaining account balance in the prior plan year. </a:t>
            </a:r>
            <a:endParaRPr lang="en-US" sz="1200" b="0" i="0" u="none" strike="noStrike" dirty="0">
              <a:effectLst/>
              <a:latin typeface="+mj-lt"/>
              <a:ea typeface="+mj-ea"/>
              <a:cs typeface="+mj-cs"/>
              <a:sym typeface="Calibri"/>
            </a:endParaRPr>
          </a:p>
          <a:p>
            <a:r>
              <a:rPr lang="en-US" sz="1200" dirty="0">
                <a:effectLst/>
                <a:latin typeface="+mj-lt"/>
                <a:ea typeface="+mj-ea"/>
                <a:cs typeface="+mj-cs"/>
                <a:sym typeface="Calibri"/>
              </a:rPr>
              <a:t>Use it or Lose it does not apply and that funds are carried over;</a:t>
            </a:r>
          </a:p>
          <a:p>
            <a:r>
              <a:rPr lang="en-US" sz="1200" dirty="0">
                <a:effectLst/>
                <a:latin typeface="+mj-lt"/>
                <a:ea typeface="+mj-ea"/>
                <a:cs typeface="+mj-cs"/>
                <a:sym typeface="Calibri"/>
              </a:rPr>
              <a:t> </a:t>
            </a:r>
          </a:p>
          <a:p>
            <a:endParaRPr lang="en-US" dirty="0"/>
          </a:p>
        </p:txBody>
      </p:sp>
    </p:spTree>
    <p:extLst>
      <p:ext uri="{BB962C8B-B14F-4D97-AF65-F5344CB8AC3E}">
        <p14:creationId xmlns:p14="http://schemas.microsoft.com/office/powerpoint/2010/main" val="10728932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cs typeface="Calibri" panose="020F0502020204030204" pitchFamily="34" charset="0"/>
              </a:rPr>
              <a:t>There is a grace period of 2 ½ months after the end of the plan year. Claims incurred during these 2 ½ months will be applied to any balance left in the prior year account.</a:t>
            </a:r>
          </a:p>
          <a:p>
            <a:pPr rtl="0" eaLnBrk="0" fontAlgn="base" latinLnBrk="0" hangingPunct="0"/>
            <a:r>
              <a:rPr lang="en-US" sz="1200" b="0" i="0" u="none" strike="noStrike" baseline="0" dirty="0">
                <a:effectLst/>
                <a:latin typeface="+mj-lt"/>
                <a:ea typeface="+mj-ea"/>
                <a:cs typeface="+mj-cs"/>
                <a:sym typeface="Calibri"/>
              </a:rPr>
              <a:t>2 ½ Month Grace Period: </a:t>
            </a:r>
            <a:endParaRPr lang="en-US" sz="1200" b="0" i="0" u="none" strike="noStrike" dirty="0">
              <a:effectLst/>
              <a:latin typeface="+mj-lt"/>
              <a:ea typeface="+mj-ea"/>
              <a:cs typeface="+mj-cs"/>
              <a:sym typeface="Calibri"/>
            </a:endParaRPr>
          </a:p>
          <a:p>
            <a:pPr rtl="0" eaLnBrk="0" fontAlgn="base" latinLnBrk="0" hangingPunct="0"/>
            <a:r>
              <a:rPr lang="en-US" sz="1200" b="0" i="0" u="none" strike="noStrike" baseline="0" dirty="0">
                <a:effectLst/>
                <a:latin typeface="+mj-lt"/>
                <a:ea typeface="+mj-ea"/>
                <a:cs typeface="+mj-cs"/>
                <a:sym typeface="Calibri"/>
              </a:rPr>
              <a:t>Eligible health and dependent care expenses can be   incurred up to 2 ½ months following the end of the plan year and applied to any remaining account balance in the prior plan year. </a:t>
            </a:r>
            <a:endParaRPr lang="en-US" sz="1200" b="0" i="0" u="none" strike="noStrike" dirty="0">
              <a:effectLst/>
              <a:latin typeface="+mj-lt"/>
              <a:ea typeface="+mj-ea"/>
              <a:cs typeface="+mj-cs"/>
              <a:sym typeface="Calibri"/>
            </a:endParaRPr>
          </a:p>
          <a:p>
            <a:r>
              <a:rPr lang="en-US" sz="1200" dirty="0">
                <a:effectLst/>
                <a:latin typeface="+mj-lt"/>
                <a:ea typeface="+mj-ea"/>
                <a:cs typeface="+mj-cs"/>
                <a:sym typeface="Calibri"/>
              </a:rPr>
              <a:t>Use it or Lose it does not apply and that funds are carried over;</a:t>
            </a:r>
          </a:p>
          <a:p>
            <a:r>
              <a:rPr lang="en-US" sz="1200" dirty="0">
                <a:effectLst/>
                <a:latin typeface="+mj-lt"/>
                <a:ea typeface="+mj-ea"/>
                <a:cs typeface="+mj-cs"/>
                <a:sym typeface="Calibri"/>
              </a:rPr>
              <a:t> </a:t>
            </a:r>
          </a:p>
          <a:p>
            <a:endParaRPr lang="en-US" dirty="0"/>
          </a:p>
        </p:txBody>
      </p:sp>
    </p:spTree>
    <p:extLst>
      <p:ext uri="{BB962C8B-B14F-4D97-AF65-F5344CB8AC3E}">
        <p14:creationId xmlns:p14="http://schemas.microsoft.com/office/powerpoint/2010/main" val="17415445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a:ln/>
        </p:spPr>
      </p:sp>
      <p:sp>
        <p:nvSpPr>
          <p:cNvPr id="207875" name="Rectangle 3"/>
          <p:cNvSpPr>
            <a:spLocks noGrp="1" noChangeArrowheads="1"/>
          </p:cNvSpPr>
          <p:nvPr>
            <p:ph type="body" idx="1"/>
          </p:nvPr>
        </p:nvSpPr>
        <p:spPr>
          <a:noFill/>
          <a:ln/>
        </p:spPr>
        <p:txBody>
          <a:bodyPr/>
          <a:lstStyle/>
          <a:p>
            <a:r>
              <a:rPr lang="en-US" sz="1200" kern="1200" dirty="0">
                <a:solidFill>
                  <a:schemeClr val="tx1"/>
                </a:solidFill>
                <a:effectLst/>
                <a:latin typeface="Calibri" charset="0"/>
                <a:ea typeface="ＭＳ Ｐゴシック" charset="-128"/>
                <a:cs typeface="ＭＳ Ｐゴシック" charset="-128"/>
              </a:rPr>
              <a:t>Have questions about your benefits? Contact the USI Benefit Resource Center (BRC) for free, confidential help with any of your insured Benefit Plans. They can help explain your coverage levels, as well as assist with claims or billing issues.</a:t>
            </a:r>
          </a:p>
          <a:p>
            <a:br>
              <a:rPr lang="en-US" sz="1200" kern="1200" dirty="0">
                <a:solidFill>
                  <a:schemeClr val="tx1"/>
                </a:solidFill>
                <a:effectLst/>
                <a:latin typeface="Calibri" charset="0"/>
                <a:ea typeface="ＭＳ Ｐゴシック" charset="-128"/>
                <a:cs typeface="ＭＳ Ｐゴシック" charset="-128"/>
              </a:rPr>
            </a:br>
            <a:endParaRPr lang="en-US" dirty="0">
              <a:latin typeface="Calibri" pitchFamily="34" charset="0"/>
              <a:ea typeface="ＭＳ Ｐゴシック"/>
              <a:cs typeface="ＭＳ Ｐゴシック"/>
            </a:endParaRPr>
          </a:p>
        </p:txBody>
      </p:sp>
    </p:spTree>
    <p:extLst>
      <p:ext uri="{BB962C8B-B14F-4D97-AF65-F5344CB8AC3E}">
        <p14:creationId xmlns:p14="http://schemas.microsoft.com/office/powerpoint/2010/main" val="40539794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609354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2353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Bubble Chart">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43CA7F31-A1EB-C74F-9128-961A2BD15B09}"/>
              </a:ext>
            </a:extLst>
          </p:cNvPr>
          <p:cNvSpPr>
            <a:spLocks noGrp="1"/>
          </p:cNvSpPr>
          <p:nvPr>
            <p:ph type="body" sz="quarter" idx="10" hasCustomPrompt="1"/>
          </p:nvPr>
        </p:nvSpPr>
        <p:spPr>
          <a:xfrm>
            <a:off x="452628" y="384049"/>
            <a:ext cx="6629400" cy="347137"/>
          </a:xfrm>
          <a:prstGeom prst="rect">
            <a:avLst/>
          </a:prstGeom>
        </p:spPr>
        <p:txBody>
          <a:bodyPr/>
          <a:lstStyle>
            <a:lvl1pPr marL="0" indent="0">
              <a:buNone/>
              <a:defRPr sz="1500" b="0" cap="all" spc="225" baseline="0">
                <a:solidFill>
                  <a:schemeClr val="accent4"/>
                </a:solidFill>
                <a:latin typeface="Bebas Neue" panose="020B0606020202050201" pitchFamily="34" charset="77"/>
              </a:defRPr>
            </a:lvl1pPr>
          </a:lstStyle>
          <a:p>
            <a:pPr lvl="0"/>
            <a:r>
              <a:rPr lang="en-US" dirty="0"/>
              <a:t>Bubble chart</a:t>
            </a:r>
          </a:p>
        </p:txBody>
      </p:sp>
      <p:sp>
        <p:nvSpPr>
          <p:cNvPr id="11" name="Text Placeholder 10">
            <a:extLst>
              <a:ext uri="{FF2B5EF4-FFF2-40B4-BE49-F238E27FC236}">
                <a16:creationId xmlns:a16="http://schemas.microsoft.com/office/drawing/2014/main" id="{AAF079A4-3517-564C-8BFD-9C403E5765C0}"/>
              </a:ext>
            </a:extLst>
          </p:cNvPr>
          <p:cNvSpPr>
            <a:spLocks noGrp="1"/>
          </p:cNvSpPr>
          <p:nvPr>
            <p:ph type="body" sz="quarter" idx="11" hasCustomPrompt="1"/>
          </p:nvPr>
        </p:nvSpPr>
        <p:spPr>
          <a:xfrm>
            <a:off x="452628" y="758952"/>
            <a:ext cx="6618158" cy="381000"/>
          </a:xfrm>
          <a:prstGeom prst="rect">
            <a:avLst/>
          </a:prstGeom>
        </p:spPr>
        <p:txBody>
          <a:bodyPr/>
          <a:lstStyle>
            <a:lvl1pPr marL="0" indent="0">
              <a:buNone/>
              <a:defRPr sz="1200">
                <a:solidFill>
                  <a:schemeClr val="accent1"/>
                </a:solidFill>
                <a:latin typeface="DM Sans" pitchFamily="2" charset="77"/>
              </a:defRPr>
            </a:lvl1pPr>
          </a:lstStyle>
          <a:p>
            <a:pPr lvl="0"/>
            <a:r>
              <a:rPr lang="en-US" dirty="0"/>
              <a:t>Slide Subtitle</a:t>
            </a:r>
          </a:p>
        </p:txBody>
      </p:sp>
    </p:spTree>
    <p:extLst>
      <p:ext uri="{BB962C8B-B14F-4D97-AF65-F5344CB8AC3E}">
        <p14:creationId xmlns:p14="http://schemas.microsoft.com/office/powerpoint/2010/main" val="2063499419"/>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Shape 11"/>
          <p:cNvSpPr>
            <a:spLocks noGrp="1"/>
          </p:cNvSpPr>
          <p:nvPr>
            <p:ph type="title"/>
          </p:nvPr>
        </p:nvSpPr>
        <p:spPr>
          <a:xfrm>
            <a:off x="685800" y="2130425"/>
            <a:ext cx="7772400" cy="1470025"/>
          </a:xfrm>
          <a:prstGeom prst="rect">
            <a:avLst/>
          </a:prstGeom>
        </p:spPr>
        <p:txBody>
          <a:bodyPr/>
          <a:lstStyle/>
          <a:p>
            <a:r>
              <a:t>Title Text</a:t>
            </a:r>
          </a:p>
        </p:txBody>
      </p:sp>
      <p:sp>
        <p:nvSpPr>
          <p:cNvPr id="12" name="Shape 12"/>
          <p:cNvSpPr>
            <a:spLocks noGrp="1"/>
          </p:cNvSpPr>
          <p:nvPr>
            <p:ph type="body" sz="quarter" idx="1"/>
          </p:nvPr>
        </p:nvSpPr>
        <p:spPr>
          <a:xfrm>
            <a:off x="1371600" y="3886200"/>
            <a:ext cx="6400800" cy="1752600"/>
          </a:xfrm>
          <a:prstGeom prst="rect">
            <a:avLst/>
          </a:prstGeom>
        </p:spPr>
        <p:txBody>
          <a:bodyPr/>
          <a:lstStyle>
            <a:lvl1pPr marL="0" indent="0" algn="ctr">
              <a:buSzTx/>
              <a:buFontTx/>
              <a:buNone/>
              <a:defRPr>
                <a:solidFill>
                  <a:srgbClr val="888888"/>
                </a:solidFill>
              </a:defRPr>
            </a:lvl1pPr>
            <a:lvl2pPr marL="0" indent="457200" algn="ctr">
              <a:buSzTx/>
              <a:buFontTx/>
              <a:buNone/>
              <a:defRPr>
                <a:solidFill>
                  <a:srgbClr val="888888"/>
                </a:solidFill>
              </a:defRPr>
            </a:lvl2pPr>
            <a:lvl3pPr marL="0" indent="914400" algn="ctr">
              <a:buSzTx/>
              <a:buFontTx/>
              <a:buNone/>
              <a:defRPr>
                <a:solidFill>
                  <a:srgbClr val="888888"/>
                </a:solidFill>
              </a:defRPr>
            </a:lvl3pPr>
            <a:lvl4pPr marL="0" indent="1371600" algn="ctr">
              <a:buSzTx/>
              <a:buFontTx/>
              <a:buNone/>
              <a:defRPr>
                <a:solidFill>
                  <a:srgbClr val="888888"/>
                </a:solidFill>
              </a:defRPr>
            </a:lvl4pPr>
            <a:lvl5pPr marL="0" indent="1828800" algn="ctr">
              <a:buSzTx/>
              <a:buFontTx/>
              <a:buNone/>
              <a:defRPr>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13" name="Shape 13"/>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Shape 20"/>
          <p:cNvSpPr>
            <a:spLocks noGrp="1"/>
          </p:cNvSpPr>
          <p:nvPr>
            <p:ph type="title"/>
          </p:nvPr>
        </p:nvSpPr>
        <p:spPr>
          <a:prstGeom prst="rect">
            <a:avLst/>
          </a:prstGeom>
        </p:spPr>
        <p:txBody>
          <a:bodyPr/>
          <a:lstStyle/>
          <a:p>
            <a:r>
              <a:t>Title Text</a:t>
            </a:r>
          </a:p>
        </p:txBody>
      </p:sp>
      <p:sp>
        <p:nvSpPr>
          <p:cNvPr id="21" name="Shape 21"/>
          <p:cNvSpPr>
            <a:spLocks noGrp="1"/>
          </p:cNvSpPr>
          <p:nvPr>
            <p:ph type="body" idx="1"/>
          </p:nvPr>
        </p:nvSpPr>
        <p:spPr>
          <a:prstGeom prst="rect">
            <a:avLst/>
          </a:prstGeom>
        </p:spPr>
        <p:txBody>
          <a:bodyPr/>
          <a:lstStyle>
            <a:lvl1pPr>
              <a:defRPr b="0"/>
            </a:lvl1pPr>
            <a:lvl2pPr>
              <a:defRPr b="0"/>
            </a:lvl2pPr>
            <a:lvl3pPr>
              <a:defRPr b="0"/>
            </a:lvl3pPr>
            <a:lvl4pPr>
              <a:defRPr b="0"/>
            </a:lvl4pPr>
            <a:lvl5pPr>
              <a:defRPr b="0"/>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22" name="Shape 22"/>
          <p:cNvSpPr>
            <a:spLocks noGrp="1"/>
          </p:cNvSpPr>
          <p:nvPr>
            <p:ph type="sldNum" sz="quarter" idx="2"/>
          </p:nvPr>
        </p:nvSpPr>
        <p:spPr>
          <a:prstGeom prst="rect">
            <a:avLst/>
          </a:prstGeom>
        </p:spPr>
        <p:txBody>
          <a:bodyPr/>
          <a:lstStyle/>
          <a:p>
            <a:fld id="{86CB4B4D-7CA3-9044-876B-883B54F8677D}" type="slidenum">
              <a:t>‹#›</a:t>
            </a:fld>
            <a:endParaRPr dirty="0"/>
          </a:p>
        </p:txBody>
      </p:sp>
      <p:sp>
        <p:nvSpPr>
          <p:cNvPr id="5" name="Shape 164">
            <a:extLst>
              <a:ext uri="{FF2B5EF4-FFF2-40B4-BE49-F238E27FC236}">
                <a16:creationId xmlns:a16="http://schemas.microsoft.com/office/drawing/2014/main" id="{5544728D-71C6-4364-AF2D-73F7EF8F0222}"/>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Shape 29"/>
          <p:cNvSpPr>
            <a:spLocks noGrp="1"/>
          </p:cNvSpPr>
          <p:nvPr>
            <p:ph type="title"/>
          </p:nvPr>
        </p:nvSpPr>
        <p:spPr>
          <a:xfrm>
            <a:off x="722312" y="4406900"/>
            <a:ext cx="7772401" cy="1362075"/>
          </a:xfrm>
          <a:prstGeom prst="rect">
            <a:avLst/>
          </a:prstGeom>
        </p:spPr>
        <p:txBody>
          <a:bodyPr anchor="t"/>
          <a:lstStyle>
            <a:lvl1pPr algn="l">
              <a:defRPr sz="4000" b="1" cap="all"/>
            </a:lvl1pPr>
          </a:lstStyle>
          <a:p>
            <a:r>
              <a:t>Title Text</a:t>
            </a:r>
          </a:p>
        </p:txBody>
      </p:sp>
      <p:sp>
        <p:nvSpPr>
          <p:cNvPr id="30" name="Shape 30"/>
          <p:cNvSpPr>
            <a:spLocks noGrp="1"/>
          </p:cNvSpPr>
          <p:nvPr>
            <p:ph type="body" sz="quarter" idx="1"/>
          </p:nvPr>
        </p:nvSpPr>
        <p:spPr>
          <a:xfrm>
            <a:off x="722312" y="2906713"/>
            <a:ext cx="7772401" cy="1500188"/>
          </a:xfrm>
          <a:prstGeom prst="rect">
            <a:avLst/>
          </a:prstGeom>
        </p:spPr>
        <p:txBody>
          <a:bodyPr anchor="b"/>
          <a:lstStyle>
            <a:lvl1pPr marL="0" indent="0">
              <a:spcBef>
                <a:spcPts val="400"/>
              </a:spcBef>
              <a:buSzTx/>
              <a:buFontTx/>
              <a:buNone/>
              <a:defRPr sz="2000">
                <a:solidFill>
                  <a:srgbClr val="888888"/>
                </a:solidFill>
              </a:defRPr>
            </a:lvl1pPr>
            <a:lvl2pPr marL="0" indent="457200">
              <a:spcBef>
                <a:spcPts val="400"/>
              </a:spcBef>
              <a:buSzTx/>
              <a:buFontTx/>
              <a:buNone/>
              <a:defRPr sz="2000">
                <a:solidFill>
                  <a:srgbClr val="888888"/>
                </a:solidFill>
              </a:defRPr>
            </a:lvl2pPr>
            <a:lvl3pPr marL="0" indent="914400">
              <a:spcBef>
                <a:spcPts val="400"/>
              </a:spcBef>
              <a:buSzTx/>
              <a:buFontTx/>
              <a:buNone/>
              <a:defRPr sz="2000">
                <a:solidFill>
                  <a:srgbClr val="888888"/>
                </a:solidFill>
              </a:defRPr>
            </a:lvl3pPr>
            <a:lvl4pPr marL="0" indent="1371600">
              <a:spcBef>
                <a:spcPts val="400"/>
              </a:spcBef>
              <a:buSzTx/>
              <a:buFontTx/>
              <a:buNone/>
              <a:defRPr sz="2000">
                <a:solidFill>
                  <a:srgbClr val="888888"/>
                </a:solidFill>
              </a:defRPr>
            </a:lvl4pPr>
            <a:lvl5pPr marL="0" indent="1828800">
              <a:spcBef>
                <a:spcPts val="400"/>
              </a:spcBef>
              <a:buSzTx/>
              <a:buFontTx/>
              <a:buNone/>
              <a:defRPr sz="20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hape 31"/>
          <p:cNvSpPr>
            <a:spLocks noGrp="1"/>
          </p:cNvSpPr>
          <p:nvPr>
            <p:ph type="sldNum" sz="quarter" idx="2"/>
          </p:nvPr>
        </p:nvSpPr>
        <p:spPr>
          <a:prstGeom prst="rect">
            <a:avLst/>
          </a:prstGeom>
        </p:spPr>
        <p:txBody>
          <a:bodyPr/>
          <a:lstStyle/>
          <a:p>
            <a:fld id="{86CB4B4D-7CA3-9044-876B-883B54F8677D}" type="slidenum">
              <a:t>‹#›</a:t>
            </a:fld>
            <a:endParaRPr dirty="0"/>
          </a:p>
        </p:txBody>
      </p:sp>
      <p:sp>
        <p:nvSpPr>
          <p:cNvPr id="5" name="Shape 164">
            <a:extLst>
              <a:ext uri="{FF2B5EF4-FFF2-40B4-BE49-F238E27FC236}">
                <a16:creationId xmlns:a16="http://schemas.microsoft.com/office/drawing/2014/main" id="{58B07E54-C765-47D6-9528-CD9D710EB123}"/>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Shape 38"/>
          <p:cNvSpPr>
            <a:spLocks noGrp="1"/>
          </p:cNvSpPr>
          <p:nvPr>
            <p:ph type="title"/>
          </p:nvPr>
        </p:nvSpPr>
        <p:spPr>
          <a:prstGeom prst="rect">
            <a:avLst/>
          </a:prstGeom>
        </p:spPr>
        <p:txBody>
          <a:bodyPr/>
          <a:lstStyle/>
          <a:p>
            <a:r>
              <a:t>Title Text</a:t>
            </a:r>
          </a:p>
        </p:txBody>
      </p:sp>
      <p:sp>
        <p:nvSpPr>
          <p:cNvPr id="39" name="Shape 39"/>
          <p:cNvSpPr>
            <a:spLocks noGrp="1"/>
          </p:cNvSpPr>
          <p:nvPr>
            <p:ph type="body" sz="half" idx="1"/>
          </p:nvPr>
        </p:nvSpPr>
        <p:spPr>
          <a:xfrm>
            <a:off x="457200" y="1600200"/>
            <a:ext cx="4038600" cy="4525963"/>
          </a:xfrm>
          <a:prstGeom prst="rect">
            <a:avLst/>
          </a:prstGeom>
        </p:spPr>
        <p:txBody>
          <a:bodyPr/>
          <a:lstStyle>
            <a:lvl1pPr>
              <a:spcBef>
                <a:spcPts val="600"/>
              </a:spcBef>
              <a:defRPr sz="2800"/>
            </a:lvl1pPr>
            <a:lvl2pPr marL="790575" indent="-333375">
              <a:spcBef>
                <a:spcPts val="600"/>
              </a:spcBef>
              <a:defRPr sz="2800"/>
            </a:lvl2pPr>
            <a:lvl3pPr marL="1234439" indent="-320039">
              <a:spcBef>
                <a:spcPts val="600"/>
              </a:spcBef>
              <a:defRPr sz="2800"/>
            </a:lvl3pPr>
            <a:lvl4pPr marL="1727200" indent="-355600">
              <a:spcBef>
                <a:spcPts val="600"/>
              </a:spcBef>
              <a:defRPr sz="2800"/>
            </a:lvl4pPr>
            <a:lvl5pPr marL="2184400" indent="-3556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40" name="Shape 40"/>
          <p:cNvSpPr>
            <a:spLocks noGrp="1"/>
          </p:cNvSpPr>
          <p:nvPr>
            <p:ph type="sldNum" sz="quarter" idx="2"/>
          </p:nvPr>
        </p:nvSpPr>
        <p:spPr>
          <a:prstGeom prst="rect">
            <a:avLst/>
          </a:prstGeom>
        </p:spPr>
        <p:txBody>
          <a:bodyPr/>
          <a:lstStyle/>
          <a:p>
            <a:fld id="{86CB4B4D-7CA3-9044-876B-883B54F8677D}" type="slidenum">
              <a:t>‹#›</a:t>
            </a:fld>
            <a:endParaRPr dirty="0"/>
          </a:p>
        </p:txBody>
      </p:sp>
      <p:sp>
        <p:nvSpPr>
          <p:cNvPr id="5" name="Shape 164">
            <a:extLst>
              <a:ext uri="{FF2B5EF4-FFF2-40B4-BE49-F238E27FC236}">
                <a16:creationId xmlns:a16="http://schemas.microsoft.com/office/drawing/2014/main" id="{6F5BF742-7270-4FE6-90B9-AA70945EA06C}"/>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lstStyle/>
          <a:p>
            <a:r>
              <a:t>Title Text</a:t>
            </a:r>
          </a:p>
        </p:txBody>
      </p:sp>
      <p:sp>
        <p:nvSpPr>
          <p:cNvPr id="48" name="Shape 48"/>
          <p:cNvSpPr>
            <a:spLocks noGrp="1"/>
          </p:cNvSpPr>
          <p:nvPr>
            <p:ph type="body" sz="quarter" idx="1"/>
          </p:nvPr>
        </p:nvSpPr>
        <p:spPr>
          <a:xfrm>
            <a:off x="457200" y="1535112"/>
            <a:ext cx="4040188" cy="639763"/>
          </a:xfrm>
          <a:prstGeom prst="rect">
            <a:avLst/>
          </a:prstGeom>
        </p:spPr>
        <p:txBody>
          <a:bodyPr anchor="b"/>
          <a:lstStyle>
            <a:lvl1pPr marL="0" indent="0">
              <a:spcBef>
                <a:spcPts val="500"/>
              </a:spcBef>
              <a:buSzTx/>
              <a:buFontTx/>
              <a:buNone/>
              <a:defRPr sz="2400" b="1"/>
            </a:lvl1pPr>
            <a:lvl2pPr marL="0" indent="457200">
              <a:spcBef>
                <a:spcPts val="500"/>
              </a:spcBef>
              <a:buSzTx/>
              <a:buFontTx/>
              <a:buNone/>
              <a:defRPr sz="2400" b="1"/>
            </a:lvl2pPr>
            <a:lvl3pPr marL="0" indent="914400">
              <a:spcBef>
                <a:spcPts val="500"/>
              </a:spcBef>
              <a:buSzTx/>
              <a:buFontTx/>
              <a:buNone/>
              <a:defRPr sz="2400" b="1"/>
            </a:lvl3pPr>
            <a:lvl4pPr marL="0" indent="1371600">
              <a:spcBef>
                <a:spcPts val="500"/>
              </a:spcBef>
              <a:buSzTx/>
              <a:buFontTx/>
              <a:buNone/>
              <a:defRPr sz="2400" b="1"/>
            </a:lvl4pPr>
            <a:lvl5pPr marL="0" indent="1828800">
              <a:spcBef>
                <a:spcPts val="500"/>
              </a:spcBef>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Shape 49"/>
          <p:cNvSpPr>
            <a:spLocks noGrp="1"/>
          </p:cNvSpPr>
          <p:nvPr>
            <p:ph type="body" sz="quarter" idx="13"/>
          </p:nvPr>
        </p:nvSpPr>
        <p:spPr>
          <a:xfrm>
            <a:off x="4645025" y="1535112"/>
            <a:ext cx="4041775" cy="639763"/>
          </a:xfrm>
          <a:prstGeom prst="rect">
            <a:avLst/>
          </a:prstGeom>
        </p:spPr>
        <p:txBody>
          <a:bodyPr anchor="b"/>
          <a:lstStyle/>
          <a:p>
            <a:pPr marL="0" indent="0">
              <a:spcBef>
                <a:spcPts val="500"/>
              </a:spcBef>
              <a:buSzTx/>
              <a:buFontTx/>
              <a:buNone/>
              <a:defRPr sz="2400" b="1"/>
            </a:pPr>
            <a:endParaRPr/>
          </a:p>
        </p:txBody>
      </p:sp>
      <p:sp>
        <p:nvSpPr>
          <p:cNvPr id="50" name="Shape 50"/>
          <p:cNvSpPr>
            <a:spLocks noGrp="1"/>
          </p:cNvSpPr>
          <p:nvPr>
            <p:ph type="sldNum" sz="quarter" idx="2"/>
          </p:nvPr>
        </p:nvSpPr>
        <p:spPr>
          <a:prstGeom prst="rect">
            <a:avLst/>
          </a:prstGeom>
        </p:spPr>
        <p:txBody>
          <a:bodyPr/>
          <a:lstStyle/>
          <a:p>
            <a:fld id="{86CB4B4D-7CA3-9044-876B-883B54F8677D}" type="slidenum">
              <a:t>‹#›</a:t>
            </a:fld>
            <a:endParaRPr dirty="0"/>
          </a:p>
        </p:txBody>
      </p:sp>
      <p:sp>
        <p:nvSpPr>
          <p:cNvPr id="6" name="Shape 164">
            <a:extLst>
              <a:ext uri="{FF2B5EF4-FFF2-40B4-BE49-F238E27FC236}">
                <a16:creationId xmlns:a16="http://schemas.microsoft.com/office/drawing/2014/main" id="{2050B7E8-F076-4867-8FD9-05C2FC90B89F}"/>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hape 65"/>
          <p:cNvSpPr>
            <a:spLocks noGrp="1"/>
          </p:cNvSpPr>
          <p:nvPr>
            <p:ph type="sldNum" sz="quarter" idx="2"/>
          </p:nvPr>
        </p:nvSpPr>
        <p:spPr>
          <a:prstGeom prst="rect">
            <a:avLst/>
          </a:prstGeom>
        </p:spPr>
        <p:txBody>
          <a:bodyPr/>
          <a:lstStyle/>
          <a:p>
            <a:fld id="{86CB4B4D-7CA3-9044-876B-883B54F8677D}" type="slidenum">
              <a:t>‹#›</a:t>
            </a:fld>
            <a:endParaRPr dirty="0"/>
          </a:p>
        </p:txBody>
      </p:sp>
      <p:sp>
        <p:nvSpPr>
          <p:cNvPr id="3" name="Shape 164">
            <a:extLst>
              <a:ext uri="{FF2B5EF4-FFF2-40B4-BE49-F238E27FC236}">
                <a16:creationId xmlns:a16="http://schemas.microsoft.com/office/drawing/2014/main" id="{779D50A4-EE2B-4F56-B86F-7BE55E460514}"/>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Shape 72"/>
          <p:cNvSpPr>
            <a:spLocks noGrp="1"/>
          </p:cNvSpPr>
          <p:nvPr>
            <p:ph type="title"/>
          </p:nvPr>
        </p:nvSpPr>
        <p:spPr>
          <a:xfrm>
            <a:off x="457200" y="273050"/>
            <a:ext cx="3008314" cy="1162050"/>
          </a:xfrm>
          <a:prstGeom prst="rect">
            <a:avLst/>
          </a:prstGeom>
        </p:spPr>
        <p:txBody>
          <a:bodyPr anchor="b"/>
          <a:lstStyle>
            <a:lvl1pPr algn="l">
              <a:defRPr sz="2000" b="1"/>
            </a:lvl1pPr>
          </a:lstStyle>
          <a:p>
            <a:r>
              <a:t>Title Text</a:t>
            </a:r>
          </a:p>
        </p:txBody>
      </p:sp>
      <p:sp>
        <p:nvSpPr>
          <p:cNvPr id="73" name="Shape 73"/>
          <p:cNvSpPr>
            <a:spLocks noGrp="1"/>
          </p:cNvSpPr>
          <p:nvPr>
            <p:ph type="body" idx="1"/>
          </p:nvPr>
        </p:nvSpPr>
        <p:spPr>
          <a:xfrm>
            <a:off x="3575050" y="273050"/>
            <a:ext cx="5111750" cy="5853113"/>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4" name="Shape 74"/>
          <p:cNvSpPr>
            <a:spLocks noGrp="1"/>
          </p:cNvSpPr>
          <p:nvPr>
            <p:ph type="body" sz="half" idx="13"/>
          </p:nvPr>
        </p:nvSpPr>
        <p:spPr>
          <a:xfrm>
            <a:off x="457199" y="1435100"/>
            <a:ext cx="3008315" cy="4691063"/>
          </a:xfrm>
          <a:prstGeom prst="rect">
            <a:avLst/>
          </a:prstGeom>
        </p:spPr>
        <p:txBody>
          <a:bodyPr/>
          <a:lstStyle/>
          <a:p>
            <a:pPr marL="0" indent="0">
              <a:spcBef>
                <a:spcPts val="300"/>
              </a:spcBef>
              <a:buSzTx/>
              <a:buFontTx/>
              <a:buNone/>
              <a:defRPr sz="1400"/>
            </a:pPr>
            <a:endParaRPr/>
          </a:p>
        </p:txBody>
      </p:sp>
      <p:sp>
        <p:nvSpPr>
          <p:cNvPr id="75" name="Shape 75"/>
          <p:cNvSpPr>
            <a:spLocks noGrp="1"/>
          </p:cNvSpPr>
          <p:nvPr>
            <p:ph type="sldNum" sz="quarter" idx="2"/>
          </p:nvPr>
        </p:nvSpPr>
        <p:spPr>
          <a:prstGeom prst="rect">
            <a:avLst/>
          </a:prstGeom>
        </p:spPr>
        <p:txBody>
          <a:bodyPr/>
          <a:lstStyle/>
          <a:p>
            <a:fld id="{86CB4B4D-7CA3-9044-876B-883B54F8677D}" type="slidenum">
              <a:t>‹#›</a:t>
            </a:fld>
            <a:endParaRPr dirty="0"/>
          </a:p>
        </p:txBody>
      </p:sp>
      <p:sp>
        <p:nvSpPr>
          <p:cNvPr id="6" name="Shape 164">
            <a:extLst>
              <a:ext uri="{FF2B5EF4-FFF2-40B4-BE49-F238E27FC236}">
                <a16:creationId xmlns:a16="http://schemas.microsoft.com/office/drawing/2014/main" id="{E4F6CC55-CDB2-49A2-8D96-04DDA232D3A4}"/>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Shape 82"/>
          <p:cNvSpPr>
            <a:spLocks noGrp="1"/>
          </p:cNvSpPr>
          <p:nvPr>
            <p:ph type="title"/>
          </p:nvPr>
        </p:nvSpPr>
        <p:spPr>
          <a:xfrm>
            <a:off x="1792288" y="4800600"/>
            <a:ext cx="5486401" cy="566738"/>
          </a:xfrm>
          <a:prstGeom prst="rect">
            <a:avLst/>
          </a:prstGeom>
        </p:spPr>
        <p:txBody>
          <a:bodyPr anchor="b"/>
          <a:lstStyle>
            <a:lvl1pPr algn="l">
              <a:defRPr sz="2000" b="1"/>
            </a:lvl1pPr>
          </a:lstStyle>
          <a:p>
            <a:r>
              <a:t>Title Text</a:t>
            </a:r>
          </a:p>
        </p:txBody>
      </p:sp>
      <p:sp>
        <p:nvSpPr>
          <p:cNvPr id="83" name="Shape 83"/>
          <p:cNvSpPr>
            <a:spLocks noGrp="1"/>
          </p:cNvSpPr>
          <p:nvPr>
            <p:ph type="pic" sz="half" idx="13"/>
          </p:nvPr>
        </p:nvSpPr>
        <p:spPr>
          <a:xfrm>
            <a:off x="1792288" y="612775"/>
            <a:ext cx="5486401" cy="4114800"/>
          </a:xfrm>
          <a:prstGeom prst="rect">
            <a:avLst/>
          </a:prstGeom>
        </p:spPr>
        <p:txBody>
          <a:bodyPr lIns="91439" rIns="91439">
            <a:noAutofit/>
          </a:bodyPr>
          <a:lstStyle/>
          <a:p>
            <a:endParaRPr dirty="0"/>
          </a:p>
        </p:txBody>
      </p:sp>
      <p:sp>
        <p:nvSpPr>
          <p:cNvPr id="84" name="Shape 84"/>
          <p:cNvSpPr>
            <a:spLocks noGrp="1"/>
          </p:cNvSpPr>
          <p:nvPr>
            <p:ph type="body" sz="quarter" idx="1"/>
          </p:nvPr>
        </p:nvSpPr>
        <p:spPr>
          <a:xfrm>
            <a:off x="1792288" y="5367337"/>
            <a:ext cx="5486401" cy="804863"/>
          </a:xfrm>
          <a:prstGeom prst="rect">
            <a:avLst/>
          </a:prstGeom>
        </p:spPr>
        <p:txBody>
          <a:bodyPr/>
          <a:lstStyle>
            <a:lvl1pPr marL="0" indent="0">
              <a:spcBef>
                <a:spcPts val="300"/>
              </a:spcBef>
              <a:buSzTx/>
              <a:buFontTx/>
              <a:buNone/>
              <a:defRPr sz="1400"/>
            </a:lvl1pPr>
            <a:lvl2pPr marL="0" indent="457200">
              <a:spcBef>
                <a:spcPts val="300"/>
              </a:spcBef>
              <a:buSzTx/>
              <a:buFontTx/>
              <a:buNone/>
              <a:defRPr sz="1400"/>
            </a:lvl2pPr>
            <a:lvl3pPr marL="0" indent="914400">
              <a:spcBef>
                <a:spcPts val="300"/>
              </a:spcBef>
              <a:buSzTx/>
              <a:buFontTx/>
              <a:buNone/>
              <a:defRPr sz="1400"/>
            </a:lvl3pPr>
            <a:lvl4pPr marL="0" indent="1371600">
              <a:spcBef>
                <a:spcPts val="300"/>
              </a:spcBef>
              <a:buSzTx/>
              <a:buFontTx/>
              <a:buNone/>
              <a:defRPr sz="1400"/>
            </a:lvl4pPr>
            <a:lvl5pPr marL="0" indent="1828800">
              <a:spcBef>
                <a:spcPts val="300"/>
              </a:spcBef>
              <a:buSzTx/>
              <a:buFontTx/>
              <a:buNone/>
              <a:defRPr sz="1400"/>
            </a:lvl5pPr>
          </a:lstStyle>
          <a:p>
            <a:r>
              <a:t>Body Level One</a:t>
            </a:r>
          </a:p>
          <a:p>
            <a:pPr lvl="1"/>
            <a:r>
              <a:t>Body Level Two</a:t>
            </a:r>
          </a:p>
          <a:p>
            <a:pPr lvl="2"/>
            <a:r>
              <a:t>Body Level Three</a:t>
            </a:r>
          </a:p>
          <a:p>
            <a:pPr lvl="3"/>
            <a:r>
              <a:t>Body Level Four</a:t>
            </a:r>
          </a:p>
          <a:p>
            <a:pPr lvl="4"/>
            <a:r>
              <a:t>Body Level Five</a:t>
            </a:r>
          </a:p>
        </p:txBody>
      </p:sp>
      <p:sp>
        <p:nvSpPr>
          <p:cNvPr id="85" name="Shape 85"/>
          <p:cNvSpPr>
            <a:spLocks noGrp="1"/>
          </p:cNvSpPr>
          <p:nvPr>
            <p:ph type="sldNum" sz="quarter" idx="2"/>
          </p:nvPr>
        </p:nvSpPr>
        <p:spPr>
          <a:prstGeom prst="rect">
            <a:avLst/>
          </a:prstGeom>
        </p:spPr>
        <p:txBody>
          <a:bodyPr/>
          <a:lstStyle/>
          <a:p>
            <a:fld id="{86CB4B4D-7CA3-9044-876B-883B54F8677D}" type="slidenum">
              <a:t>‹#›</a:t>
            </a:fld>
            <a:endParaRPr dirty="0"/>
          </a:p>
        </p:txBody>
      </p:sp>
      <p:sp>
        <p:nvSpPr>
          <p:cNvPr id="6" name="Shape 164">
            <a:extLst>
              <a:ext uri="{FF2B5EF4-FFF2-40B4-BE49-F238E27FC236}">
                <a16:creationId xmlns:a16="http://schemas.microsoft.com/office/drawing/2014/main" id="{E9111662-A271-4BB3-AEA9-4A22ABC5F80B}"/>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Vertical Text">
    <p:spTree>
      <p:nvGrpSpPr>
        <p:cNvPr id="1" name=""/>
        <p:cNvGrpSpPr/>
        <p:nvPr/>
      </p:nvGrpSpPr>
      <p:grpSpPr>
        <a:xfrm>
          <a:off x="0" y="0"/>
          <a:ext cx="0" cy="0"/>
          <a:chOff x="0" y="0"/>
          <a:chExt cx="0" cy="0"/>
        </a:xfrm>
      </p:grpSpPr>
      <p:sp>
        <p:nvSpPr>
          <p:cNvPr id="92" name="Shape 92"/>
          <p:cNvSpPr>
            <a:spLocks noGrp="1"/>
          </p:cNvSpPr>
          <p:nvPr>
            <p:ph type="title"/>
          </p:nvPr>
        </p:nvSpPr>
        <p:spPr>
          <a:prstGeom prst="rect">
            <a:avLst/>
          </a:prstGeom>
        </p:spPr>
        <p:txBody>
          <a:bodyPr/>
          <a:lstStyle/>
          <a:p>
            <a:r>
              <a:t>Title Text</a:t>
            </a:r>
          </a:p>
        </p:txBody>
      </p:sp>
      <p:sp>
        <p:nvSpPr>
          <p:cNvPr id="93" name="Shape 93"/>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94" name="Shape 94"/>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Vertical Title and Text">
    <p:spTree>
      <p:nvGrpSpPr>
        <p:cNvPr id="1" name=""/>
        <p:cNvGrpSpPr/>
        <p:nvPr/>
      </p:nvGrpSpPr>
      <p:grpSpPr>
        <a:xfrm>
          <a:off x="0" y="0"/>
          <a:ext cx="0" cy="0"/>
          <a:chOff x="0" y="0"/>
          <a:chExt cx="0" cy="0"/>
        </a:xfrm>
      </p:grpSpPr>
      <p:sp>
        <p:nvSpPr>
          <p:cNvPr id="101" name="Shape 101"/>
          <p:cNvSpPr>
            <a:spLocks noGrp="1"/>
          </p:cNvSpPr>
          <p:nvPr>
            <p:ph type="title"/>
          </p:nvPr>
        </p:nvSpPr>
        <p:spPr>
          <a:xfrm>
            <a:off x="6629400" y="274638"/>
            <a:ext cx="2057400" cy="5851526"/>
          </a:xfrm>
          <a:prstGeom prst="rect">
            <a:avLst/>
          </a:prstGeom>
        </p:spPr>
        <p:txBody>
          <a:bodyPr/>
          <a:lstStyle/>
          <a:p>
            <a:r>
              <a:t>Title Text</a:t>
            </a:r>
          </a:p>
        </p:txBody>
      </p:sp>
      <p:sp>
        <p:nvSpPr>
          <p:cNvPr id="102" name="Shape 102"/>
          <p:cNvSpPr>
            <a:spLocks noGrp="1"/>
          </p:cNvSpPr>
          <p:nvPr>
            <p:ph type="body" idx="1"/>
          </p:nvPr>
        </p:nvSpPr>
        <p:spPr>
          <a:xfrm>
            <a:off x="457200" y="274638"/>
            <a:ext cx="6019800" cy="585152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03" name="Shape 103"/>
          <p:cNvSpPr>
            <a:spLocks noGrp="1"/>
          </p:cNvSpPr>
          <p:nvPr>
            <p:ph type="sldNum" sz="quarter" idx="2"/>
          </p:nvPr>
        </p:nvSpPr>
        <p:spPr>
          <a:prstGeom prst="rect">
            <a:avLst/>
          </a:prstGeom>
        </p:spPr>
        <p:txBody>
          <a:bodyPr/>
          <a:lstStyle/>
          <a:p>
            <a:fld id="{86CB4B4D-7CA3-9044-876B-883B54F8677D}" type="slidenum">
              <a:t>‹#›</a:t>
            </a:fld>
            <a:endParaRPr dirty="0"/>
          </a:p>
        </p:txBody>
      </p:sp>
      <p:sp>
        <p:nvSpPr>
          <p:cNvPr id="5" name="Shape 164">
            <a:extLst>
              <a:ext uri="{FF2B5EF4-FFF2-40B4-BE49-F238E27FC236}">
                <a16:creationId xmlns:a16="http://schemas.microsoft.com/office/drawing/2014/main" id="{FC49C725-D7BB-46F9-B506-99F3FE3AA0CD}"/>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10" name="Shape 110"/>
          <p:cNvSpPr>
            <a:spLocks noGrp="1"/>
          </p:cNvSpPr>
          <p:nvPr>
            <p:ph type="title"/>
          </p:nvPr>
        </p:nvSpPr>
        <p:spPr>
          <a:prstGeom prst="rect">
            <a:avLst/>
          </a:prstGeom>
        </p:spPr>
        <p:txBody>
          <a:bodyPr/>
          <a:lstStyle/>
          <a:p>
            <a:r>
              <a:t>Title Text</a:t>
            </a:r>
          </a:p>
        </p:txBody>
      </p:sp>
      <p:sp>
        <p:nvSpPr>
          <p:cNvPr id="111" name="Shape 111"/>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12" name="Shape 112"/>
          <p:cNvSpPr>
            <a:spLocks noGrp="1"/>
          </p:cNvSpPr>
          <p:nvPr>
            <p:ph type="sldNum" sz="quarter" idx="2"/>
          </p:nvPr>
        </p:nvSpPr>
        <p:spPr>
          <a:prstGeom prst="rect">
            <a:avLst/>
          </a:prstGeom>
        </p:spPr>
        <p:txBody>
          <a:bodyPr/>
          <a:lstStyle/>
          <a:p>
            <a:fld id="{86CB4B4D-7CA3-9044-876B-883B54F8677D}" type="slidenum">
              <a:t>‹#›</a:t>
            </a:fld>
            <a:endParaRPr dirty="0"/>
          </a:p>
        </p:txBody>
      </p:sp>
      <p:sp>
        <p:nvSpPr>
          <p:cNvPr id="5" name="Shape 164">
            <a:extLst>
              <a:ext uri="{FF2B5EF4-FFF2-40B4-BE49-F238E27FC236}">
                <a16:creationId xmlns:a16="http://schemas.microsoft.com/office/drawing/2014/main" id="{407F807F-DEB8-4FC7-BA39-D3002AED8B19}"/>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Slide Number Placeholder 5"/>
          <p:cNvSpPr>
            <a:spLocks noGrp="1"/>
          </p:cNvSpPr>
          <p:nvPr>
            <p:ph type="sldNum" sz="quarter" idx="10"/>
          </p:nvPr>
        </p:nvSpPr>
        <p:spPr>
          <a:xfrm>
            <a:off x="6991350" y="6465888"/>
            <a:ext cx="2133600" cy="365125"/>
          </a:xfrm>
        </p:spPr>
        <p:txBody>
          <a:bodyPr/>
          <a:lstStyle>
            <a:lvl1pPr>
              <a:defRPr/>
            </a:lvl1pPr>
          </a:lstStyle>
          <a:p>
            <a:pPr>
              <a:defRPr/>
            </a:pPr>
            <a:fld id="{42681F4F-513C-482D-B0C3-F8F18EEA484E}" type="slidenum">
              <a:rPr lang="en-US" altLang="en-US"/>
              <a:pPr>
                <a:defRPr/>
              </a:pPr>
              <a:t>‹#›</a:t>
            </a:fld>
            <a:endParaRPr lang="en-US" altLang="en-US" dirty="0"/>
          </a:p>
        </p:txBody>
      </p:sp>
      <p:sp>
        <p:nvSpPr>
          <p:cNvPr id="5" name="Rectangle 4"/>
          <p:cNvSpPr/>
          <p:nvPr userDrawn="1"/>
        </p:nvSpPr>
        <p:spPr>
          <a:xfrm flipV="1">
            <a:off x="0" y="1057656"/>
            <a:ext cx="9144000" cy="767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p>
        </p:txBody>
      </p:sp>
      <p:sp>
        <p:nvSpPr>
          <p:cNvPr id="6" name="Rounded Rectangle 21"/>
          <p:cNvSpPr/>
          <p:nvPr userDrawn="1"/>
        </p:nvSpPr>
        <p:spPr>
          <a:xfrm>
            <a:off x="0" y="228600"/>
            <a:ext cx="9144000" cy="824820"/>
          </a:xfrm>
          <a:prstGeom prst="rect">
            <a:avLst/>
          </a:prstGeom>
          <a:solidFill>
            <a:srgbClr val="D00000"/>
          </a:solidFill>
          <a:effectLst/>
          <a:scene3d>
            <a:camera prst="orthographicFront">
              <a:rot lat="0" lon="0" rev="0"/>
            </a:camera>
            <a:lightRig rig="glow" dir="tl">
              <a:rot lat="0" lon="0" rev="19800000"/>
            </a:lightRig>
          </a:scene3d>
          <a:sp3d prstMaterial="meta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anchor="ctr"/>
          <a:lstStyle/>
          <a:p>
            <a:pPr algn="ctr">
              <a:defRPr/>
            </a:pPr>
            <a:endParaRPr lang="en-US" dirty="0">
              <a:solidFill>
                <a:prstClr val="white"/>
              </a:solidFill>
            </a:endParaRPr>
          </a:p>
        </p:txBody>
      </p:sp>
      <p:sp>
        <p:nvSpPr>
          <p:cNvPr id="7" name="Text Placeholder 23"/>
          <p:cNvSpPr>
            <a:spLocks noGrp="1"/>
          </p:cNvSpPr>
          <p:nvPr>
            <p:ph type="body" sz="quarter" idx="12"/>
          </p:nvPr>
        </p:nvSpPr>
        <p:spPr>
          <a:xfrm>
            <a:off x="2514600" y="186068"/>
            <a:ext cx="6400800" cy="914400"/>
          </a:xfrm>
          <a:prstGeom prst="rect">
            <a:avLst/>
          </a:prstGeom>
        </p:spPr>
        <p:txBody>
          <a:bodyPr anchor="ctr"/>
          <a:lstStyle>
            <a:lvl1pPr marL="0" indent="0">
              <a:buNone/>
              <a:defRPr sz="2400" b="1">
                <a:solidFill>
                  <a:schemeClr val="bg1"/>
                </a:solidFill>
                <a:latin typeface="Calibri" panose="020F0502020204030204" pitchFamily="34" charset="0"/>
              </a:defRPr>
            </a:lvl1pPr>
            <a:lvl2pPr marL="457200" indent="0">
              <a:buNone/>
              <a:defRPr sz="2400" b="1">
                <a:solidFill>
                  <a:schemeClr val="bg1"/>
                </a:solidFill>
                <a:latin typeface="Calibri" panose="020F0502020204030204" pitchFamily="34" charset="0"/>
              </a:defRPr>
            </a:lvl2pPr>
            <a:lvl3pPr marL="914400" indent="0">
              <a:buNone/>
              <a:defRPr sz="2400" b="1">
                <a:solidFill>
                  <a:schemeClr val="bg1"/>
                </a:solidFill>
                <a:latin typeface="Calibri" panose="020F0502020204030204" pitchFamily="34" charset="0"/>
              </a:defRPr>
            </a:lvl3pPr>
            <a:lvl4pPr marL="1371600" indent="0">
              <a:buNone/>
              <a:defRPr sz="2400" b="1">
                <a:solidFill>
                  <a:schemeClr val="bg1"/>
                </a:solidFill>
                <a:latin typeface="Calibri" panose="020F0502020204030204" pitchFamily="34" charset="0"/>
              </a:defRPr>
            </a:lvl4pPr>
            <a:lvl5pPr marL="1828800" indent="0">
              <a:buNone/>
              <a:defRPr sz="2400" b="1">
                <a:solidFill>
                  <a:schemeClr val="bg1"/>
                </a:solidFill>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Rectangle 7"/>
          <p:cNvSpPr/>
          <p:nvPr userDrawn="1"/>
        </p:nvSpPr>
        <p:spPr>
          <a:xfrm flipV="1">
            <a:off x="0" y="228018"/>
            <a:ext cx="9132824" cy="767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p>
        </p:txBody>
      </p:sp>
      <p:sp>
        <p:nvSpPr>
          <p:cNvPr id="9" name="Shape 164">
            <a:extLst>
              <a:ext uri="{FF2B5EF4-FFF2-40B4-BE49-F238E27FC236}">
                <a16:creationId xmlns:a16="http://schemas.microsoft.com/office/drawing/2014/main" id="{A3B12DB5-9BC5-490A-AC14-8234EE53B86D}"/>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extLst>
      <p:ext uri="{BB962C8B-B14F-4D97-AF65-F5344CB8AC3E}">
        <p14:creationId xmlns:p14="http://schemas.microsoft.com/office/powerpoint/2010/main" val="41941943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1_Custom Layout">
    <p:spTree>
      <p:nvGrpSpPr>
        <p:cNvPr id="1" name=""/>
        <p:cNvGrpSpPr/>
        <p:nvPr/>
      </p:nvGrpSpPr>
      <p:grpSpPr>
        <a:xfrm>
          <a:off x="0" y="0"/>
          <a:ext cx="0" cy="0"/>
          <a:chOff x="0" y="0"/>
          <a:chExt cx="0" cy="0"/>
        </a:xfrm>
      </p:grpSpPr>
      <p:sp>
        <p:nvSpPr>
          <p:cNvPr id="5" name="Text Placeholder 2">
            <a:extLst>
              <a:ext uri="{FF2B5EF4-FFF2-40B4-BE49-F238E27FC236}">
                <a16:creationId xmlns:a16="http://schemas.microsoft.com/office/drawing/2014/main" id="{4D8593BC-2361-8540-B0AD-81DC853FE434}"/>
              </a:ext>
            </a:extLst>
          </p:cNvPr>
          <p:cNvSpPr>
            <a:spLocks noGrp="1"/>
          </p:cNvSpPr>
          <p:nvPr>
            <p:ph type="body" sz="quarter" idx="14" hasCustomPrompt="1"/>
          </p:nvPr>
        </p:nvSpPr>
        <p:spPr>
          <a:xfrm>
            <a:off x="960119" y="2514601"/>
            <a:ext cx="1771650" cy="251781"/>
          </a:xfrm>
          <a:prstGeom prst="rect">
            <a:avLst/>
          </a:prstGeom>
        </p:spPr>
        <p:txBody>
          <a:bodyPr wrap="none" lIns="0" tIns="0" rIns="0" bIns="0"/>
          <a:lstStyle>
            <a:lvl1pPr marL="0" indent="0" algn="l">
              <a:buNone/>
              <a:defRPr sz="900" b="1" i="0" cap="all" spc="225" baseline="0">
                <a:solidFill>
                  <a:schemeClr val="accent1"/>
                </a:solidFill>
                <a:latin typeface="DM Sans" pitchFamily="2" charset="77"/>
              </a:defRPr>
            </a:lvl1pPr>
          </a:lstStyle>
          <a:p>
            <a:pPr lvl="0"/>
            <a:r>
              <a:rPr lang="en-US" dirty="0"/>
              <a:t>BOARD OF DIRECTORS</a:t>
            </a:r>
          </a:p>
        </p:txBody>
      </p:sp>
      <p:sp>
        <p:nvSpPr>
          <p:cNvPr id="9" name="Title 1">
            <a:extLst>
              <a:ext uri="{FF2B5EF4-FFF2-40B4-BE49-F238E27FC236}">
                <a16:creationId xmlns:a16="http://schemas.microsoft.com/office/drawing/2014/main" id="{800AF809-E280-E543-BD44-606BEA405BA7}"/>
              </a:ext>
            </a:extLst>
          </p:cNvPr>
          <p:cNvSpPr>
            <a:spLocks noGrp="1"/>
          </p:cNvSpPr>
          <p:nvPr>
            <p:ph type="title" hasCustomPrompt="1"/>
          </p:nvPr>
        </p:nvSpPr>
        <p:spPr>
          <a:xfrm>
            <a:off x="971550" y="3730753"/>
            <a:ext cx="3543300" cy="396875"/>
          </a:xfrm>
          <a:prstGeom prst="rect">
            <a:avLst/>
          </a:prstGeom>
        </p:spPr>
        <p:txBody>
          <a:bodyPr lIns="0" tIns="0" rIns="0" bIns="0"/>
          <a:lstStyle>
            <a:lvl1pPr marL="0" indent="0" algn="l" defTabSz="685800" rtl="0" eaLnBrk="1" fontAlgn="auto" latinLnBrk="0" hangingPunct="1">
              <a:lnSpc>
                <a:spcPct val="90000"/>
              </a:lnSpc>
              <a:spcBef>
                <a:spcPts val="750"/>
              </a:spcBef>
              <a:spcAft>
                <a:spcPts val="0"/>
              </a:spcAft>
              <a:buFont typeface="Arial" panose="020B0604020202020204" pitchFamily="34" charset="0"/>
              <a:buNone/>
              <a:defRPr lang="en-US" sz="1350" kern="1200" cap="all" spc="225" baseline="0" dirty="0">
                <a:solidFill>
                  <a:srgbClr val="0D4877"/>
                </a:solidFill>
                <a:latin typeface="DM Sans" pitchFamily="2" charset="77"/>
                <a:ea typeface="+mn-ea"/>
                <a:cs typeface="+mn-cs"/>
              </a:defRPr>
            </a:lvl1pPr>
          </a:lstStyle>
          <a:p>
            <a:pPr fontAlgn="auto">
              <a:spcAft>
                <a:spcPts val="0"/>
              </a:spcAft>
            </a:pPr>
            <a:r>
              <a:rPr lang="en-US" sz="1350" dirty="0">
                <a:solidFill>
                  <a:srgbClr val="0D4877"/>
                </a:solidFill>
              </a:rPr>
              <a:t>SECTION Subtitle</a:t>
            </a:r>
          </a:p>
        </p:txBody>
      </p:sp>
      <p:sp>
        <p:nvSpPr>
          <p:cNvPr id="10" name="Text Placeholder 9">
            <a:extLst>
              <a:ext uri="{FF2B5EF4-FFF2-40B4-BE49-F238E27FC236}">
                <a16:creationId xmlns:a16="http://schemas.microsoft.com/office/drawing/2014/main" id="{96EB995E-33DE-1648-AD69-F6D86AF2D200}"/>
              </a:ext>
            </a:extLst>
          </p:cNvPr>
          <p:cNvSpPr>
            <a:spLocks noGrp="1"/>
          </p:cNvSpPr>
          <p:nvPr>
            <p:ph type="body" sz="quarter" idx="10" hasCustomPrompt="1"/>
          </p:nvPr>
        </p:nvSpPr>
        <p:spPr>
          <a:xfrm>
            <a:off x="971550" y="3124200"/>
            <a:ext cx="5029200" cy="609600"/>
          </a:xfrm>
          <a:prstGeom prst="rect">
            <a:avLst/>
          </a:prstGeom>
        </p:spPr>
        <p:txBody>
          <a:bodyPr lIns="0" tIns="0" rIns="0" bIns="0"/>
          <a:lstStyle>
            <a:lvl1pPr marL="0" indent="0" algn="l" defTabSz="685800" rtl="0" eaLnBrk="1" fontAlgn="auto" latinLnBrk="0" hangingPunct="1">
              <a:lnSpc>
                <a:spcPct val="90000"/>
              </a:lnSpc>
              <a:spcBef>
                <a:spcPts val="750"/>
              </a:spcBef>
              <a:spcAft>
                <a:spcPts val="0"/>
              </a:spcAft>
              <a:buFont typeface="Arial" panose="020B0604020202020204" pitchFamily="34" charset="0"/>
              <a:buNone/>
              <a:defRPr lang="en-US" sz="2850" b="0" kern="1200" cap="all" spc="225" baseline="0" dirty="0" smtClean="0">
                <a:solidFill>
                  <a:srgbClr val="FD5D3B"/>
                </a:solidFill>
                <a:latin typeface="Bebas Neue" panose="020B0606020202050201" pitchFamily="34" charset="77"/>
                <a:ea typeface="+mn-ea"/>
                <a:cs typeface="+mn-cs"/>
              </a:defRPr>
            </a:lvl1pPr>
          </a:lstStyle>
          <a:p>
            <a:pPr fontAlgn="auto">
              <a:spcAft>
                <a:spcPts val="0"/>
              </a:spcAft>
            </a:pPr>
            <a:r>
              <a:rPr lang="en-US" sz="2850" dirty="0">
                <a:solidFill>
                  <a:srgbClr val="FD5D3B"/>
                </a:solidFill>
              </a:rPr>
              <a:t>Section Header option 3</a:t>
            </a:r>
          </a:p>
        </p:txBody>
      </p:sp>
      <p:sp>
        <p:nvSpPr>
          <p:cNvPr id="6" name="Shape 164">
            <a:extLst>
              <a:ext uri="{FF2B5EF4-FFF2-40B4-BE49-F238E27FC236}">
                <a16:creationId xmlns:a16="http://schemas.microsoft.com/office/drawing/2014/main" id="{528544A1-39B0-4583-9BF6-071799541350}"/>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extLst>
      <p:ext uri="{BB962C8B-B14F-4D97-AF65-F5344CB8AC3E}">
        <p14:creationId xmlns:p14="http://schemas.microsoft.com/office/powerpoint/2010/main" val="1433198552"/>
      </p:ext>
    </p:extLst>
  </p:cSld>
  <p:clrMapOvr>
    <a:masterClrMapping/>
  </p:clrMapOvr>
  <p:transition spd="med">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Full Pic. - Gold Title">
    <p:spTree>
      <p:nvGrpSpPr>
        <p:cNvPr id="1" name=""/>
        <p:cNvGrpSpPr/>
        <p:nvPr/>
      </p:nvGrpSpPr>
      <p:grpSpPr>
        <a:xfrm>
          <a:off x="0" y="0"/>
          <a:ext cx="0" cy="0"/>
          <a:chOff x="0" y="0"/>
          <a:chExt cx="0" cy="0"/>
        </a:xfrm>
      </p:grpSpPr>
      <p:sp>
        <p:nvSpPr>
          <p:cNvPr id="4" name="Picture Placeholder 8"/>
          <p:cNvSpPr>
            <a:spLocks noGrp="1"/>
          </p:cNvSpPr>
          <p:nvPr>
            <p:ph type="pic" sz="quarter" idx="11"/>
          </p:nvPr>
        </p:nvSpPr>
        <p:spPr>
          <a:xfrm>
            <a:off x="0" y="-1"/>
            <a:ext cx="9144000" cy="6858000"/>
          </a:xfrm>
          <a:prstGeom prst="rect">
            <a:avLst/>
          </a:prstGeom>
        </p:spPr>
        <p:txBody>
          <a:bodyPr wrap="square" anchor="t" anchorCtr="1">
            <a:normAutofit/>
          </a:bodyPr>
          <a:lstStyle>
            <a:lvl1pPr algn="ctr">
              <a:buClr>
                <a:srgbClr val="CE9100"/>
              </a:buClr>
              <a:buFontTx/>
              <a:buNone/>
              <a:defRPr sz="2400"/>
            </a:lvl1pPr>
          </a:lstStyle>
          <a:p>
            <a:pPr lvl="0"/>
            <a:endParaRPr lang="en-US" noProof="0" dirty="0"/>
          </a:p>
        </p:txBody>
      </p:sp>
      <p:sp>
        <p:nvSpPr>
          <p:cNvPr id="9" name="Text Placeholder 10"/>
          <p:cNvSpPr>
            <a:spLocks noGrp="1"/>
          </p:cNvSpPr>
          <p:nvPr>
            <p:ph type="body" sz="quarter" idx="12"/>
          </p:nvPr>
        </p:nvSpPr>
        <p:spPr>
          <a:xfrm>
            <a:off x="0" y="3418931"/>
            <a:ext cx="9144000" cy="1349116"/>
          </a:xfrm>
          <a:prstGeom prst="rect">
            <a:avLst/>
          </a:prstGeom>
          <a:solidFill>
            <a:srgbClr val="CE9100">
              <a:alpha val="70000"/>
            </a:srgbClr>
          </a:solidFill>
          <a:ln>
            <a:noFill/>
          </a:ln>
        </p:spPr>
        <p:txBody>
          <a:bodyPr anchor="ctr">
            <a:normAutofit/>
          </a:bodyPr>
          <a:lstStyle>
            <a:lvl1pPr algn="ctr">
              <a:buNone/>
              <a:defRPr sz="3100" b="1">
                <a:solidFill>
                  <a:schemeClr val="bg1"/>
                </a:solidFill>
                <a:latin typeface="Calibri" panose="020F0502020204030204" pitchFamily="34" charset="0"/>
              </a:defRPr>
            </a:lvl1pPr>
          </a:lstStyle>
          <a:p>
            <a:pPr lvl="0"/>
            <a:r>
              <a:rPr lang="en-US" dirty="0"/>
              <a:t>Click to edit Master text styles</a:t>
            </a:r>
          </a:p>
        </p:txBody>
      </p:sp>
      <p:sp>
        <p:nvSpPr>
          <p:cNvPr id="5" name="Slide Number Placeholder 2"/>
          <p:cNvSpPr>
            <a:spLocks noGrp="1"/>
          </p:cNvSpPr>
          <p:nvPr>
            <p:ph type="sldNum" sz="quarter" idx="13"/>
          </p:nvPr>
        </p:nvSpPr>
        <p:spPr>
          <a:xfrm>
            <a:off x="6858000" y="6324600"/>
            <a:ext cx="2133600" cy="365125"/>
          </a:xfrm>
        </p:spPr>
        <p:txBody>
          <a:bodyPr/>
          <a:lstStyle>
            <a:lvl1pPr>
              <a:defRPr/>
            </a:lvl1pPr>
          </a:lstStyle>
          <a:p>
            <a:pPr>
              <a:defRPr/>
            </a:pPr>
            <a:fld id="{4F85DEFD-BB9C-4AD6-A14A-6CFA88DFEB46}" type="slidenum">
              <a:rPr lang="en-US"/>
              <a:pPr>
                <a:defRPr/>
              </a:pPr>
              <a:t>‹#›</a:t>
            </a:fld>
            <a:endParaRPr lang="en-US" dirty="0"/>
          </a:p>
        </p:txBody>
      </p:sp>
      <p:sp>
        <p:nvSpPr>
          <p:cNvPr id="6" name="Shape 164">
            <a:extLst>
              <a:ext uri="{FF2B5EF4-FFF2-40B4-BE49-F238E27FC236}">
                <a16:creationId xmlns:a16="http://schemas.microsoft.com/office/drawing/2014/main" id="{E54010D3-AF12-4C6D-B925-01D0BA9CC991}"/>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extLst>
      <p:ext uri="{BB962C8B-B14F-4D97-AF65-F5344CB8AC3E}">
        <p14:creationId xmlns:p14="http://schemas.microsoft.com/office/powerpoint/2010/main" val="2569174666"/>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4_Title and Content">
    <p:spTree>
      <p:nvGrpSpPr>
        <p:cNvPr id="1" name=""/>
        <p:cNvGrpSpPr/>
        <p:nvPr/>
      </p:nvGrpSpPr>
      <p:grpSpPr>
        <a:xfrm>
          <a:off x="0" y="0"/>
          <a:ext cx="0" cy="0"/>
          <a:chOff x="0" y="0"/>
          <a:chExt cx="0" cy="0"/>
        </a:xfrm>
      </p:grpSpPr>
      <p:sp>
        <p:nvSpPr>
          <p:cNvPr id="5" name="Rectangle 4"/>
          <p:cNvSpPr/>
          <p:nvPr userDrawn="1"/>
        </p:nvSpPr>
        <p:spPr bwMode="auto">
          <a:xfrm>
            <a:off x="533400" y="152400"/>
            <a:ext cx="8382000" cy="1295400"/>
          </a:xfrm>
          <a:prstGeom prst="rect">
            <a:avLst/>
          </a:prstGeom>
          <a:solidFill>
            <a:srgbClr val="D4A00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dirty="0">
              <a:solidFill>
                <a:srgbClr val="FFFFFF"/>
              </a:solidFill>
              <a:ea typeface="ＭＳ Ｐゴシック" charset="-128"/>
            </a:endParaRPr>
          </a:p>
        </p:txBody>
      </p:sp>
      <p:sp>
        <p:nvSpPr>
          <p:cNvPr id="2" name="Title 1"/>
          <p:cNvSpPr>
            <a:spLocks noGrp="1"/>
          </p:cNvSpPr>
          <p:nvPr>
            <p:ph type="title"/>
          </p:nvPr>
        </p:nvSpPr>
        <p:spPr/>
        <p:txBody>
          <a:bodyPr/>
          <a:lstStyle>
            <a:lvl1pPr>
              <a:defRPr sz="3200">
                <a:solidFill>
                  <a:schemeClr val="tx1"/>
                </a:solidFill>
                <a:latin typeface="+mj-lt"/>
              </a:defRPr>
            </a:lvl1pPr>
          </a:lstStyle>
          <a:p>
            <a:r>
              <a:rPr lang="en-US" dirty="0"/>
              <a:t>Click to edit Master title style</a:t>
            </a:r>
          </a:p>
        </p:txBody>
      </p:sp>
      <p:sp>
        <p:nvSpPr>
          <p:cNvPr id="3" name="Content Placeholder 2"/>
          <p:cNvSpPr>
            <a:spLocks noGrp="1"/>
          </p:cNvSpPr>
          <p:nvPr>
            <p:ph idx="1"/>
          </p:nvPr>
        </p:nvSpPr>
        <p:spPr>
          <a:xfrm>
            <a:off x="762000" y="1600200"/>
            <a:ext cx="7848600" cy="4800600"/>
          </a:xfrm>
        </p:spPr>
        <p:txBody>
          <a:bodyPr/>
          <a:lstStyle>
            <a:lvl1pPr>
              <a:defRPr sz="2000">
                <a:latin typeface="+mn-lt"/>
              </a:defRPr>
            </a:lvl1pPr>
            <a:lvl2pPr marL="225425" indent="-223838">
              <a:spcBef>
                <a:spcPts val="1200"/>
              </a:spcBef>
              <a:spcAft>
                <a:spcPts val="0"/>
              </a:spcAft>
              <a:buFont typeface="Wingdings" pitchFamily="2" charset="2"/>
              <a:buChar char="§"/>
              <a:defRPr sz="2000" b="1" baseline="0">
                <a:latin typeface="+mn-lt"/>
              </a:defRPr>
            </a:lvl2pPr>
            <a:lvl3pPr marL="520700" indent="-223838">
              <a:spcBef>
                <a:spcPts val="600"/>
              </a:spcBef>
              <a:spcAft>
                <a:spcPts val="0"/>
              </a:spcAft>
              <a:buFont typeface="Arial" pitchFamily="34" charset="0"/>
              <a:buChar char="¬"/>
              <a:defRPr sz="1800" b="0">
                <a:latin typeface="+mn-lt"/>
              </a:defRPr>
            </a:lvl3pPr>
            <a:lvl4pPr marL="858838" indent="-223838">
              <a:spcBef>
                <a:spcPts val="600"/>
              </a:spcBef>
              <a:spcAft>
                <a:spcPts val="0"/>
              </a:spcAft>
              <a:buFont typeface="Wingdings" pitchFamily="2" charset="2"/>
              <a:buChar char="§"/>
              <a:defRPr sz="1600">
                <a:latin typeface="+mn-lt"/>
              </a:defRPr>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Shape 164">
            <a:extLst>
              <a:ext uri="{FF2B5EF4-FFF2-40B4-BE49-F238E27FC236}">
                <a16:creationId xmlns:a16="http://schemas.microsoft.com/office/drawing/2014/main" id="{13B3C264-7492-400F-BBE2-F3A87E985EDE}"/>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extLst>
      <p:ext uri="{BB962C8B-B14F-4D97-AF65-F5344CB8AC3E}">
        <p14:creationId xmlns:p14="http://schemas.microsoft.com/office/powerpoint/2010/main" val="16808901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cSld name="3_Content with Caption">
    <p:spTree>
      <p:nvGrpSpPr>
        <p:cNvPr id="1" name=""/>
        <p:cNvGrpSpPr/>
        <p:nvPr/>
      </p:nvGrpSpPr>
      <p:grpSpPr>
        <a:xfrm>
          <a:off x="0" y="0"/>
          <a:ext cx="0" cy="0"/>
          <a:chOff x="0" y="0"/>
          <a:chExt cx="0" cy="0"/>
        </a:xfrm>
      </p:grpSpPr>
      <p:sp>
        <p:nvSpPr>
          <p:cNvPr id="5" name="Rectangle 4"/>
          <p:cNvSpPr/>
          <p:nvPr userDrawn="1"/>
        </p:nvSpPr>
        <p:spPr bwMode="auto">
          <a:xfrm>
            <a:off x="657664" y="284872"/>
            <a:ext cx="2965451" cy="5943600"/>
          </a:xfrm>
          <a:prstGeom prst="rect">
            <a:avLst/>
          </a:prstGeom>
          <a:solidFill>
            <a:srgbClr val="EE8A1D"/>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dirty="0">
              <a:solidFill>
                <a:srgbClr val="FFFFFF"/>
              </a:solidFill>
              <a:ea typeface="ＭＳ Ｐゴシック" charset="-128"/>
            </a:endParaRPr>
          </a:p>
        </p:txBody>
      </p:sp>
      <p:sp>
        <p:nvSpPr>
          <p:cNvPr id="2" name="Title 1"/>
          <p:cNvSpPr>
            <a:spLocks noGrp="1"/>
          </p:cNvSpPr>
          <p:nvPr>
            <p:ph type="title"/>
          </p:nvPr>
        </p:nvSpPr>
        <p:spPr>
          <a:xfrm>
            <a:off x="838200" y="609600"/>
            <a:ext cx="2627313" cy="1371600"/>
          </a:xfrm>
        </p:spPr>
        <p:txBody>
          <a:bodyPr/>
          <a:lstStyle>
            <a:lvl1pPr algn="l">
              <a:defRPr sz="2000" b="1">
                <a:solidFill>
                  <a:schemeClr val="tx1"/>
                </a:solidFill>
                <a:latin typeface="+mj-lt"/>
              </a:defRPr>
            </a:lvl1pPr>
          </a:lstStyle>
          <a:p>
            <a:r>
              <a:rPr lang="en-US" dirty="0"/>
              <a:t>Click to edit Master title style</a:t>
            </a:r>
          </a:p>
        </p:txBody>
      </p:sp>
      <p:sp>
        <p:nvSpPr>
          <p:cNvPr id="3" name="Content Placeholder 2"/>
          <p:cNvSpPr>
            <a:spLocks noGrp="1"/>
          </p:cNvSpPr>
          <p:nvPr>
            <p:ph idx="1"/>
          </p:nvPr>
        </p:nvSpPr>
        <p:spPr>
          <a:xfrm>
            <a:off x="3962399" y="607574"/>
            <a:ext cx="4724401" cy="5318126"/>
          </a:xfrm>
        </p:spPr>
        <p:txBody>
          <a:bodyPr/>
          <a:lstStyle>
            <a:lvl1pPr marL="0" indent="1588">
              <a:defRPr sz="2000">
                <a:latin typeface="+mn-lt"/>
              </a:defRPr>
            </a:lvl1pPr>
            <a:lvl2pPr>
              <a:defRPr sz="2000">
                <a:latin typeface="+mn-lt"/>
              </a:defRPr>
            </a:lvl2pPr>
            <a:lvl3pPr>
              <a:defRPr sz="1800">
                <a:latin typeface="+mn-lt"/>
              </a:defRPr>
            </a:lvl3pPr>
            <a:lvl4pPr>
              <a:defRPr sz="1600">
                <a:latin typeface="+mn-lt"/>
              </a:defRPr>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4" name="Text Placeholder 3"/>
          <p:cNvSpPr>
            <a:spLocks noGrp="1"/>
          </p:cNvSpPr>
          <p:nvPr>
            <p:ph type="body" sz="half" idx="2"/>
          </p:nvPr>
        </p:nvSpPr>
        <p:spPr>
          <a:xfrm>
            <a:off x="838200" y="1981200"/>
            <a:ext cx="2627313" cy="3916363"/>
          </a:xfrm>
        </p:spPr>
        <p:txBody>
          <a:bodyPr/>
          <a:lstStyle>
            <a:lvl1pPr marL="0" indent="0">
              <a:buNone/>
              <a:defRPr sz="140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6" name="Shape 164">
            <a:extLst>
              <a:ext uri="{FF2B5EF4-FFF2-40B4-BE49-F238E27FC236}">
                <a16:creationId xmlns:a16="http://schemas.microsoft.com/office/drawing/2014/main" id="{C83C5632-569D-4B58-9FA4-756B31FD5515}"/>
              </a:ext>
            </a:extLst>
          </p:cNvPr>
          <p:cNvSpPr/>
          <p:nvPr userDrawn="1"/>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Tree>
    <p:extLst>
      <p:ext uri="{BB962C8B-B14F-4D97-AF65-F5344CB8AC3E}">
        <p14:creationId xmlns:p14="http://schemas.microsoft.com/office/powerpoint/2010/main" val="1716321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457200" y="274638"/>
            <a:ext cx="8229600" cy="114300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p>
            <a:r>
              <a:t>Title Text</a:t>
            </a:r>
          </a:p>
        </p:txBody>
      </p:sp>
      <p:sp>
        <p:nvSpPr>
          <p:cNvPr id="3" name="Shape 3"/>
          <p:cNvSpPr>
            <a:spLocks noGrp="1"/>
          </p:cNvSpPr>
          <p:nvPr>
            <p:ph type="body" idx="1"/>
          </p:nvPr>
        </p:nvSpPr>
        <p:spPr>
          <a:xfrm>
            <a:off x="457200" y="1600200"/>
            <a:ext cx="8229600" cy="4525963"/>
          </a:xfrm>
          <a:prstGeom prst="rect">
            <a:avLst/>
          </a:prstGeom>
          <a:ln w="12700">
            <a:miter lim="400000"/>
          </a:ln>
          <a:extLst>
            <a:ext uri="{C572A759-6A51-4108-AA02-DFA0A04FC94B}">
              <ma14:wrappingTextBoxFlag xmlns:ma14="http://schemas.microsoft.com/office/mac/drawingml/2011/main"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2"/>
          </p:nvPr>
        </p:nvSpPr>
        <p:spPr>
          <a:xfrm>
            <a:off x="8428176" y="6404292"/>
            <a:ext cx="258624"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dirty="0"/>
          </a:p>
        </p:txBody>
      </p:sp>
    </p:spTree>
  </p:cSld>
  <p:clrMap bg1="lt1" tx1="dk1" bg2="lt2" tx2="dk2" accent1="accent1" accent2="accent2" accent3="accent3" accent4="accent4" accent5="accent5" accent6="accent6" hlink="hlink" folHlink="folHlink"/>
  <p:sldLayoutIdLst>
    <p:sldLayoutId id="2147483666" r:id="rId1"/>
    <p:sldLayoutId id="2147483649" r:id="rId2"/>
    <p:sldLayoutId id="2147483650" r:id="rId3"/>
    <p:sldLayoutId id="2147483651" r:id="rId4"/>
    <p:sldLayoutId id="2147483652" r:id="rId5"/>
    <p:sldLayoutId id="2147483653"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7" r:id="rId15"/>
    <p:sldLayoutId id="2147483668" r:id="rId16"/>
    <p:sldLayoutId id="2147483670" r:id="rId17"/>
  </p:sldLayoutIdLst>
  <p:transition spd="med"/>
  <p:hf hdr="0" ftr="0" dt="0"/>
  <p:txStyles>
    <p:titleStyle>
      <a:lvl1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1pPr>
      <a:lvl2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2pPr>
      <a:lvl3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3pPr>
      <a:lvl4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4pPr>
      <a:lvl5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5pPr>
      <a:lvl6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6pPr>
      <a:lvl7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7pPr>
      <a:lvl8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8pPr>
      <a:lvl9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9pPr>
    </p:titleStyle>
    <p:bodyStyle>
      <a:lvl1pPr marL="342900" marR="0" indent="-3429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1pPr>
      <a:lvl2pPr marL="783771" marR="0" indent="-326571"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2pPr>
      <a:lvl3pPr marL="1219200" marR="0" indent="-3048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3pPr>
      <a:lvl4pPr marL="17373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4pPr>
      <a:lvl5pPr marL="21945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5pPr>
      <a:lvl6pPr marL="26517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6pPr>
      <a:lvl7pPr marL="31089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7pPr>
      <a:lvl8pPr marL="35661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8pPr>
      <a:lvl9pPr marL="40233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www.healthequity.com/hsalearn"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hyperlink" Target="https://www.healthequity.com/learn/videos"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hyperlink" Target="http://www.mycigna.com/" TargetMode="Externa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8" Type="http://schemas.openxmlformats.org/officeDocument/2006/relationships/hyperlink" Target="http://recoveryone.com/cignaselect" TargetMode="External"/><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8" Type="http://schemas.openxmlformats.org/officeDocument/2006/relationships/image" Target="../media/image36.png"/><Relationship Id="rId3" Type="http://schemas.microsoft.com/office/2007/relationships/hdphoto" Target="../media/hdphoto1.wdp"/><Relationship Id="rId7" Type="http://schemas.openxmlformats.org/officeDocument/2006/relationships/image" Target="../media/image35.png"/><Relationship Id="rId2" Type="http://schemas.openxmlformats.org/officeDocument/2006/relationships/image" Target="../media/image31.png"/><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hyperlink" Target="http://www.cigna.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47.jpg"/></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51.png"/></Relationships>
</file>

<file path=ppt/slides/_rels/slide3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7" Type="http://schemas.openxmlformats.org/officeDocument/2006/relationships/image" Target="../media/image60.pn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4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image1-small.jpg" descr="ThinkstockPhotos-181799287.jpg"/>
          <p:cNvPicPr>
            <a:picLocks noChangeAspect="1"/>
          </p:cNvPicPr>
          <p:nvPr/>
        </p:nvPicPr>
        <p:blipFill>
          <a:blip r:embed="rId3"/>
          <a:srcRect l="1437" r="1462"/>
          <a:stretch>
            <a:fillRect/>
          </a:stretch>
        </p:blipFill>
        <p:spPr>
          <a:xfrm>
            <a:off x="-1" y="-116418"/>
            <a:ext cx="9144001" cy="6974418"/>
          </a:xfrm>
          <a:prstGeom prst="rect">
            <a:avLst/>
          </a:prstGeom>
          <a:ln w="12700">
            <a:miter lim="400000"/>
          </a:ln>
        </p:spPr>
      </p:pic>
      <p:sp>
        <p:nvSpPr>
          <p:cNvPr id="122" name="Shape 122"/>
          <p:cNvSpPr/>
          <p:nvPr/>
        </p:nvSpPr>
        <p:spPr>
          <a:xfrm>
            <a:off x="667312" y="2079954"/>
            <a:ext cx="8167269" cy="2581674"/>
          </a:xfrm>
          <a:prstGeom prst="rect">
            <a:avLst/>
          </a:prstGeom>
          <a:gradFill>
            <a:gsLst>
              <a:gs pos="8000">
                <a:srgbClr val="BFBFBF">
                  <a:alpha val="0"/>
                </a:srgbClr>
              </a:gs>
              <a:gs pos="100000">
                <a:srgbClr val="0070C0"/>
              </a:gs>
            </a:gsLst>
          </a:gradFill>
          <a:ln w="12700">
            <a:miter lim="400000"/>
          </a:ln>
        </p:spPr>
        <p:txBody>
          <a:bodyPr lIns="45719" rIns="45719" anchor="ctr"/>
          <a:lstStyle/>
          <a:p>
            <a:pPr algn="ctr"/>
            <a:r>
              <a:rPr lang="en-US" sz="3200" dirty="0">
                <a:solidFill>
                  <a:schemeClr val="bg1"/>
                </a:solidFill>
              </a:rPr>
              <a:t>CROSS COUNTRY INFRASTRUCTURE SERVICES USA, INC. </a:t>
            </a:r>
          </a:p>
          <a:p>
            <a:pPr algn="ctr"/>
            <a:r>
              <a:rPr lang="en-US" sz="3200" dirty="0">
                <a:solidFill>
                  <a:schemeClr val="bg1"/>
                </a:solidFill>
              </a:rPr>
              <a:t>Benefits Open Enrollment</a:t>
            </a:r>
          </a:p>
          <a:p>
            <a:pPr algn="ctr"/>
            <a:r>
              <a:rPr lang="en-US" sz="3200" dirty="0">
                <a:solidFill>
                  <a:schemeClr val="bg1"/>
                </a:solidFill>
              </a:rPr>
              <a:t>January 1, 2022 – December 31, 2022</a:t>
            </a:r>
          </a:p>
        </p:txBody>
      </p:sp>
      <p:pic>
        <p:nvPicPr>
          <p:cNvPr id="2" name="Picture 1">
            <a:extLst>
              <a:ext uri="{FF2B5EF4-FFF2-40B4-BE49-F238E27FC236}">
                <a16:creationId xmlns:a16="http://schemas.microsoft.com/office/drawing/2014/main" id="{DDCA5206-AE6E-478D-8D33-4AEEC829B182}"/>
              </a:ext>
            </a:extLst>
          </p:cNvPr>
          <p:cNvPicPr>
            <a:picLocks noChangeAspect="1"/>
          </p:cNvPicPr>
          <p:nvPr/>
        </p:nvPicPr>
        <p:blipFill>
          <a:blip r:embed="rId4"/>
          <a:stretch>
            <a:fillRect/>
          </a:stretch>
        </p:blipFill>
        <p:spPr>
          <a:xfrm>
            <a:off x="203950" y="332925"/>
            <a:ext cx="2266667" cy="333333"/>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0" name="Group 130"/>
          <p:cNvGrpSpPr/>
          <p:nvPr/>
        </p:nvGrpSpPr>
        <p:grpSpPr>
          <a:xfrm>
            <a:off x="-22860" y="-65368"/>
            <a:ext cx="9212581" cy="1014304"/>
            <a:chOff x="-1" y="0"/>
            <a:chExt cx="9144001" cy="1014303"/>
          </a:xfrm>
        </p:grpSpPr>
        <p:sp>
          <p:nvSpPr>
            <p:cNvPr id="128" name="Shape 128"/>
            <p:cNvSpPr/>
            <p:nvPr/>
          </p:nvSpPr>
          <p:spPr>
            <a:xfrm>
              <a:off x="-1" y="0"/>
              <a:ext cx="9144001" cy="1014303"/>
            </a:xfrm>
            <a:prstGeom prst="rect">
              <a:avLst/>
            </a:prstGeom>
            <a:gradFill flip="none" rotWithShape="1">
              <a:gsLst>
                <a:gs pos="0">
                  <a:srgbClr val="0070C0"/>
                </a:gs>
                <a:gs pos="100000">
                  <a:srgbClr val="DDDDDD"/>
                </a:gs>
              </a:gsLst>
              <a:lin ang="0" scaled="0"/>
            </a:gradFill>
            <a:ln w="12700" cap="flat">
              <a:noFill/>
              <a:miter lim="400000"/>
            </a:ln>
            <a:effectLst/>
          </p:spPr>
          <p:txBody>
            <a:bodyPr wrap="square" lIns="45719" tIns="45719" rIns="45719" bIns="45719" numCol="1" anchor="ctr">
              <a:noAutofit/>
            </a:bodyPr>
            <a:lstStyle/>
            <a:p>
              <a:pPr algn="ctr">
                <a:defRPr>
                  <a:solidFill>
                    <a:srgbClr val="FFFFFF"/>
                  </a:solidFill>
                </a:defRPr>
              </a:pPr>
              <a:endParaRPr dirty="0"/>
            </a:p>
          </p:txBody>
        </p:sp>
        <p:sp>
          <p:nvSpPr>
            <p:cNvPr id="129" name="Shape 129"/>
            <p:cNvSpPr/>
            <p:nvPr/>
          </p:nvSpPr>
          <p:spPr>
            <a:xfrm>
              <a:off x="524849" y="248100"/>
              <a:ext cx="6148826" cy="67355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noAutofit/>
            </a:bodyPr>
            <a:lstStyle>
              <a:lvl1pPr>
                <a:defRPr sz="3200">
                  <a:solidFill>
                    <a:srgbClr val="FFFFFF"/>
                  </a:solidFill>
                </a:defRPr>
              </a:lvl1pPr>
            </a:lstStyle>
            <a:p>
              <a:r>
                <a:rPr lang="en-US" dirty="0">
                  <a:solidFill>
                    <a:schemeClr val="tx1"/>
                  </a:solidFill>
                </a:rPr>
                <a:t>Presented By</a:t>
              </a:r>
              <a:endParaRPr dirty="0">
                <a:solidFill>
                  <a:schemeClr val="tx1"/>
                </a:solidFill>
              </a:endParaRPr>
            </a:p>
          </p:txBody>
        </p:sp>
      </p:grpSp>
      <p:sp>
        <p:nvSpPr>
          <p:cNvPr id="2" name="Slide Number Placeholder 1"/>
          <p:cNvSpPr>
            <a:spLocks noGrp="1"/>
          </p:cNvSpPr>
          <p:nvPr>
            <p:ph type="sldNum" sz="quarter" idx="2"/>
          </p:nvPr>
        </p:nvSpPr>
        <p:spPr>
          <a:xfrm>
            <a:off x="8865421" y="6571863"/>
            <a:ext cx="170879" cy="276999"/>
          </a:xfrm>
        </p:spPr>
        <p:txBody>
          <a:bodyPr/>
          <a:lstStyle/>
          <a:p>
            <a:r>
              <a:rPr lang="en-US" dirty="0">
                <a:solidFill>
                  <a:schemeClr val="bg2">
                    <a:lumMod val="40000"/>
                    <a:lumOff val="60000"/>
                  </a:schemeClr>
                </a:solidFill>
              </a:rPr>
              <a:t>2</a:t>
            </a:r>
          </a:p>
        </p:txBody>
      </p:sp>
      <p:sp>
        <p:nvSpPr>
          <p:cNvPr id="4" name="Text Placeholder 3">
            <a:extLst>
              <a:ext uri="{FF2B5EF4-FFF2-40B4-BE49-F238E27FC236}">
                <a16:creationId xmlns:a16="http://schemas.microsoft.com/office/drawing/2014/main" id="{7E46DD61-7D83-4AAD-8EAE-07EFBDD7038F}"/>
              </a:ext>
            </a:extLst>
          </p:cNvPr>
          <p:cNvSpPr>
            <a:spLocks noGrp="1"/>
          </p:cNvSpPr>
          <p:nvPr>
            <p:ph type="body" idx="1"/>
          </p:nvPr>
        </p:nvSpPr>
        <p:spPr>
          <a:xfrm>
            <a:off x="248442" y="2881580"/>
            <a:ext cx="8229600" cy="3736276"/>
          </a:xfrm>
          <a:ln>
            <a:noFill/>
          </a:ln>
        </p:spPr>
        <p:txBody>
          <a:bodyPr>
            <a:normAutofit/>
          </a:bodyPr>
          <a:lstStyle/>
          <a:p>
            <a:pPr marL="0" indent="0">
              <a:buNone/>
            </a:pPr>
            <a:r>
              <a:rPr lang="en-US" sz="1600" b="1" dirty="0"/>
              <a:t>Le’Teisha Allen</a:t>
            </a:r>
          </a:p>
          <a:p>
            <a:pPr marL="0" indent="0">
              <a:buNone/>
            </a:pPr>
            <a:r>
              <a:rPr lang="en-US" sz="1600" dirty="0"/>
              <a:t>Human Resources </a:t>
            </a:r>
          </a:p>
          <a:p>
            <a:pPr marL="0" indent="0">
              <a:buNone/>
            </a:pPr>
            <a:r>
              <a:rPr lang="en-US" sz="1600" dirty="0"/>
              <a:t>Cross Country Infrastructure Services</a:t>
            </a:r>
          </a:p>
          <a:p>
            <a:pPr marL="0" indent="0">
              <a:buNone/>
            </a:pPr>
            <a:endParaRPr lang="en-US" sz="1400" dirty="0"/>
          </a:p>
          <a:p>
            <a:pPr marL="0" indent="0">
              <a:buNone/>
            </a:pPr>
            <a:r>
              <a:rPr lang="en-US" sz="1600" b="1" dirty="0"/>
              <a:t>Cara Nettles</a:t>
            </a:r>
          </a:p>
          <a:p>
            <a:pPr marL="0" indent="0">
              <a:buNone/>
            </a:pPr>
            <a:r>
              <a:rPr lang="en-US" sz="1600" dirty="0"/>
              <a:t>Senior Account Manager</a:t>
            </a:r>
          </a:p>
          <a:p>
            <a:pPr marL="0" indent="0">
              <a:buNone/>
            </a:pPr>
            <a:r>
              <a:rPr lang="en-US" sz="1600" dirty="0"/>
              <a:t>USI Insurance Services</a:t>
            </a:r>
          </a:p>
          <a:p>
            <a:pPr marL="0" indent="0">
              <a:buNone/>
            </a:pPr>
            <a:endParaRPr lang="en-US" sz="1600" dirty="0"/>
          </a:p>
        </p:txBody>
      </p:sp>
      <p:pic>
        <p:nvPicPr>
          <p:cNvPr id="14" name="Picture 13">
            <a:extLst>
              <a:ext uri="{FF2B5EF4-FFF2-40B4-BE49-F238E27FC236}">
                <a16:creationId xmlns:a16="http://schemas.microsoft.com/office/drawing/2014/main" id="{3361762F-0C1D-4198-892D-854419A174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2073" y="1200388"/>
            <a:ext cx="2239854" cy="1545649"/>
          </a:xfrm>
          <a:prstGeom prst="rect">
            <a:avLst/>
          </a:prstGeom>
        </p:spPr>
      </p:pic>
      <p:pic>
        <p:nvPicPr>
          <p:cNvPr id="15" name="Picture 14">
            <a:extLst>
              <a:ext uri="{FF2B5EF4-FFF2-40B4-BE49-F238E27FC236}">
                <a16:creationId xmlns:a16="http://schemas.microsoft.com/office/drawing/2014/main" id="{90568256-6287-4FAC-8ECE-9B07678D40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7968" y="1197036"/>
            <a:ext cx="2239854" cy="1549001"/>
          </a:xfrm>
          <a:prstGeom prst="rect">
            <a:avLst/>
          </a:prstGeom>
        </p:spPr>
      </p:pic>
      <p:pic>
        <p:nvPicPr>
          <p:cNvPr id="16" name="Picture 15">
            <a:extLst>
              <a:ext uri="{FF2B5EF4-FFF2-40B4-BE49-F238E27FC236}">
                <a16:creationId xmlns:a16="http://schemas.microsoft.com/office/drawing/2014/main" id="{4DE3FC74-BBD5-435A-A33F-D43D47B353A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6140" y="1200389"/>
            <a:ext cx="2239854" cy="1545648"/>
          </a:xfrm>
          <a:prstGeom prst="rect">
            <a:avLst/>
          </a:prstGeom>
          <a:ln w="60325">
            <a:noFill/>
          </a:ln>
        </p:spPr>
      </p:pic>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Shape 127"/>
          <p:cNvSpPr>
            <a:spLocks noGrp="1"/>
          </p:cNvSpPr>
          <p:nvPr>
            <p:ph type="body" sz="half" idx="1"/>
          </p:nvPr>
        </p:nvSpPr>
        <p:spPr>
          <a:xfrm>
            <a:off x="460206" y="1197036"/>
            <a:ext cx="4904896" cy="5417175"/>
          </a:xfrm>
          <a:prstGeom prst="rect">
            <a:avLst/>
          </a:prstGeom>
        </p:spPr>
        <p:txBody>
          <a:bodyPr>
            <a:normAutofit lnSpcReduction="10000"/>
          </a:bodyPr>
          <a:lstStyle/>
          <a:p>
            <a:pPr marL="0" indent="0">
              <a:spcBef>
                <a:spcPts val="2100"/>
              </a:spcBef>
              <a:buSzTx/>
              <a:buNone/>
              <a:defRPr sz="2000"/>
            </a:pPr>
            <a:r>
              <a:rPr dirty="0"/>
              <a:t>Medical | </a:t>
            </a:r>
            <a:r>
              <a:rPr lang="en-US" dirty="0"/>
              <a:t>Cigna</a:t>
            </a:r>
          </a:p>
          <a:p>
            <a:pPr marL="0" indent="0">
              <a:spcBef>
                <a:spcPts val="2100"/>
              </a:spcBef>
              <a:buSzTx/>
              <a:buNone/>
              <a:defRPr sz="2000"/>
            </a:pPr>
            <a:r>
              <a:rPr lang="en-US" dirty="0"/>
              <a:t>Health Savings Account | Health Equity</a:t>
            </a:r>
            <a:endParaRPr dirty="0"/>
          </a:p>
          <a:p>
            <a:pPr marL="0" indent="0">
              <a:spcBef>
                <a:spcPts val="2100"/>
              </a:spcBef>
              <a:buSzTx/>
              <a:buNone/>
              <a:defRPr sz="2000"/>
            </a:pPr>
            <a:r>
              <a:rPr dirty="0"/>
              <a:t>Dental | </a:t>
            </a:r>
            <a:r>
              <a:rPr lang="en-US" dirty="0"/>
              <a:t>Cigna</a:t>
            </a:r>
            <a:endParaRPr dirty="0"/>
          </a:p>
          <a:p>
            <a:pPr marL="0" indent="0">
              <a:spcBef>
                <a:spcPts val="2100"/>
              </a:spcBef>
              <a:buSzTx/>
              <a:buNone/>
              <a:defRPr sz="2000"/>
            </a:pPr>
            <a:r>
              <a:rPr dirty="0"/>
              <a:t>Vision | </a:t>
            </a:r>
            <a:r>
              <a:rPr lang="en-US" dirty="0"/>
              <a:t>Cigna</a:t>
            </a:r>
            <a:endParaRPr dirty="0"/>
          </a:p>
          <a:p>
            <a:pPr marL="0" indent="0">
              <a:spcBef>
                <a:spcPts val="2100"/>
              </a:spcBef>
              <a:buSzTx/>
              <a:buNone/>
              <a:defRPr sz="2000"/>
            </a:pPr>
            <a:r>
              <a:rPr dirty="0"/>
              <a:t>Lif</a:t>
            </a:r>
            <a:r>
              <a:rPr lang="en-US" dirty="0"/>
              <a:t>e</a:t>
            </a:r>
            <a:r>
              <a:rPr dirty="0"/>
              <a:t> and AD&amp;D | </a:t>
            </a:r>
            <a:r>
              <a:rPr lang="en-US" dirty="0"/>
              <a:t>Lincoln</a:t>
            </a:r>
          </a:p>
          <a:p>
            <a:pPr marL="0" indent="0">
              <a:spcBef>
                <a:spcPts val="2100"/>
              </a:spcBef>
              <a:buSzTx/>
              <a:buNone/>
              <a:defRPr sz="2000"/>
            </a:pPr>
            <a:r>
              <a:rPr lang="en-US" dirty="0"/>
              <a:t>Voluntary Short Term Disability| Lincoln</a:t>
            </a:r>
          </a:p>
          <a:p>
            <a:pPr marL="0" indent="0">
              <a:spcBef>
                <a:spcPts val="2100"/>
              </a:spcBef>
              <a:buSzTx/>
              <a:buNone/>
              <a:defRPr sz="2000"/>
            </a:pPr>
            <a:r>
              <a:rPr lang="en-US" dirty="0"/>
              <a:t>Long Term Disability – Tax Choice | Lincoln</a:t>
            </a:r>
            <a:endParaRPr dirty="0"/>
          </a:p>
          <a:p>
            <a:pPr marL="0" indent="0">
              <a:spcBef>
                <a:spcPts val="2100"/>
              </a:spcBef>
              <a:buSzTx/>
              <a:buNone/>
              <a:defRPr sz="2000"/>
            </a:pPr>
            <a:r>
              <a:rPr lang="en-US" dirty="0"/>
              <a:t>Flexible Spending Account |</a:t>
            </a:r>
            <a:r>
              <a:rPr dirty="0"/>
              <a:t> </a:t>
            </a:r>
            <a:r>
              <a:rPr lang="en-US" dirty="0"/>
              <a:t>Health Equity</a:t>
            </a:r>
            <a:endParaRPr dirty="0"/>
          </a:p>
          <a:p>
            <a:pPr marL="0" indent="0">
              <a:spcBef>
                <a:spcPts val="2100"/>
              </a:spcBef>
              <a:buSzTx/>
              <a:buNone/>
              <a:defRPr sz="2000"/>
            </a:pPr>
            <a:r>
              <a:rPr dirty="0"/>
              <a:t>Dependent FSA | </a:t>
            </a:r>
            <a:r>
              <a:rPr lang="en-US" dirty="0"/>
              <a:t>Health Equity</a:t>
            </a:r>
          </a:p>
          <a:p>
            <a:pPr marL="0" indent="0">
              <a:spcBef>
                <a:spcPts val="2100"/>
              </a:spcBef>
              <a:buSzTx/>
              <a:buNone/>
              <a:defRPr sz="2000"/>
            </a:pPr>
            <a:r>
              <a:rPr lang="en-US" dirty="0"/>
              <a:t>401 K Profit Sharing Plan</a:t>
            </a:r>
            <a:endParaRPr dirty="0"/>
          </a:p>
        </p:txBody>
      </p:sp>
      <p:grpSp>
        <p:nvGrpSpPr>
          <p:cNvPr id="130" name="Group 130"/>
          <p:cNvGrpSpPr/>
          <p:nvPr/>
        </p:nvGrpSpPr>
        <p:grpSpPr>
          <a:xfrm>
            <a:off x="-68580" y="-65368"/>
            <a:ext cx="9212581" cy="1014304"/>
            <a:chOff x="-1" y="0"/>
            <a:chExt cx="9144001" cy="1014303"/>
          </a:xfrm>
        </p:grpSpPr>
        <p:sp>
          <p:nvSpPr>
            <p:cNvPr id="128" name="Shape 128"/>
            <p:cNvSpPr/>
            <p:nvPr/>
          </p:nvSpPr>
          <p:spPr>
            <a:xfrm>
              <a:off x="-1" y="0"/>
              <a:ext cx="9144001" cy="1014303"/>
            </a:xfrm>
            <a:prstGeom prst="rect">
              <a:avLst/>
            </a:prstGeom>
            <a:gradFill flip="none" rotWithShape="1">
              <a:gsLst>
                <a:gs pos="0">
                  <a:srgbClr val="0070C0"/>
                </a:gs>
                <a:gs pos="100000">
                  <a:srgbClr val="DDDDDD"/>
                </a:gs>
              </a:gsLst>
              <a:lin ang="0" scaled="0"/>
            </a:gradFill>
            <a:ln w="12700" cap="flat">
              <a:noFill/>
              <a:miter lim="400000"/>
            </a:ln>
            <a:effectLst/>
          </p:spPr>
          <p:txBody>
            <a:bodyPr wrap="square" lIns="45719" tIns="45719" rIns="45719" bIns="45719" numCol="1" anchor="ctr">
              <a:noAutofit/>
            </a:bodyPr>
            <a:lstStyle/>
            <a:p>
              <a:pPr algn="ctr">
                <a:defRPr>
                  <a:solidFill>
                    <a:srgbClr val="FFFFFF"/>
                  </a:solidFill>
                </a:defRPr>
              </a:pPr>
              <a:endParaRPr dirty="0"/>
            </a:p>
          </p:txBody>
        </p:sp>
        <p:sp>
          <p:nvSpPr>
            <p:cNvPr id="129" name="Shape 129"/>
            <p:cNvSpPr/>
            <p:nvPr/>
          </p:nvSpPr>
          <p:spPr>
            <a:xfrm>
              <a:off x="524849" y="248100"/>
              <a:ext cx="6148826" cy="67355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noAutofit/>
            </a:bodyPr>
            <a:lstStyle>
              <a:lvl1pPr>
                <a:defRPr sz="3200">
                  <a:solidFill>
                    <a:srgbClr val="FFFFFF"/>
                  </a:solidFill>
                </a:defRPr>
              </a:lvl1pPr>
            </a:lstStyle>
            <a:p>
              <a:r>
                <a:rPr lang="en-US" dirty="0">
                  <a:solidFill>
                    <a:schemeClr val="tx1"/>
                  </a:solidFill>
                </a:rPr>
                <a:t>Agenda for Benefits Overview </a:t>
              </a:r>
              <a:endParaRPr dirty="0">
                <a:solidFill>
                  <a:schemeClr val="tx1"/>
                </a:solidFill>
              </a:endParaRPr>
            </a:p>
          </p:txBody>
        </p:sp>
      </p:grpSp>
      <p:sp>
        <p:nvSpPr>
          <p:cNvPr id="2" name="Slide Number Placeholder 1"/>
          <p:cNvSpPr>
            <a:spLocks noGrp="1"/>
          </p:cNvSpPr>
          <p:nvPr>
            <p:ph type="sldNum" sz="quarter" idx="2"/>
          </p:nvPr>
        </p:nvSpPr>
        <p:spPr>
          <a:xfrm>
            <a:off x="8858821" y="6571863"/>
            <a:ext cx="170879" cy="276999"/>
          </a:xfrm>
        </p:spPr>
        <p:txBody>
          <a:bodyPr/>
          <a:lstStyle/>
          <a:p>
            <a:fld id="{86CB4B4D-7CA3-9044-876B-883B54F8677D}" type="slidenum">
              <a:rPr lang="en-US" smtClean="0">
                <a:solidFill>
                  <a:schemeClr val="bg2">
                    <a:lumMod val="40000"/>
                    <a:lumOff val="60000"/>
                  </a:schemeClr>
                </a:solidFill>
              </a:rPr>
              <a:t>3</a:t>
            </a:fld>
            <a:endParaRPr lang="en-US" dirty="0">
              <a:solidFill>
                <a:schemeClr val="bg2">
                  <a:lumMod val="40000"/>
                  <a:lumOff val="60000"/>
                </a:schemeClr>
              </a:solidFill>
            </a:endParaRPr>
          </a:p>
        </p:txBody>
      </p:sp>
      <p:pic>
        <p:nvPicPr>
          <p:cNvPr id="9" name="Picture 8">
            <a:extLst>
              <a:ext uri="{FF2B5EF4-FFF2-40B4-BE49-F238E27FC236}">
                <a16:creationId xmlns:a16="http://schemas.microsoft.com/office/drawing/2014/main" id="{694B5AFA-ECF1-45F6-AE2F-768CC607E1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12179">
            <a:off x="4605108" y="1665439"/>
            <a:ext cx="479323" cy="254308"/>
          </a:xfrm>
          <a:prstGeom prst="rect">
            <a:avLst/>
          </a:prstGeom>
        </p:spPr>
      </p:pic>
      <p:pic>
        <p:nvPicPr>
          <p:cNvPr id="8" name="Picture 7">
            <a:extLst>
              <a:ext uri="{FF2B5EF4-FFF2-40B4-BE49-F238E27FC236}">
                <a16:creationId xmlns:a16="http://schemas.microsoft.com/office/drawing/2014/main" id="{511B581F-6252-40BC-9560-1827A52D36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12179">
            <a:off x="2284894" y="1215209"/>
            <a:ext cx="479323" cy="254308"/>
          </a:xfrm>
          <a:prstGeom prst="rect">
            <a:avLst/>
          </a:prstGeom>
        </p:spPr>
      </p:pic>
      <p:pic>
        <p:nvPicPr>
          <p:cNvPr id="10" name="Picture 9">
            <a:extLst>
              <a:ext uri="{FF2B5EF4-FFF2-40B4-BE49-F238E27FC236}">
                <a16:creationId xmlns:a16="http://schemas.microsoft.com/office/drawing/2014/main" id="{2C042BA6-50BA-4DDB-B693-A24B1E962F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12179">
            <a:off x="2063141" y="2312361"/>
            <a:ext cx="479323" cy="254308"/>
          </a:xfrm>
          <a:prstGeom prst="rect">
            <a:avLst/>
          </a:prstGeom>
        </p:spPr>
      </p:pic>
      <p:pic>
        <p:nvPicPr>
          <p:cNvPr id="11" name="Picture 10">
            <a:extLst>
              <a:ext uri="{FF2B5EF4-FFF2-40B4-BE49-F238E27FC236}">
                <a16:creationId xmlns:a16="http://schemas.microsoft.com/office/drawing/2014/main" id="{34290E18-1156-451E-B4BD-83DF5295BE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12179">
            <a:off x="2105753" y="2853963"/>
            <a:ext cx="479323" cy="254308"/>
          </a:xfrm>
          <a:prstGeom prst="rect">
            <a:avLst/>
          </a:prstGeom>
        </p:spPr>
      </p:pic>
    </p:spTree>
    <p:extLst>
      <p:ext uri="{BB962C8B-B14F-4D97-AF65-F5344CB8AC3E}">
        <p14:creationId xmlns:p14="http://schemas.microsoft.com/office/powerpoint/2010/main" val="1839936295"/>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Shape 127"/>
          <p:cNvSpPr>
            <a:spLocks noGrp="1"/>
          </p:cNvSpPr>
          <p:nvPr>
            <p:ph type="body" sz="half" idx="1"/>
          </p:nvPr>
        </p:nvSpPr>
        <p:spPr>
          <a:xfrm>
            <a:off x="182974" y="2348179"/>
            <a:ext cx="8344244" cy="4283989"/>
          </a:xfrm>
          <a:prstGeom prst="rect">
            <a:avLst/>
          </a:prstGeom>
        </p:spPr>
        <p:txBody>
          <a:bodyPr>
            <a:noAutofit/>
          </a:bodyPr>
          <a:lstStyle/>
          <a:p>
            <a:pPr>
              <a:lnSpc>
                <a:spcPct val="120000"/>
              </a:lnSpc>
              <a:spcBef>
                <a:spcPts val="1400"/>
              </a:spcBef>
              <a:buSzTx/>
              <a:defRPr sz="2000"/>
            </a:pPr>
            <a:r>
              <a:rPr lang="en-US" sz="1800" dirty="0"/>
              <a:t>The 2022 Benefit Open Enrollment Period is November 15</a:t>
            </a:r>
            <a:r>
              <a:rPr lang="en-US" sz="1800" baseline="30000" dirty="0"/>
              <a:t>th</a:t>
            </a:r>
            <a:r>
              <a:rPr lang="en-US" sz="1800" dirty="0"/>
              <a:t> through December 3</a:t>
            </a:r>
            <a:r>
              <a:rPr lang="en-US" sz="1800" baseline="30000" dirty="0"/>
              <a:t>rd</a:t>
            </a:r>
            <a:r>
              <a:rPr lang="en-US" sz="1800" dirty="0"/>
              <a:t> </a:t>
            </a:r>
          </a:p>
          <a:p>
            <a:pPr>
              <a:lnSpc>
                <a:spcPct val="120000"/>
              </a:lnSpc>
              <a:spcBef>
                <a:spcPts val="1400"/>
              </a:spcBef>
              <a:buSzTx/>
              <a:defRPr sz="2000"/>
            </a:pPr>
            <a:r>
              <a:rPr lang="en-US" sz="1800" dirty="0"/>
              <a:t>All benefit elections and changes will take effect 1/1/2022 </a:t>
            </a:r>
          </a:p>
          <a:p>
            <a:pPr>
              <a:lnSpc>
                <a:spcPct val="120000"/>
              </a:lnSpc>
              <a:spcBef>
                <a:spcPts val="1400"/>
              </a:spcBef>
              <a:buSzTx/>
              <a:defRPr sz="2000"/>
            </a:pPr>
            <a:r>
              <a:rPr lang="en-US" sz="1800" dirty="0"/>
              <a:t>Medical, dental and vision will move to Cigna</a:t>
            </a:r>
          </a:p>
          <a:p>
            <a:pPr>
              <a:lnSpc>
                <a:spcPct val="120000"/>
              </a:lnSpc>
              <a:spcBef>
                <a:spcPts val="1400"/>
              </a:spcBef>
              <a:buSzTx/>
              <a:defRPr sz="2000"/>
            </a:pPr>
            <a:r>
              <a:rPr lang="en-US" sz="1800" dirty="0"/>
              <a:t>Cross Country will continue to contribute $500 for Employee only and $1,000 for Employee +1 or more towards HSA funding!</a:t>
            </a:r>
          </a:p>
          <a:p>
            <a:pPr>
              <a:lnSpc>
                <a:spcPct val="120000"/>
              </a:lnSpc>
              <a:spcBef>
                <a:spcPts val="1400"/>
              </a:spcBef>
              <a:buSzTx/>
              <a:defRPr sz="2000"/>
            </a:pPr>
            <a:r>
              <a:rPr lang="en-US" sz="1800" dirty="0"/>
              <a:t>The Benefit Design for </a:t>
            </a:r>
            <a:r>
              <a:rPr lang="en-US" sz="1800" b="1" dirty="0"/>
              <a:t>ALL </a:t>
            </a:r>
            <a:r>
              <a:rPr lang="en-US" sz="1800" dirty="0"/>
              <a:t>other benefits not noted above will remain the same</a:t>
            </a:r>
          </a:p>
          <a:p>
            <a:pPr>
              <a:lnSpc>
                <a:spcPct val="120000"/>
              </a:lnSpc>
              <a:spcBef>
                <a:spcPts val="1400"/>
              </a:spcBef>
              <a:buSzTx/>
              <a:defRPr sz="2000"/>
            </a:pPr>
            <a:r>
              <a:rPr lang="en-US" sz="1800" dirty="0"/>
              <a:t>FSA plan will have a blackout period for one month: 12/1/2021 – 12/31/2021</a:t>
            </a:r>
          </a:p>
        </p:txBody>
      </p:sp>
      <p:grpSp>
        <p:nvGrpSpPr>
          <p:cNvPr id="130" name="Group 130"/>
          <p:cNvGrpSpPr/>
          <p:nvPr/>
        </p:nvGrpSpPr>
        <p:grpSpPr>
          <a:xfrm>
            <a:off x="0" y="-65368"/>
            <a:ext cx="9144001" cy="1014304"/>
            <a:chOff x="-1" y="0"/>
            <a:chExt cx="9144001" cy="1014303"/>
          </a:xfrm>
        </p:grpSpPr>
        <p:sp>
          <p:nvSpPr>
            <p:cNvPr id="128" name="Shape 128"/>
            <p:cNvSpPr/>
            <p:nvPr/>
          </p:nvSpPr>
          <p:spPr>
            <a:xfrm>
              <a:off x="-1" y="0"/>
              <a:ext cx="9144001" cy="1014303"/>
            </a:xfrm>
            <a:prstGeom prst="rect">
              <a:avLst/>
            </a:prstGeom>
            <a:gradFill flip="none" rotWithShape="1">
              <a:gsLst>
                <a:gs pos="0">
                  <a:srgbClr val="0070C0"/>
                </a:gs>
                <a:gs pos="100000">
                  <a:srgbClr val="DDDDDD"/>
                </a:gs>
              </a:gsLst>
              <a:lin ang="0" scaled="0"/>
            </a:gradFill>
            <a:ln w="12700" cap="flat">
              <a:noFill/>
              <a:miter lim="400000"/>
            </a:ln>
            <a:effectLst/>
          </p:spPr>
          <p:txBody>
            <a:bodyPr wrap="square" lIns="45719" tIns="45719" rIns="45719" bIns="45719" numCol="1" anchor="ctr">
              <a:noAutofit/>
            </a:bodyPr>
            <a:lstStyle/>
            <a:p>
              <a:pPr algn="ctr">
                <a:defRPr>
                  <a:solidFill>
                    <a:srgbClr val="FFFFFF"/>
                  </a:solidFill>
                </a:defRPr>
              </a:pPr>
              <a:endParaRPr dirty="0"/>
            </a:p>
          </p:txBody>
        </p:sp>
        <p:sp>
          <p:nvSpPr>
            <p:cNvPr id="129" name="Shape 129"/>
            <p:cNvSpPr/>
            <p:nvPr/>
          </p:nvSpPr>
          <p:spPr>
            <a:xfrm>
              <a:off x="524849" y="248100"/>
              <a:ext cx="6148826" cy="67355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noAutofit/>
            </a:bodyPr>
            <a:lstStyle>
              <a:lvl1pPr>
                <a:defRPr sz="3200">
                  <a:solidFill>
                    <a:srgbClr val="FFFFFF"/>
                  </a:solidFill>
                </a:defRPr>
              </a:lvl1pPr>
            </a:lstStyle>
            <a:p>
              <a:r>
                <a:rPr lang="en-US" dirty="0">
                  <a:solidFill>
                    <a:schemeClr val="tx1"/>
                  </a:solidFill>
                </a:rPr>
                <a:t>Highlights for 2022</a:t>
              </a:r>
              <a:endParaRPr dirty="0">
                <a:solidFill>
                  <a:schemeClr val="tx1"/>
                </a:solidFill>
              </a:endParaRPr>
            </a:p>
          </p:txBody>
        </p:sp>
      </p:grpSp>
      <p:pic>
        <p:nvPicPr>
          <p:cNvPr id="8" name="Finance Square pic-2.png">
            <a:extLst>
              <a:ext uri="{FF2B5EF4-FFF2-40B4-BE49-F238E27FC236}">
                <a16:creationId xmlns:a16="http://schemas.microsoft.com/office/drawing/2014/main" id="{3E31EA21-9DA4-4D8B-9B6C-7B6EF561112E}"/>
              </a:ext>
            </a:extLst>
          </p:cNvPr>
          <p:cNvPicPr>
            <a:picLocks noChangeAspect="1"/>
          </p:cNvPicPr>
          <p:nvPr/>
        </p:nvPicPr>
        <p:blipFill>
          <a:blip r:embed="rId3"/>
          <a:stretch>
            <a:fillRect/>
          </a:stretch>
        </p:blipFill>
        <p:spPr>
          <a:xfrm>
            <a:off x="0" y="692197"/>
            <a:ext cx="9144000" cy="2099919"/>
          </a:xfrm>
          <a:prstGeom prst="rect">
            <a:avLst/>
          </a:prstGeom>
          <a:ln w="12700">
            <a:miter lim="400000"/>
          </a:ln>
        </p:spPr>
      </p:pic>
      <p:sp>
        <p:nvSpPr>
          <p:cNvPr id="2" name="TextBox 1">
            <a:extLst>
              <a:ext uri="{FF2B5EF4-FFF2-40B4-BE49-F238E27FC236}">
                <a16:creationId xmlns:a16="http://schemas.microsoft.com/office/drawing/2014/main" id="{B299CDBA-1AC4-46F0-AFCC-A25F665DFC88}"/>
              </a:ext>
            </a:extLst>
          </p:cNvPr>
          <p:cNvSpPr txBox="1"/>
          <p:nvPr/>
        </p:nvSpPr>
        <p:spPr>
          <a:xfrm>
            <a:off x="8866758" y="6581003"/>
            <a:ext cx="209351"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a:t>
            </a:r>
          </a:p>
        </p:txBody>
      </p:sp>
      <p:pic>
        <p:nvPicPr>
          <p:cNvPr id="10" name="Picture 9">
            <a:extLst>
              <a:ext uri="{FF2B5EF4-FFF2-40B4-BE49-F238E27FC236}">
                <a16:creationId xmlns:a16="http://schemas.microsoft.com/office/drawing/2014/main" id="{7F99EB66-4C6A-4E08-A154-04213017A0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12179">
            <a:off x="4888537" y="3422526"/>
            <a:ext cx="479323" cy="254308"/>
          </a:xfrm>
          <a:prstGeom prst="rect">
            <a:avLst/>
          </a:prstGeom>
        </p:spPr>
      </p:pic>
    </p:spTree>
    <p:extLst>
      <p:ext uri="{BB962C8B-B14F-4D97-AF65-F5344CB8AC3E}">
        <p14:creationId xmlns:p14="http://schemas.microsoft.com/office/powerpoint/2010/main" val="2692641158"/>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 name="Shape 263"/>
          <p:cNvSpPr/>
          <p:nvPr/>
        </p:nvSpPr>
        <p:spPr>
          <a:xfrm>
            <a:off x="457200" y="96640"/>
            <a:ext cx="6307186" cy="586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a:solidFill>
                  <a:srgbClr val="FFFFFF"/>
                </a:solidFill>
              </a:defRPr>
            </a:lvl1pPr>
          </a:lstStyle>
          <a:p>
            <a:r>
              <a:rPr lang="en-US" dirty="0"/>
              <a:t>Eligibility </a:t>
            </a:r>
            <a:endParaRPr dirty="0"/>
          </a:p>
        </p:txBody>
      </p:sp>
      <p:sp>
        <p:nvSpPr>
          <p:cNvPr id="264" name="Shape 264"/>
          <p:cNvSpPr/>
          <p:nvPr/>
        </p:nvSpPr>
        <p:spPr>
          <a:xfrm>
            <a:off x="457200" y="2887978"/>
            <a:ext cx="2344951" cy="523220"/>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sz="2100">
                <a:solidFill>
                  <a:srgbClr val="FFFFFF"/>
                </a:solidFill>
              </a:defRPr>
            </a:lvl1pPr>
          </a:lstStyle>
          <a:p>
            <a:r>
              <a:rPr sz="1400" dirty="0"/>
              <a:t>Enroll or waive benefits at </a:t>
            </a:r>
            <a:r>
              <a:rPr lang="en-US" sz="1400" dirty="0"/>
              <a:t>ADP Self Service</a:t>
            </a:r>
            <a:endParaRPr sz="1400" dirty="0"/>
          </a:p>
        </p:txBody>
      </p:sp>
      <p:sp>
        <p:nvSpPr>
          <p:cNvPr id="265" name="Shape 265"/>
          <p:cNvSpPr/>
          <p:nvPr/>
        </p:nvSpPr>
        <p:spPr>
          <a:xfrm>
            <a:off x="6281660" y="2995700"/>
            <a:ext cx="2056817" cy="307777"/>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sz="2100">
                <a:solidFill>
                  <a:srgbClr val="FFFFFF"/>
                </a:solidFill>
              </a:defRPr>
            </a:lvl1pPr>
          </a:lstStyle>
          <a:p>
            <a:r>
              <a:rPr lang="en-US" sz="1400" dirty="0"/>
              <a:t>Print your confirmation</a:t>
            </a:r>
            <a:endParaRPr sz="1400" dirty="0"/>
          </a:p>
        </p:txBody>
      </p:sp>
      <p:sp>
        <p:nvSpPr>
          <p:cNvPr id="266" name="Shape 266"/>
          <p:cNvSpPr/>
          <p:nvPr/>
        </p:nvSpPr>
        <p:spPr>
          <a:xfrm>
            <a:off x="3675821" y="2824473"/>
            <a:ext cx="2056817" cy="523220"/>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sz="2100">
                <a:solidFill>
                  <a:srgbClr val="FFFFFF"/>
                </a:solidFill>
              </a:defRPr>
            </a:lvl1pPr>
          </a:lstStyle>
          <a:p>
            <a:r>
              <a:rPr sz="1400" dirty="0"/>
              <a:t>Confirm Beneficiaries at </a:t>
            </a:r>
            <a:r>
              <a:rPr lang="en-US" sz="1400" dirty="0"/>
              <a:t>ADP Self Service</a:t>
            </a:r>
            <a:endParaRPr sz="1400" dirty="0"/>
          </a:p>
        </p:txBody>
      </p:sp>
      <p:sp>
        <p:nvSpPr>
          <p:cNvPr id="267" name="Shape 267"/>
          <p:cNvSpPr/>
          <p:nvPr/>
        </p:nvSpPr>
        <p:spPr>
          <a:xfrm>
            <a:off x="457201" y="1211799"/>
            <a:ext cx="4627983" cy="4339650"/>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2900" b="1"/>
            </a:lvl1pPr>
          </a:lstStyle>
          <a:p>
            <a:pPr>
              <a:buClr>
                <a:srgbClr val="1E5094"/>
              </a:buClr>
            </a:pPr>
            <a:r>
              <a:rPr lang="en-US" sz="1800" dirty="0"/>
              <a:t>Who is eligible for benefits?</a:t>
            </a:r>
          </a:p>
          <a:p>
            <a:pPr lvl="1">
              <a:buClr>
                <a:srgbClr val="1E5094"/>
              </a:buClr>
            </a:pPr>
            <a:endParaRPr lang="en-US" sz="800" b="0" dirty="0"/>
          </a:p>
          <a:p>
            <a:pPr marL="457200" indent="-457200">
              <a:buFont typeface="Wingdings" panose="05000000000000000000" pitchFamily="2" charset="2"/>
              <a:buChar char="§"/>
            </a:pPr>
            <a:r>
              <a:rPr lang="en-US" sz="1600" b="0" dirty="0"/>
              <a:t>Full time employees working 30 or more hours per week</a:t>
            </a:r>
          </a:p>
          <a:p>
            <a:pPr marL="457200" indent="-457200">
              <a:buFont typeface="Wingdings" panose="05000000000000000000" pitchFamily="2" charset="2"/>
              <a:buChar char="§"/>
            </a:pPr>
            <a:r>
              <a:rPr lang="en-US" sz="1600" b="0" dirty="0"/>
              <a:t>Coverage effective on date of hire</a:t>
            </a:r>
          </a:p>
          <a:p>
            <a:pPr>
              <a:buClr>
                <a:srgbClr val="1E5094"/>
              </a:buClr>
            </a:pPr>
            <a:endParaRPr lang="en-US" sz="1800" b="0" dirty="0"/>
          </a:p>
          <a:p>
            <a:pPr>
              <a:buClr>
                <a:srgbClr val="1E5094"/>
              </a:buClr>
            </a:pPr>
            <a:r>
              <a:rPr lang="en-US" sz="1800" dirty="0"/>
              <a:t>Eligible dependents include:</a:t>
            </a:r>
          </a:p>
          <a:p>
            <a:pPr>
              <a:buClr>
                <a:srgbClr val="1E5094"/>
              </a:buClr>
            </a:pPr>
            <a:endParaRPr lang="en-US" sz="800" b="0" dirty="0"/>
          </a:p>
          <a:p>
            <a:pPr marL="457200" lvl="8" indent="-457200">
              <a:buFont typeface="Wingdings" panose="05000000000000000000" pitchFamily="2" charset="2"/>
              <a:buChar char="§"/>
            </a:pPr>
            <a:r>
              <a:rPr lang="en-US" sz="1600" dirty="0"/>
              <a:t>Legally married spouses</a:t>
            </a:r>
          </a:p>
          <a:p>
            <a:pPr marL="457200" lvl="8" indent="-457200">
              <a:buFont typeface="Wingdings" panose="05000000000000000000" pitchFamily="2" charset="2"/>
              <a:buChar char="§"/>
            </a:pPr>
            <a:r>
              <a:rPr lang="en-US" sz="1600" dirty="0"/>
              <a:t>Domestic Partners (same and opposite sex) </a:t>
            </a:r>
          </a:p>
          <a:p>
            <a:pPr marL="457200" lvl="8" indent="-457200">
              <a:buFont typeface="Wingdings" panose="05000000000000000000" pitchFamily="2" charset="2"/>
              <a:buChar char="§"/>
            </a:pPr>
            <a:r>
              <a:rPr lang="en-US" sz="1600" dirty="0"/>
              <a:t>Birth children</a:t>
            </a:r>
          </a:p>
          <a:p>
            <a:pPr marL="457200" lvl="8" indent="-457200">
              <a:buFont typeface="Wingdings" panose="05000000000000000000" pitchFamily="2" charset="2"/>
              <a:buChar char="§"/>
            </a:pPr>
            <a:r>
              <a:rPr lang="en-US" sz="1600" dirty="0"/>
              <a:t>Legally adopted children</a:t>
            </a:r>
          </a:p>
          <a:p>
            <a:pPr lvl="8" indent="0">
              <a:buClr>
                <a:srgbClr val="1E5094"/>
              </a:buClr>
            </a:pPr>
            <a:endParaRPr lang="en-US" b="0" dirty="0"/>
          </a:p>
          <a:p>
            <a:pPr lvl="8" indent="0">
              <a:buClr>
                <a:srgbClr val="1E5094"/>
              </a:buClr>
            </a:pPr>
            <a:r>
              <a:rPr lang="en-US" b="1" dirty="0"/>
              <a:t>Child eligibility includes:</a:t>
            </a:r>
          </a:p>
          <a:p>
            <a:pPr lvl="8" indent="0">
              <a:buClr>
                <a:srgbClr val="1E5094"/>
              </a:buClr>
            </a:pPr>
            <a:endParaRPr lang="en-US" sz="800" b="0" dirty="0"/>
          </a:p>
          <a:p>
            <a:pPr marL="457200" lvl="1" indent="-457200">
              <a:buClr>
                <a:schemeClr val="tx1"/>
              </a:buClr>
              <a:buFont typeface="Wingdings" panose="05000000000000000000" pitchFamily="2" charset="2"/>
              <a:buChar char="§"/>
            </a:pPr>
            <a:r>
              <a:rPr lang="en-US" sz="1600" dirty="0"/>
              <a:t>Medical, Dental and Vision  – children up to age 26, coverage ends on the last day of birthday month</a:t>
            </a:r>
          </a:p>
        </p:txBody>
      </p:sp>
      <p:sp>
        <p:nvSpPr>
          <p:cNvPr id="10" name="Shape 146">
            <a:extLst>
              <a:ext uri="{FF2B5EF4-FFF2-40B4-BE49-F238E27FC236}">
                <a16:creationId xmlns:a16="http://schemas.microsoft.com/office/drawing/2014/main" id="{E507791C-4FA6-4E30-B0A6-089E8E51CE46}"/>
              </a:ext>
            </a:extLst>
          </p:cNvPr>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2" name="Shape 129">
            <a:extLst>
              <a:ext uri="{FF2B5EF4-FFF2-40B4-BE49-F238E27FC236}">
                <a16:creationId xmlns:a16="http://schemas.microsoft.com/office/drawing/2014/main" id="{6774C3B5-62E4-4007-A810-74FD48ADE687}"/>
              </a:ext>
            </a:extLst>
          </p:cNvPr>
          <p:cNvSpPr/>
          <p:nvPr/>
        </p:nvSpPr>
        <p:spPr>
          <a:xfrm>
            <a:off x="460206" y="148442"/>
            <a:ext cx="6194942" cy="67355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noAutofit/>
          </a:bodyPr>
          <a:lstStyle>
            <a:lvl1pPr>
              <a:defRPr sz="3200">
                <a:solidFill>
                  <a:srgbClr val="FFFFFF"/>
                </a:solidFill>
              </a:defRPr>
            </a:lvl1pPr>
          </a:lstStyle>
          <a:p>
            <a:r>
              <a:rPr lang="en-US" dirty="0">
                <a:solidFill>
                  <a:schemeClr val="tx1"/>
                </a:solidFill>
              </a:rPr>
              <a:t>Eligibility</a:t>
            </a:r>
            <a:endParaRPr dirty="0">
              <a:solidFill>
                <a:schemeClr val="tx1"/>
              </a:solidFill>
            </a:endParaRPr>
          </a:p>
        </p:txBody>
      </p:sp>
      <p:pic>
        <p:nvPicPr>
          <p:cNvPr id="11" name="Picture Placeholder 7">
            <a:extLst>
              <a:ext uri="{FF2B5EF4-FFF2-40B4-BE49-F238E27FC236}">
                <a16:creationId xmlns:a16="http://schemas.microsoft.com/office/drawing/2014/main" id="{F03CC15F-2AD7-440D-905E-CEAB9EFC0E80}"/>
              </a:ext>
            </a:extLst>
          </p:cNvPr>
          <p:cNvPicPr>
            <a:picLocks noChangeAspect="1"/>
          </p:cNvPicPr>
          <p:nvPr/>
        </p:nvPicPr>
        <p:blipFill>
          <a:blip r:embed="rId3">
            <a:extLst>
              <a:ext uri="{28A0092B-C50C-407E-A947-70E740481C1C}">
                <a14:useLocalDpi xmlns:a14="http://schemas.microsoft.com/office/drawing/2010/main" val="0"/>
              </a:ext>
            </a:extLst>
          </a:blip>
          <a:srcRect l="32213" r="32213"/>
          <a:stretch>
            <a:fillRect/>
          </a:stretch>
        </p:blipFill>
        <p:spPr bwMode="auto">
          <a:xfrm>
            <a:off x="6195626" y="898121"/>
            <a:ext cx="2942595" cy="5517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BA63D483-2B1E-4F22-BDAF-116DB7B5B9C1}"/>
              </a:ext>
            </a:extLst>
          </p:cNvPr>
          <p:cNvSpPr txBox="1"/>
          <p:nvPr/>
        </p:nvSpPr>
        <p:spPr>
          <a:xfrm>
            <a:off x="8878529" y="6581003"/>
            <a:ext cx="170879"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5</a:t>
            </a:r>
          </a:p>
        </p:txBody>
      </p:sp>
    </p:spTree>
    <p:extLst>
      <p:ext uri="{BB962C8B-B14F-4D97-AF65-F5344CB8AC3E}">
        <p14:creationId xmlns:p14="http://schemas.microsoft.com/office/powerpoint/2010/main" val="2985708267"/>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 name="image4.jpeg" descr="ThinkstockPhotos-80716283web.jpg"/>
          <p:cNvPicPr>
            <a:picLocks noChangeAspect="1"/>
          </p:cNvPicPr>
          <p:nvPr/>
        </p:nvPicPr>
        <p:blipFill>
          <a:blip r:embed="rId3"/>
          <a:srcRect l="7365" t="1777" b="6154"/>
          <a:stretch>
            <a:fillRect/>
          </a:stretch>
        </p:blipFill>
        <p:spPr>
          <a:xfrm>
            <a:off x="0" y="-2"/>
            <a:ext cx="9144000" cy="6858002"/>
          </a:xfrm>
          <a:prstGeom prst="rect">
            <a:avLst/>
          </a:prstGeom>
          <a:ln w="12700">
            <a:miter lim="400000"/>
          </a:ln>
        </p:spPr>
      </p:pic>
      <p:sp>
        <p:nvSpPr>
          <p:cNvPr id="138" name="Shape 138"/>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39" name="Shape 139"/>
          <p:cNvSpPr/>
          <p:nvPr/>
        </p:nvSpPr>
        <p:spPr>
          <a:xfrm>
            <a:off x="457200" y="176650"/>
            <a:ext cx="5356289" cy="5867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200">
                <a:solidFill>
                  <a:srgbClr val="FFFFFF"/>
                </a:solidFill>
              </a:defRPr>
            </a:lvl1pPr>
          </a:lstStyle>
          <a:p>
            <a:r>
              <a:rPr lang="en-US" dirty="0">
                <a:solidFill>
                  <a:schemeClr val="tx1"/>
                </a:solidFill>
              </a:rPr>
              <a:t>2022</a:t>
            </a:r>
            <a:r>
              <a:rPr dirty="0">
                <a:solidFill>
                  <a:schemeClr val="tx1"/>
                </a:solidFill>
              </a:rPr>
              <a:t> </a:t>
            </a:r>
            <a:r>
              <a:rPr lang="en-US" dirty="0">
                <a:solidFill>
                  <a:schemeClr val="tx1"/>
                </a:solidFill>
              </a:rPr>
              <a:t>Cigna</a:t>
            </a:r>
            <a:r>
              <a:rPr dirty="0">
                <a:solidFill>
                  <a:schemeClr val="tx1"/>
                </a:solidFill>
              </a:rPr>
              <a:t> Medical Plan</a:t>
            </a:r>
            <a:r>
              <a:rPr lang="en-US" dirty="0">
                <a:solidFill>
                  <a:schemeClr val="tx1"/>
                </a:solidFill>
              </a:rPr>
              <a:t>s</a:t>
            </a:r>
            <a:endParaRPr dirty="0">
              <a:solidFill>
                <a:schemeClr val="tx1"/>
              </a:solidFill>
            </a:endParaRPr>
          </a:p>
        </p:txBody>
      </p:sp>
      <p:sp>
        <p:nvSpPr>
          <p:cNvPr id="2" name="TextBox 1">
            <a:extLst>
              <a:ext uri="{FF2B5EF4-FFF2-40B4-BE49-F238E27FC236}">
                <a16:creationId xmlns:a16="http://schemas.microsoft.com/office/drawing/2014/main" id="{AB917A97-DA39-4896-A965-B32A60C33BC3}"/>
              </a:ext>
            </a:extLst>
          </p:cNvPr>
          <p:cNvSpPr txBox="1"/>
          <p:nvPr/>
        </p:nvSpPr>
        <p:spPr>
          <a:xfrm>
            <a:off x="8804787" y="6581003"/>
            <a:ext cx="170879"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7</a:t>
            </a: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Shape 160"/>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1" name="Shape 161"/>
          <p:cNvSpPr/>
          <p:nvPr/>
        </p:nvSpPr>
        <p:spPr>
          <a:xfrm>
            <a:off x="502920" y="188080"/>
            <a:ext cx="5356289" cy="586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a:solidFill>
                  <a:srgbClr val="FFFFFF"/>
                </a:solidFill>
              </a:defRPr>
            </a:lvl1pPr>
          </a:lstStyle>
          <a:p>
            <a:r>
              <a:rPr lang="en-US" dirty="0">
                <a:solidFill>
                  <a:schemeClr val="tx1"/>
                </a:solidFill>
              </a:rPr>
              <a:t>2022</a:t>
            </a:r>
            <a:r>
              <a:rPr dirty="0">
                <a:solidFill>
                  <a:schemeClr val="tx1"/>
                </a:solidFill>
              </a:rPr>
              <a:t> </a:t>
            </a:r>
            <a:r>
              <a:rPr lang="en-US" dirty="0">
                <a:solidFill>
                  <a:schemeClr val="tx1"/>
                </a:solidFill>
              </a:rPr>
              <a:t>Cigna</a:t>
            </a:r>
            <a:r>
              <a:rPr dirty="0">
                <a:solidFill>
                  <a:schemeClr val="tx1"/>
                </a:solidFill>
              </a:rPr>
              <a:t> Medical Plan</a:t>
            </a:r>
            <a:r>
              <a:rPr lang="en-US" dirty="0">
                <a:solidFill>
                  <a:schemeClr val="tx1"/>
                </a:solidFill>
              </a:rPr>
              <a:t>s</a:t>
            </a:r>
            <a:endParaRPr dirty="0">
              <a:solidFill>
                <a:schemeClr val="tx1"/>
              </a:solidFill>
            </a:endParaRPr>
          </a:p>
        </p:txBody>
      </p:sp>
      <p:graphicFrame>
        <p:nvGraphicFramePr>
          <p:cNvPr id="6" name="Group 598">
            <a:extLst>
              <a:ext uri="{FF2B5EF4-FFF2-40B4-BE49-F238E27FC236}">
                <a16:creationId xmlns:a16="http://schemas.microsoft.com/office/drawing/2014/main" id="{C26F30E8-7A02-4FBE-A040-16AD9B02399D}"/>
              </a:ext>
            </a:extLst>
          </p:cNvPr>
          <p:cNvGraphicFramePr>
            <a:graphicFrameLocks/>
          </p:cNvGraphicFramePr>
          <p:nvPr>
            <p:extLst>
              <p:ext uri="{D42A27DB-BD31-4B8C-83A1-F6EECF244321}">
                <p14:modId xmlns:p14="http://schemas.microsoft.com/office/powerpoint/2010/main" val="992324658"/>
              </p:ext>
            </p:extLst>
          </p:nvPr>
        </p:nvGraphicFramePr>
        <p:xfrm>
          <a:off x="0" y="879288"/>
          <a:ext cx="9135120" cy="4834339"/>
        </p:xfrm>
        <a:graphic>
          <a:graphicData uri="http://schemas.openxmlformats.org/drawingml/2006/table">
            <a:tbl>
              <a:tblPr>
                <a:tableStyleId>{EEE7283C-3CF3-47DC-8721-378D4A62B228}</a:tableStyleId>
              </a:tblPr>
              <a:tblGrid>
                <a:gridCol w="1454853">
                  <a:extLst>
                    <a:ext uri="{9D8B030D-6E8A-4147-A177-3AD203B41FA5}">
                      <a16:colId xmlns:a16="http://schemas.microsoft.com/office/drawing/2014/main" val="20000"/>
                    </a:ext>
                  </a:extLst>
                </a:gridCol>
                <a:gridCol w="1233466">
                  <a:extLst>
                    <a:ext uri="{9D8B030D-6E8A-4147-A177-3AD203B41FA5}">
                      <a16:colId xmlns:a16="http://schemas.microsoft.com/office/drawing/2014/main" val="20001"/>
                    </a:ext>
                  </a:extLst>
                </a:gridCol>
                <a:gridCol w="1305459">
                  <a:extLst>
                    <a:ext uri="{9D8B030D-6E8A-4147-A177-3AD203B41FA5}">
                      <a16:colId xmlns:a16="http://schemas.microsoft.com/office/drawing/2014/main" val="1793221116"/>
                    </a:ext>
                  </a:extLst>
                </a:gridCol>
                <a:gridCol w="1326426">
                  <a:extLst>
                    <a:ext uri="{9D8B030D-6E8A-4147-A177-3AD203B41FA5}">
                      <a16:colId xmlns:a16="http://schemas.microsoft.com/office/drawing/2014/main" val="20004"/>
                    </a:ext>
                  </a:extLst>
                </a:gridCol>
                <a:gridCol w="1237336">
                  <a:extLst>
                    <a:ext uri="{9D8B030D-6E8A-4147-A177-3AD203B41FA5}">
                      <a16:colId xmlns:a16="http://schemas.microsoft.com/office/drawing/2014/main" val="112810241"/>
                    </a:ext>
                  </a:extLst>
                </a:gridCol>
                <a:gridCol w="1227439">
                  <a:extLst>
                    <a:ext uri="{9D8B030D-6E8A-4147-A177-3AD203B41FA5}">
                      <a16:colId xmlns:a16="http://schemas.microsoft.com/office/drawing/2014/main" val="20007"/>
                    </a:ext>
                  </a:extLst>
                </a:gridCol>
                <a:gridCol w="1350141">
                  <a:extLst>
                    <a:ext uri="{9D8B030D-6E8A-4147-A177-3AD203B41FA5}">
                      <a16:colId xmlns:a16="http://schemas.microsoft.com/office/drawing/2014/main" val="3331386957"/>
                    </a:ext>
                  </a:extLst>
                </a:gridCol>
              </a:tblGrid>
              <a:tr h="176924">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bg1">
                        <a:lumMod val="85000"/>
                      </a:schemeClr>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sng" strike="noStrike" cap="all" normalizeH="0" baseline="0" dirty="0">
                          <a:ln>
                            <a:noFill/>
                          </a:ln>
                          <a:effectLst/>
                        </a:rPr>
                        <a:t>CORE</a:t>
                      </a:r>
                    </a:p>
                  </a:txBody>
                  <a:tcPr marL="89228" marR="89228" marT="44614" marB="44614" horzOverflow="overflow">
                    <a:solidFill>
                      <a:schemeClr val="accent1">
                        <a:lumMod val="40000"/>
                        <a:lumOff val="60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sng" strike="noStrike" cap="all" normalizeH="0" baseline="0" dirty="0">
                          <a:ln>
                            <a:noFill/>
                          </a:ln>
                          <a:effectLst/>
                        </a:rPr>
                        <a:t>MIDDLE </a:t>
                      </a:r>
                      <a:endParaRPr kumimoji="0" lang="en-US" sz="1000" b="1" i="0" u="none" strike="noStrike" cap="all" normalizeH="0" baseline="0" dirty="0">
                        <a:ln>
                          <a:noFill/>
                        </a:ln>
                        <a:solidFill>
                          <a:schemeClr val="tx1"/>
                        </a:solidFill>
                        <a:effectLst/>
                        <a:latin typeface="Calibri" panose="020F0502020204030204" pitchFamily="34" charset="0"/>
                      </a:endParaRPr>
                    </a:p>
                  </a:txBody>
                  <a:tcPr marL="89228" marR="89228" marT="44614" marB="44614" horzOverflow="overflow">
                    <a:solidFill>
                      <a:schemeClr val="accent3">
                        <a:lumMod val="40000"/>
                        <a:lumOff val="60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sng" strike="noStrike" cap="all" normalizeH="0" baseline="0" dirty="0">
                          <a:ln>
                            <a:noFill/>
                          </a:ln>
                          <a:effectLst/>
                        </a:rPr>
                        <a:t>HIGH </a:t>
                      </a:r>
                    </a:p>
                  </a:txBody>
                  <a:tcPr marL="89228" marR="89228" marT="44614" marB="44614" horzOverflow="overflow">
                    <a:solidFill>
                      <a:schemeClr val="accent5">
                        <a:lumMod val="40000"/>
                        <a:lumOff val="60000"/>
                      </a:schemeClr>
                    </a:solidFill>
                  </a:tcPr>
                </a:tc>
                <a:tc hMerge="1">
                  <a:txBody>
                    <a:bodyPr/>
                    <a:lstStyle/>
                    <a:p>
                      <a:endParaRPr lang="en-US"/>
                    </a:p>
                  </a:txBody>
                  <a:tcPr/>
                </a:tc>
                <a:extLst>
                  <a:ext uri="{0D108BD9-81ED-4DB2-BD59-A6C34878D82A}">
                    <a16:rowId xmlns:a16="http://schemas.microsoft.com/office/drawing/2014/main" val="10000"/>
                  </a:ext>
                </a:extLst>
              </a:tr>
              <a:tr h="130342">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In-Network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Out-of-Network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In-Network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Out-of-Network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In-Network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Out-of-Network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Deductible*</a:t>
                      </a: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Single/Family</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$3,000/$6,000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$6,000/$12,000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$2,000/$4,000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$4,000/$12,000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$1,000/$2,000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$2,000/$6,000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i="0" u="none" strike="noStrike" cap="none" normalizeH="0" baseline="0" dirty="0">
                          <a:ln>
                            <a:noFill/>
                          </a:ln>
                          <a:solidFill>
                            <a:schemeClr val="tx1"/>
                          </a:solidFill>
                          <a:effectLst/>
                          <a:latin typeface="Calibri" panose="020F0502020204030204" pitchFamily="34" charset="0"/>
                        </a:rPr>
                        <a:t>Employer Funded HSA</a:t>
                      </a: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0" i="0" u="none" strike="noStrike" cap="none" normalizeH="0" baseline="0" dirty="0">
                          <a:ln>
                            <a:noFill/>
                          </a:ln>
                          <a:solidFill>
                            <a:schemeClr val="tx1"/>
                          </a:solidFill>
                          <a:effectLst/>
                          <a:latin typeface="Calibri" panose="020F0502020204030204" pitchFamily="34" charset="0"/>
                        </a:rPr>
                        <a:t>$500 (Single)</a:t>
                      </a: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0" i="0" u="none" strike="noStrike" cap="none" normalizeH="0" baseline="0" dirty="0">
                          <a:ln>
                            <a:noFill/>
                          </a:ln>
                          <a:solidFill>
                            <a:schemeClr val="tx1"/>
                          </a:solidFill>
                          <a:effectLst/>
                          <a:latin typeface="Calibri" panose="020F0502020204030204" pitchFamily="34" charset="0"/>
                        </a:rPr>
                        <a:t>$1,000 (Family)</a:t>
                      </a:r>
                    </a:p>
                  </a:txBody>
                  <a:tcPr marL="89228" marR="89228" marT="44614" marB="44614" anchor="ctr" horzOverflow="overflow">
                    <a:solidFill>
                      <a:schemeClr val="accent1">
                        <a:lumMod val="40000"/>
                        <a:lumOff val="60000"/>
                      </a:schemeClr>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0" i="0" u="none" strike="noStrike" cap="none" normalizeH="0" baseline="0" dirty="0">
                          <a:ln>
                            <a:noFill/>
                          </a:ln>
                          <a:solidFill>
                            <a:schemeClr val="tx1"/>
                          </a:solidFill>
                          <a:effectLst/>
                          <a:latin typeface="Calibri" panose="020F0502020204030204" pitchFamily="34" charset="0"/>
                        </a:rPr>
                        <a:t>N/A</a:t>
                      </a:r>
                    </a:p>
                  </a:txBody>
                  <a:tcPr marL="89228" marR="89228" marT="44614" marB="44614" anchor="ctr" horzOverflow="overflow">
                    <a:solidFill>
                      <a:schemeClr val="accent3">
                        <a:lumMod val="40000"/>
                        <a:lumOff val="60000"/>
                      </a:schemeClr>
                    </a:solidFill>
                  </a:tcPr>
                </a:tc>
                <a:tc hMerge="1">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60000"/>
                        <a:lumOff val="40000"/>
                      </a:schemeClr>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0" i="0" u="none" strike="noStrike" cap="none" normalizeH="0" baseline="0" dirty="0">
                          <a:ln>
                            <a:noFill/>
                          </a:ln>
                          <a:solidFill>
                            <a:schemeClr val="tx1"/>
                          </a:solidFill>
                          <a:effectLst/>
                          <a:latin typeface="Calibri" panose="020F0502020204030204" pitchFamily="34" charset="0"/>
                        </a:rPr>
                        <a:t>N/A</a:t>
                      </a:r>
                    </a:p>
                  </a:txBody>
                  <a:tcPr marL="89228" marR="89228" marT="44614" marB="44614" anchor="ctr" horzOverflow="overflow">
                    <a:solidFill>
                      <a:schemeClr val="accent5">
                        <a:lumMod val="40000"/>
                        <a:lumOff val="60000"/>
                      </a:schemeClr>
                    </a:solidFill>
                  </a:tcPr>
                </a:tc>
                <a:tc hMerge="1">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60000"/>
                        <a:lumOff val="40000"/>
                      </a:schemeClr>
                    </a:solidFill>
                  </a:tcPr>
                </a:tc>
                <a:extLst>
                  <a:ext uri="{0D108BD9-81ED-4DB2-BD59-A6C34878D82A}">
                    <a16:rowId xmlns:a16="http://schemas.microsoft.com/office/drawing/2014/main" val="3791764869"/>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Co-Insurance</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30%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Out of Pocket Max*</a:t>
                      </a: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Single/Family</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$6,000/$12,000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$12,000/$24,000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$6,250/$12,500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$12,000/$24,000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$4,000/$8,000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$6,000/$12,000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Preventive</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100% Covered</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Not Covered **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100% Covered</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Not Covered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100% Covered</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Not Covered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5"/>
                  </a:ext>
                </a:extLst>
              </a:tr>
              <a:tr h="14890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Office Visit       PCP/Specialist</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$35/$70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$25/$50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6"/>
                  </a:ext>
                </a:extLst>
              </a:tr>
              <a:tr h="18784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Lab: X-Ray/Diagnostics</a:t>
                      </a: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Major (CT, MRI, PET)</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Deductible &amp; Coinsurance</a:t>
                      </a:r>
                    </a:p>
                  </a:txBody>
                  <a:tcPr marL="89228" marR="89228" marT="44614" marB="44614" anchor="ctr" horzOverflow="overflow">
                    <a:solidFill>
                      <a:schemeClr val="accent1">
                        <a:lumMod val="40000"/>
                        <a:lumOff val="60000"/>
                      </a:schemeClr>
                    </a:solidFill>
                  </a:tcPr>
                </a:tc>
                <a:tc>
                  <a:txBody>
                    <a:bodyPr/>
                    <a:lstStyle/>
                    <a:p>
                      <a:pPr algn="ctr"/>
                      <a:r>
                        <a:rPr lang="en-US" sz="1000" dirty="0"/>
                        <a:t>Deductible &amp; Coinsurance</a:t>
                      </a:r>
                      <a:endParaRPr lang="en-US" sz="1000" b="0" dirty="0">
                        <a:solidFill>
                          <a:schemeClr val="tx1"/>
                        </a:solidFill>
                        <a:latin typeface="Calibri" panose="020F0502020204030204" pitchFamily="34" charset="0"/>
                        <a:cs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000" u="none" strike="noStrike" cap="none" normalizeH="0" baseline="0" dirty="0">
                          <a:ln>
                            <a:noFill/>
                          </a:ln>
                          <a:effectLst/>
                        </a:rPr>
                        <a:t>100% Covered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$350 Copay/Service</a:t>
                      </a:r>
                      <a:endParaRPr kumimoji="0" lang="en-US" sz="10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000" dirty="0"/>
                        <a:t>Deductible &amp; Coinsurance</a:t>
                      </a:r>
                      <a:endParaRPr kumimoji="0" lang="en-US" sz="10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000" u="none" strike="noStrike" cap="none" normalizeH="0" baseline="0" dirty="0">
                          <a:ln>
                            <a:noFill/>
                          </a:ln>
                          <a:effectLst/>
                        </a:rPr>
                        <a:t>100% Covered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$300 Copay/Service</a:t>
                      </a:r>
                      <a:endParaRPr kumimoji="0" lang="en-US" sz="10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000" dirty="0"/>
                        <a:t>Deductible &amp; Coinsurance</a:t>
                      </a:r>
                      <a:endParaRPr kumimoji="0" lang="en-US" sz="10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780920296"/>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In-Patient Services</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8"/>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Outpatient Services</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algn="ctr"/>
                      <a:r>
                        <a:rPr lang="en-US" sz="1000" dirty="0"/>
                        <a:t>Deductible &amp; Coinsurance</a:t>
                      </a:r>
                      <a:endParaRPr lang="en-US" sz="1000" b="0" dirty="0">
                        <a:solidFill>
                          <a:schemeClr val="tx1"/>
                        </a:solidFill>
                        <a:latin typeface="Calibri" panose="020F0502020204030204" pitchFamily="34" charset="0"/>
                        <a:cs typeface="Arial" panose="020B060402020202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9"/>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Emergency Room Urgent Care </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                       Deductible &amp; Coinsurance</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                              $35 Copay</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                                $25 Copay</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hMerge="1">
                  <a:txBody>
                    <a:bodyPr/>
                    <a:lstStyle/>
                    <a:p>
                      <a:endParaRPr lang="en-US"/>
                    </a:p>
                  </a:txBody>
                  <a:tcPr/>
                </a:tc>
                <a:extLst>
                  <a:ext uri="{0D108BD9-81ED-4DB2-BD59-A6C34878D82A}">
                    <a16:rowId xmlns:a16="http://schemas.microsoft.com/office/drawing/2014/main" val="10010"/>
                  </a:ext>
                </a:extLst>
              </a:tr>
              <a:tr h="77656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tab pos="855663" algn="l"/>
                        </a:tabLst>
                      </a:pPr>
                      <a:r>
                        <a:rPr kumimoji="0" lang="en-US" sz="1000" b="1" u="none" strike="noStrike" cap="none" normalizeH="0" baseline="0" dirty="0">
                          <a:ln>
                            <a:noFill/>
                          </a:ln>
                          <a:effectLst/>
                        </a:rPr>
                        <a:t>Rx: Retail </a:t>
                      </a: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tab pos="855663" algn="l"/>
                        </a:tabLst>
                      </a:pPr>
                      <a:r>
                        <a:rPr kumimoji="0" lang="en-US" sz="1000" b="1" u="none" strike="noStrike" cap="none" normalizeH="0" baseline="0" dirty="0">
                          <a:ln>
                            <a:noFill/>
                          </a:ln>
                          <a:effectLst/>
                        </a:rPr>
                        <a:t>Mail Order</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Med Deductible, then $10/$35/$60</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$25/$88/$150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In-Network only</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$10/$35/$60/$100              </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$25/$88/$150/ $250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$10/$35/$60/$100             </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Not covered</a:t>
                      </a: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$10/$35/$60/$100              </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$25/$88/$150/ $250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$10/$35/$60/$100             </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Not covered</a:t>
                      </a: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11"/>
                  </a:ext>
                </a:extLst>
              </a:tr>
            </a:tbl>
          </a:graphicData>
        </a:graphic>
      </p:graphicFrame>
      <p:sp>
        <p:nvSpPr>
          <p:cNvPr id="8" name="TextBox 7">
            <a:extLst>
              <a:ext uri="{FF2B5EF4-FFF2-40B4-BE49-F238E27FC236}">
                <a16:creationId xmlns:a16="http://schemas.microsoft.com/office/drawing/2014/main" id="{CD710065-1CF8-4E7A-A757-A3FA3BBBA1CD}"/>
              </a:ext>
            </a:extLst>
          </p:cNvPr>
          <p:cNvSpPr txBox="1"/>
          <p:nvPr/>
        </p:nvSpPr>
        <p:spPr>
          <a:xfrm>
            <a:off x="0" y="6314309"/>
            <a:ext cx="8928677" cy="507831"/>
          </a:xfrm>
          <a:prstGeom prst="rect">
            <a:avLst/>
          </a:prstGeom>
          <a:noFill/>
        </p:spPr>
        <p:txBody>
          <a:bodyPr wrap="square" rtlCol="0">
            <a:spAutoFit/>
          </a:bodyPr>
          <a:lstStyle/>
          <a:p>
            <a:r>
              <a:rPr lang="en-US" sz="900" b="1" u="sng" dirty="0">
                <a:latin typeface="Calibri Light" panose="020F0302020204030204" pitchFamily="34" charset="0"/>
              </a:rPr>
              <a:t>Note: </a:t>
            </a:r>
            <a:r>
              <a:rPr lang="en-US" sz="900" dirty="0">
                <a:latin typeface="Calibri Light" panose="020F0302020204030204" pitchFamily="34" charset="0"/>
              </a:rPr>
              <a:t>* The deductible is included in the Out-of-Pocket Maximum. Medical &amp; prescription copays accumulate toward the Out-of-Pocket Maximum.                                                                                                                      ** Out of network preventive services are not available, however, certain services are covered when using a non-network provider.</a:t>
            </a:r>
          </a:p>
          <a:p>
            <a:r>
              <a:rPr lang="en-US" sz="900" dirty="0">
                <a:latin typeface="Calibri Light" panose="020F0302020204030204" pitchFamily="34" charset="0"/>
              </a:rPr>
              <a:t>*** Core plan is based on Non-Embedded deductible; Middle and High plans are based on an Embedded deductible.</a:t>
            </a:r>
          </a:p>
        </p:txBody>
      </p:sp>
      <p:sp>
        <p:nvSpPr>
          <p:cNvPr id="2" name="TextBox 1">
            <a:extLst>
              <a:ext uri="{FF2B5EF4-FFF2-40B4-BE49-F238E27FC236}">
                <a16:creationId xmlns:a16="http://schemas.microsoft.com/office/drawing/2014/main" id="{9C4B9743-F20C-4C58-ADC5-EBEA43281C7D}"/>
              </a:ext>
            </a:extLst>
          </p:cNvPr>
          <p:cNvSpPr txBox="1"/>
          <p:nvPr/>
        </p:nvSpPr>
        <p:spPr>
          <a:xfrm>
            <a:off x="8964241" y="6581003"/>
            <a:ext cx="170879"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8</a:t>
            </a:r>
          </a:p>
        </p:txBody>
      </p:sp>
    </p:spTree>
    <p:extLst>
      <p:ext uri="{BB962C8B-B14F-4D97-AF65-F5344CB8AC3E}">
        <p14:creationId xmlns:p14="http://schemas.microsoft.com/office/powerpoint/2010/main" val="2910561653"/>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0" y="205276"/>
            <a:ext cx="914400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pPr algn="ctr"/>
            <a:r>
              <a:rPr lang="pl-PL" dirty="0">
                <a:solidFill>
                  <a:schemeClr val="tx1"/>
                </a:solidFill>
              </a:rPr>
              <a:t>2022</a:t>
            </a:r>
            <a:r>
              <a:rPr lang="en-US" dirty="0">
                <a:solidFill>
                  <a:schemeClr val="tx1"/>
                </a:solidFill>
              </a:rPr>
              <a:t> Medical Plan Contributions, Under $75,000</a:t>
            </a:r>
            <a:endParaRPr lang="pl-PL" dirty="0">
              <a:solidFill>
                <a:schemeClr val="tx1"/>
              </a:solidFill>
            </a:endParaRPr>
          </a:p>
        </p:txBody>
      </p:sp>
      <p:sp>
        <p:nvSpPr>
          <p:cNvPr id="18" name="Shape 223">
            <a:extLst>
              <a:ext uri="{FF2B5EF4-FFF2-40B4-BE49-F238E27FC236}">
                <a16:creationId xmlns:a16="http://schemas.microsoft.com/office/drawing/2014/main" id="{1339C91E-D5CF-4F72-BD16-58B974F375D7}"/>
              </a:ext>
            </a:extLst>
          </p:cNvPr>
          <p:cNvSpPr/>
          <p:nvPr/>
        </p:nvSpPr>
        <p:spPr>
          <a:xfrm>
            <a:off x="5194364" y="3041744"/>
            <a:ext cx="3742428" cy="955041"/>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spAutoFit/>
          </a:bodyPr>
          <a:lstStyle/>
          <a:p>
            <a:pPr lvl="1" indent="0" algn="ctr">
              <a:spcBef>
                <a:spcPts val="300"/>
              </a:spcBef>
              <a:defRPr sz="1400" b="1">
                <a:solidFill>
                  <a:srgbClr val="FFFFFF"/>
                </a:solidFill>
              </a:defRPr>
            </a:pPr>
            <a:r>
              <a:rPr dirty="0"/>
              <a:t>With myCigna.com or my CIGNA mobile app, you have access to easy-to-use web tools that help you take control of your routine health care decisions. </a:t>
            </a:r>
          </a:p>
        </p:txBody>
      </p:sp>
      <p:graphicFrame>
        <p:nvGraphicFramePr>
          <p:cNvPr id="10" name="Table 166">
            <a:extLst>
              <a:ext uri="{FF2B5EF4-FFF2-40B4-BE49-F238E27FC236}">
                <a16:creationId xmlns:a16="http://schemas.microsoft.com/office/drawing/2014/main" id="{E7420A74-CA10-4D6F-85D0-B74E8AE2C043}"/>
              </a:ext>
            </a:extLst>
          </p:cNvPr>
          <p:cNvGraphicFramePr/>
          <p:nvPr>
            <p:extLst>
              <p:ext uri="{D42A27DB-BD31-4B8C-83A1-F6EECF244321}">
                <p14:modId xmlns:p14="http://schemas.microsoft.com/office/powerpoint/2010/main" val="365962856"/>
              </p:ext>
            </p:extLst>
          </p:nvPr>
        </p:nvGraphicFramePr>
        <p:xfrm>
          <a:off x="209608" y="1371139"/>
          <a:ext cx="8780699" cy="2511882"/>
        </p:xfrm>
        <a:graphic>
          <a:graphicData uri="http://schemas.openxmlformats.org/drawingml/2006/table">
            <a:tbl>
              <a:tblPr>
                <a:tableStyleId>{EEE7283C-3CF3-47DC-8721-378D4A62B228}</a:tableStyleId>
              </a:tblPr>
              <a:tblGrid>
                <a:gridCol w="2404066">
                  <a:extLst>
                    <a:ext uri="{9D8B030D-6E8A-4147-A177-3AD203B41FA5}">
                      <a16:colId xmlns:a16="http://schemas.microsoft.com/office/drawing/2014/main" val="20000"/>
                    </a:ext>
                  </a:extLst>
                </a:gridCol>
                <a:gridCol w="2125086">
                  <a:extLst>
                    <a:ext uri="{9D8B030D-6E8A-4147-A177-3AD203B41FA5}">
                      <a16:colId xmlns:a16="http://schemas.microsoft.com/office/drawing/2014/main" val="20001"/>
                    </a:ext>
                  </a:extLst>
                </a:gridCol>
                <a:gridCol w="2126461">
                  <a:extLst>
                    <a:ext uri="{9D8B030D-6E8A-4147-A177-3AD203B41FA5}">
                      <a16:colId xmlns:a16="http://schemas.microsoft.com/office/drawing/2014/main" val="3565752126"/>
                    </a:ext>
                  </a:extLst>
                </a:gridCol>
                <a:gridCol w="2125086">
                  <a:extLst>
                    <a:ext uri="{9D8B030D-6E8A-4147-A177-3AD203B41FA5}">
                      <a16:colId xmlns:a16="http://schemas.microsoft.com/office/drawing/2014/main" val="2859491008"/>
                    </a:ext>
                  </a:extLst>
                </a:gridCol>
              </a:tblGrid>
              <a:tr h="353403">
                <a:tc>
                  <a:txBody>
                    <a:bodyPr/>
                    <a:lstStyle/>
                    <a:p>
                      <a:pPr algn="ctr">
                        <a:spcBef>
                          <a:spcPts val="300"/>
                        </a:spcBef>
                        <a:defRPr sz="1800"/>
                      </a:pPr>
                      <a:r>
                        <a:rPr lang="en-US" sz="1400" b="1" dirty="0"/>
                        <a:t>                                                                                   Bi-Weekly Contributions                                                                1/1/2022 – 12/31/2022</a:t>
                      </a:r>
                      <a:endParaRPr lang="en-US" sz="1400" b="1" dirty="0">
                        <a:solidFill>
                          <a:srgbClr val="FFFFFF"/>
                        </a:solidFill>
                        <a:latin typeface="+mj-lt"/>
                      </a:endParaRPr>
                    </a:p>
                  </a:txBody>
                  <a:tcPr marL="45720" marR="45720" anchor="ctr" horzOverflow="overflow"/>
                </a:tc>
                <a:tc>
                  <a:txBody>
                    <a:bodyPr/>
                    <a:lstStyle/>
                    <a:p>
                      <a:pPr algn="ctr">
                        <a:spcBef>
                          <a:spcPts val="300"/>
                        </a:spcBef>
                        <a:defRPr sz="1800"/>
                      </a:pPr>
                      <a:r>
                        <a:rPr lang="en-US" sz="1600" b="1" dirty="0">
                          <a:solidFill>
                            <a:schemeClr val="tx1"/>
                          </a:solidFill>
                        </a:rPr>
                        <a:t>Core Plan</a:t>
                      </a:r>
                    </a:p>
                  </a:txBody>
                  <a:tcPr marL="45720" marR="45720" anchor="ctr" horzOverflow="overflow">
                    <a:solidFill>
                      <a:srgbClr val="CFD7E7"/>
                    </a:solidFill>
                  </a:tcPr>
                </a:tc>
                <a:tc>
                  <a:txBody>
                    <a:bodyPr/>
                    <a:lstStyle/>
                    <a:p>
                      <a:pPr algn="ctr">
                        <a:spcBef>
                          <a:spcPts val="300"/>
                        </a:spcBef>
                        <a:defRPr sz="1800"/>
                      </a:pPr>
                      <a:r>
                        <a:rPr lang="en-US" sz="1400" b="1" dirty="0">
                          <a:solidFill>
                            <a:schemeClr val="tx1"/>
                          </a:solidFill>
                          <a:latin typeface="+mj-lt"/>
                        </a:rPr>
                        <a:t>Middle Plan</a:t>
                      </a:r>
                    </a:p>
                  </a:txBody>
                  <a:tcPr marL="45720" marR="45720" anchor="ctr" horzOverflow="overflow"/>
                </a:tc>
                <a:tc>
                  <a:txBody>
                    <a:bodyPr/>
                    <a:lstStyle/>
                    <a:p>
                      <a:pPr algn="ctr">
                        <a:spcBef>
                          <a:spcPts val="300"/>
                        </a:spcBef>
                        <a:defRPr sz="1800"/>
                      </a:pPr>
                      <a:r>
                        <a:rPr lang="en-US" sz="1400" b="1" dirty="0">
                          <a:solidFill>
                            <a:schemeClr val="tx1"/>
                          </a:solidFill>
                          <a:latin typeface="+mj-lt"/>
                        </a:rPr>
                        <a:t>High Plan</a:t>
                      </a:r>
                    </a:p>
                  </a:txBody>
                  <a:tcPr marL="45720" marR="45720" anchor="ctr" horzOverflow="overflow"/>
                </a:tc>
                <a:extLst>
                  <a:ext uri="{0D108BD9-81ED-4DB2-BD59-A6C34878D82A}">
                    <a16:rowId xmlns:a16="http://schemas.microsoft.com/office/drawing/2014/main" val="10000"/>
                  </a:ext>
                </a:extLst>
              </a:tr>
              <a:tr h="465912">
                <a:tc>
                  <a:txBody>
                    <a:bodyPr/>
                    <a:lstStyle/>
                    <a:p>
                      <a:pPr lvl="1" algn="l" defTabSz="457200">
                        <a:defRPr sz="1800"/>
                      </a:pPr>
                      <a:r>
                        <a:rPr lang="en-US" sz="1400" dirty="0">
                          <a:latin typeface="+mj-lt"/>
                        </a:rPr>
                        <a:t>Employee Only</a:t>
                      </a:r>
                    </a:p>
                  </a:txBody>
                  <a:tcPr marL="7620" marR="7620" marT="7620" marB="7620" anchor="ctr" horzOverflow="overflow"/>
                </a:tc>
                <a:tc>
                  <a:txBody>
                    <a:bodyPr/>
                    <a:lstStyle/>
                    <a:p>
                      <a:pPr marL="0" marR="0" algn="ctr">
                        <a:lnSpc>
                          <a:spcPct val="115000"/>
                        </a:lnSpc>
                        <a:spcBef>
                          <a:spcPts val="0"/>
                        </a:spcBef>
                        <a:spcAft>
                          <a:spcPts val="0"/>
                        </a:spcAft>
                      </a:pPr>
                      <a:r>
                        <a:rPr lang="en-US" sz="1400" dirty="0">
                          <a:effectLst/>
                          <a:latin typeface="+mj-lt"/>
                          <a:ea typeface="Calibri" panose="020F0502020204030204" pitchFamily="34" charset="0"/>
                          <a:cs typeface="Times New Roman" panose="02020603050405020304" pitchFamily="18" charset="0"/>
                        </a:rPr>
                        <a:t>$57.69</a:t>
                      </a:r>
                    </a:p>
                  </a:txBody>
                  <a:tcPr marL="68580" marR="68580" marT="0" marB="0" anchor="ctr"/>
                </a:tc>
                <a:tc>
                  <a:txBody>
                    <a:bodyPr/>
                    <a:lstStyle/>
                    <a:p>
                      <a:pPr algn="ctr" fontAlgn="b"/>
                      <a:r>
                        <a:rPr lang="en-US" sz="1400" b="0" i="0" u="none" strike="noStrike" dirty="0">
                          <a:solidFill>
                            <a:srgbClr val="000000"/>
                          </a:solidFill>
                          <a:effectLst/>
                          <a:latin typeface="+mj-lt"/>
                        </a:rPr>
                        <a:t>$113.89</a:t>
                      </a:r>
                    </a:p>
                  </a:txBody>
                  <a:tcPr marL="9525" marR="9525" marT="9525" marB="0" anchor="ctr"/>
                </a:tc>
                <a:tc>
                  <a:txBody>
                    <a:bodyPr/>
                    <a:lstStyle/>
                    <a:p>
                      <a:pPr algn="ctr" fontAlgn="b"/>
                      <a:r>
                        <a:rPr lang="en-US" sz="1400" b="0" i="0" u="none" strike="noStrike" dirty="0">
                          <a:solidFill>
                            <a:srgbClr val="000000"/>
                          </a:solidFill>
                          <a:effectLst/>
                          <a:latin typeface="+mj-lt"/>
                        </a:rPr>
                        <a:t>$153.86</a:t>
                      </a:r>
                    </a:p>
                  </a:txBody>
                  <a:tcPr marL="9525" marR="9525" marT="9525" marB="0" anchor="ctr"/>
                </a:tc>
                <a:extLst>
                  <a:ext uri="{0D108BD9-81ED-4DB2-BD59-A6C34878D82A}">
                    <a16:rowId xmlns:a16="http://schemas.microsoft.com/office/drawing/2014/main" val="10001"/>
                  </a:ext>
                </a:extLst>
              </a:tr>
              <a:tr h="468630">
                <a:tc>
                  <a:txBody>
                    <a:bodyPr/>
                    <a:lstStyle/>
                    <a:p>
                      <a:pPr lvl="1" algn="l" defTabSz="457200">
                        <a:defRPr sz="1800"/>
                      </a:pPr>
                      <a:r>
                        <a:rPr lang="en-US" sz="1400" dirty="0">
                          <a:latin typeface="+mj-lt"/>
                        </a:rPr>
                        <a:t>Employee</a:t>
                      </a:r>
                      <a:r>
                        <a:rPr lang="en-US" sz="1400" baseline="0" dirty="0">
                          <a:latin typeface="+mj-lt"/>
                        </a:rPr>
                        <a:t> + Spouse</a:t>
                      </a:r>
                    </a:p>
                  </a:txBody>
                  <a:tcPr marL="7620" marR="7620" marT="7620" marB="7620" anchor="ctr" horzOverflow="overflow"/>
                </a:tc>
                <a:tc>
                  <a:txBody>
                    <a:bodyPr/>
                    <a:lstStyle/>
                    <a:p>
                      <a:pPr marL="0" marR="0" algn="ctr">
                        <a:lnSpc>
                          <a:spcPct val="115000"/>
                        </a:lnSpc>
                        <a:spcBef>
                          <a:spcPts val="0"/>
                        </a:spcBef>
                        <a:spcAft>
                          <a:spcPts val="0"/>
                        </a:spcAft>
                      </a:pPr>
                      <a:r>
                        <a:rPr lang="en-US" sz="1400" dirty="0">
                          <a:solidFill>
                            <a:srgbClr val="000000"/>
                          </a:solidFill>
                          <a:effectLst/>
                          <a:latin typeface="+mj-lt"/>
                          <a:ea typeface="Calibri" panose="020F0502020204030204" pitchFamily="34" charset="0"/>
                          <a:cs typeface="Times New Roman" panose="02020603050405020304" pitchFamily="18" charset="0"/>
                        </a:rPr>
                        <a:t>$87.69</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nchor="ctr"/>
                </a:tc>
                <a:tc>
                  <a:txBody>
                    <a:bodyPr/>
                    <a:lstStyle/>
                    <a:p>
                      <a:pPr algn="ctr" fontAlgn="b"/>
                      <a:r>
                        <a:rPr lang="en-US" sz="1400" b="0" i="0" u="none" strike="noStrike" dirty="0">
                          <a:solidFill>
                            <a:srgbClr val="000000"/>
                          </a:solidFill>
                          <a:effectLst/>
                          <a:latin typeface="+mj-lt"/>
                        </a:rPr>
                        <a:t>$192.40</a:t>
                      </a:r>
                    </a:p>
                  </a:txBody>
                  <a:tcPr marL="9525" marR="9525" marT="9525" marB="0" anchor="ctr"/>
                </a:tc>
                <a:tc>
                  <a:txBody>
                    <a:bodyPr/>
                    <a:lstStyle/>
                    <a:p>
                      <a:pPr algn="ctr" fontAlgn="b"/>
                      <a:r>
                        <a:rPr lang="en-US" sz="1400" b="0" i="0" u="none" strike="noStrike" dirty="0">
                          <a:solidFill>
                            <a:srgbClr val="000000"/>
                          </a:solidFill>
                          <a:effectLst/>
                          <a:latin typeface="+mj-lt"/>
                        </a:rPr>
                        <a:t>$276.34</a:t>
                      </a:r>
                    </a:p>
                  </a:txBody>
                  <a:tcPr marL="9525" marR="9525" marT="9525" marB="0" anchor="ctr"/>
                </a:tc>
                <a:extLst>
                  <a:ext uri="{0D108BD9-81ED-4DB2-BD59-A6C34878D82A}">
                    <a16:rowId xmlns:a16="http://schemas.microsoft.com/office/drawing/2014/main" val="10002"/>
                  </a:ext>
                </a:extLst>
              </a:tr>
              <a:tr h="434340">
                <a:tc>
                  <a:txBody>
                    <a:bodyPr/>
                    <a:lstStyle/>
                    <a:p>
                      <a:pPr lvl="1" algn="l" defTabSz="457200">
                        <a:defRPr sz="1800"/>
                      </a:pPr>
                      <a:r>
                        <a:rPr lang="en-US" sz="1400" dirty="0">
                          <a:latin typeface="+mj-lt"/>
                        </a:rPr>
                        <a:t>Employee + Child(ren) </a:t>
                      </a:r>
                      <a:endParaRPr sz="1400" dirty="0">
                        <a:latin typeface="+mj-lt"/>
                      </a:endParaRPr>
                    </a:p>
                  </a:txBody>
                  <a:tcPr marL="7620" marR="7620" marT="7620" marB="7620" anchor="ctr" horzOverflow="overflow"/>
                </a:tc>
                <a:tc>
                  <a:txBody>
                    <a:bodyPr/>
                    <a:lstStyle/>
                    <a:p>
                      <a:pPr marL="0" marR="0" algn="ctr">
                        <a:lnSpc>
                          <a:spcPct val="115000"/>
                        </a:lnSpc>
                        <a:spcBef>
                          <a:spcPts val="0"/>
                        </a:spcBef>
                        <a:spcAft>
                          <a:spcPts val="0"/>
                        </a:spcAft>
                      </a:pPr>
                      <a:r>
                        <a:rPr lang="en-US" sz="1400">
                          <a:solidFill>
                            <a:srgbClr val="000000"/>
                          </a:solidFill>
                          <a:effectLst/>
                          <a:latin typeface="+mj-lt"/>
                          <a:ea typeface="Calibri" panose="020F0502020204030204" pitchFamily="34" charset="0"/>
                          <a:cs typeface="Times New Roman" panose="02020603050405020304" pitchFamily="18" charset="0"/>
                        </a:rPr>
                        <a:t>$76.15</a:t>
                      </a:r>
                      <a:endParaRPr lang="en-US" sz="1400">
                        <a:effectLst/>
                        <a:latin typeface="+mj-lt"/>
                        <a:ea typeface="Calibri" panose="020F0502020204030204" pitchFamily="34" charset="0"/>
                        <a:cs typeface="Times New Roman" panose="02020603050405020304" pitchFamily="18" charset="0"/>
                      </a:endParaRPr>
                    </a:p>
                  </a:txBody>
                  <a:tcPr marL="68580" marR="68580" marT="0" marB="0" anchor="ctr"/>
                </a:tc>
                <a:tc>
                  <a:txBody>
                    <a:bodyPr/>
                    <a:lstStyle/>
                    <a:p>
                      <a:pPr algn="ctr" fontAlgn="b"/>
                      <a:r>
                        <a:rPr lang="en-US" sz="1400" b="0" i="0" u="none" strike="noStrike" dirty="0">
                          <a:solidFill>
                            <a:srgbClr val="000000"/>
                          </a:solidFill>
                          <a:effectLst/>
                          <a:latin typeface="+mj-lt"/>
                        </a:rPr>
                        <a:t>$169.00</a:t>
                      </a:r>
                    </a:p>
                  </a:txBody>
                  <a:tcPr marL="9525" marR="9525" marT="9525" marB="0" anchor="ctr"/>
                </a:tc>
                <a:tc>
                  <a:txBody>
                    <a:bodyPr/>
                    <a:lstStyle/>
                    <a:p>
                      <a:pPr algn="ctr" fontAlgn="b"/>
                      <a:r>
                        <a:rPr lang="en-US" sz="1400" b="0" i="0" u="none" strike="noStrike" dirty="0">
                          <a:solidFill>
                            <a:srgbClr val="000000"/>
                          </a:solidFill>
                          <a:effectLst/>
                          <a:latin typeface="+mj-lt"/>
                        </a:rPr>
                        <a:t>$237.74</a:t>
                      </a:r>
                    </a:p>
                  </a:txBody>
                  <a:tcPr marL="9525" marR="9525" marT="9525" marB="0" anchor="ctr"/>
                </a:tc>
                <a:extLst>
                  <a:ext uri="{0D108BD9-81ED-4DB2-BD59-A6C34878D82A}">
                    <a16:rowId xmlns:a16="http://schemas.microsoft.com/office/drawing/2014/main" val="3115737460"/>
                  </a:ext>
                </a:extLst>
              </a:tr>
              <a:tr h="411480">
                <a:tc>
                  <a:txBody>
                    <a:bodyPr/>
                    <a:lstStyle/>
                    <a:p>
                      <a:pPr lvl="1" algn="l" defTabSz="457200">
                        <a:defRPr sz="1800"/>
                      </a:pPr>
                      <a:r>
                        <a:rPr sz="1400" dirty="0">
                          <a:latin typeface="+mj-lt"/>
                        </a:rPr>
                        <a:t>Employee + Family</a:t>
                      </a:r>
                    </a:p>
                  </a:txBody>
                  <a:tcPr marL="7620" marR="7620" marT="7620" marB="7620" anchor="ctr" horzOverflow="overflow"/>
                </a:tc>
                <a:tc>
                  <a:txBody>
                    <a:bodyPr/>
                    <a:lstStyle/>
                    <a:p>
                      <a:pPr marL="0" marR="0" algn="ctr">
                        <a:lnSpc>
                          <a:spcPct val="115000"/>
                        </a:lnSpc>
                        <a:spcBef>
                          <a:spcPts val="0"/>
                        </a:spcBef>
                        <a:spcAft>
                          <a:spcPts val="0"/>
                        </a:spcAft>
                      </a:pPr>
                      <a:r>
                        <a:rPr lang="en-US" sz="1400" dirty="0">
                          <a:solidFill>
                            <a:srgbClr val="000000"/>
                          </a:solidFill>
                          <a:effectLst/>
                          <a:latin typeface="+mj-lt"/>
                          <a:ea typeface="Calibri" panose="020F0502020204030204" pitchFamily="34" charset="0"/>
                          <a:cs typeface="Times New Roman" panose="02020603050405020304" pitchFamily="18" charset="0"/>
                        </a:rPr>
                        <a:t>$122.31</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nchor="ctr"/>
                </a:tc>
                <a:tc>
                  <a:txBody>
                    <a:bodyPr/>
                    <a:lstStyle/>
                    <a:p>
                      <a:pPr algn="ctr" fontAlgn="b"/>
                      <a:r>
                        <a:rPr lang="en-US" sz="1400" b="0" i="0" u="none" strike="noStrike" dirty="0">
                          <a:solidFill>
                            <a:srgbClr val="000000"/>
                          </a:solidFill>
                          <a:effectLst/>
                          <a:latin typeface="+mj-lt"/>
                        </a:rPr>
                        <a:t>$238.14</a:t>
                      </a:r>
                    </a:p>
                  </a:txBody>
                  <a:tcPr marL="9525" marR="9525" marT="9525" marB="0" anchor="ctr"/>
                </a:tc>
                <a:tc>
                  <a:txBody>
                    <a:bodyPr/>
                    <a:lstStyle/>
                    <a:p>
                      <a:pPr algn="ctr" fontAlgn="b"/>
                      <a:r>
                        <a:rPr lang="en-US" sz="1400" b="0" i="0" u="none" strike="noStrike" dirty="0">
                          <a:solidFill>
                            <a:srgbClr val="000000"/>
                          </a:solidFill>
                          <a:effectLst/>
                          <a:latin typeface="+mj-lt"/>
                        </a:rPr>
                        <a:t>$359.24</a:t>
                      </a:r>
                    </a:p>
                  </a:txBody>
                  <a:tcPr marL="9525" marR="9525" marT="9525" marB="0" anchor="ctr"/>
                </a:tc>
                <a:extLst>
                  <a:ext uri="{0D108BD9-81ED-4DB2-BD59-A6C34878D82A}">
                    <a16:rowId xmlns:a16="http://schemas.microsoft.com/office/drawing/2014/main" val="1730682438"/>
                  </a:ext>
                </a:extLst>
              </a:tr>
            </a:tbl>
          </a:graphicData>
        </a:graphic>
      </p:graphicFrame>
      <p:graphicFrame>
        <p:nvGraphicFramePr>
          <p:cNvPr id="7" name="Table 166">
            <a:extLst>
              <a:ext uri="{FF2B5EF4-FFF2-40B4-BE49-F238E27FC236}">
                <a16:creationId xmlns:a16="http://schemas.microsoft.com/office/drawing/2014/main" id="{DA9F51B6-5899-484F-ACA9-50FA8A55350B}"/>
              </a:ext>
            </a:extLst>
          </p:cNvPr>
          <p:cNvGraphicFramePr/>
          <p:nvPr>
            <p:extLst>
              <p:ext uri="{D42A27DB-BD31-4B8C-83A1-F6EECF244321}">
                <p14:modId xmlns:p14="http://schemas.microsoft.com/office/powerpoint/2010/main" val="2026274244"/>
              </p:ext>
            </p:extLst>
          </p:nvPr>
        </p:nvGraphicFramePr>
        <p:xfrm>
          <a:off x="209607" y="4165569"/>
          <a:ext cx="8780699" cy="1722285"/>
        </p:xfrm>
        <a:graphic>
          <a:graphicData uri="http://schemas.openxmlformats.org/drawingml/2006/table">
            <a:tbl>
              <a:tblPr>
                <a:tableStyleId>{EEE7283C-3CF3-47DC-8721-378D4A62B228}</a:tableStyleId>
              </a:tblPr>
              <a:tblGrid>
                <a:gridCol w="4401915">
                  <a:extLst>
                    <a:ext uri="{9D8B030D-6E8A-4147-A177-3AD203B41FA5}">
                      <a16:colId xmlns:a16="http://schemas.microsoft.com/office/drawing/2014/main" val="20000"/>
                    </a:ext>
                  </a:extLst>
                </a:gridCol>
                <a:gridCol w="4378784">
                  <a:extLst>
                    <a:ext uri="{9D8B030D-6E8A-4147-A177-3AD203B41FA5}">
                      <a16:colId xmlns:a16="http://schemas.microsoft.com/office/drawing/2014/main" val="20001"/>
                    </a:ext>
                  </a:extLst>
                </a:gridCol>
              </a:tblGrid>
              <a:tr h="353403">
                <a:tc gridSpan="2">
                  <a:txBody>
                    <a:bodyPr/>
                    <a:lstStyle/>
                    <a:p>
                      <a:pPr algn="ctr">
                        <a:spcBef>
                          <a:spcPts val="300"/>
                        </a:spcBef>
                        <a:defRPr sz="1800"/>
                      </a:pPr>
                      <a:r>
                        <a:rPr lang="en-US" sz="1400" b="1" dirty="0">
                          <a:solidFill>
                            <a:schemeClr val="tx1"/>
                          </a:solidFill>
                          <a:latin typeface="+mj-lt"/>
                        </a:rPr>
                        <a:t>CCIS will make following contribution to your HSA account if you are enrolled in the HDHP &amp; open an HSA </a:t>
                      </a:r>
                    </a:p>
                  </a:txBody>
                  <a:tcPr marL="45720" marR="45720" horzOverflow="overflow"/>
                </a:tc>
                <a:tc hMerge="1">
                  <a:txBody>
                    <a:bodyPr/>
                    <a:lstStyle/>
                    <a:p>
                      <a:pPr algn="ctr">
                        <a:spcBef>
                          <a:spcPts val="300"/>
                        </a:spcBef>
                        <a:defRPr sz="1800"/>
                      </a:pPr>
                      <a:endParaRPr lang="en-US" sz="1600" b="1" dirty="0">
                        <a:solidFill>
                          <a:srgbClr val="FFFFFF"/>
                        </a:solidFill>
                      </a:endParaRPr>
                    </a:p>
                  </a:txBody>
                  <a:tcPr marL="45720" marR="45720" horzOverflow="overflow">
                    <a:solidFill>
                      <a:schemeClr val="accent3"/>
                    </a:solidFill>
                  </a:tcPr>
                </a:tc>
                <a:extLst>
                  <a:ext uri="{0D108BD9-81ED-4DB2-BD59-A6C34878D82A}">
                    <a16:rowId xmlns:a16="http://schemas.microsoft.com/office/drawing/2014/main" val="10000"/>
                  </a:ext>
                </a:extLst>
              </a:tr>
              <a:tr h="465912">
                <a:tc>
                  <a:txBody>
                    <a:bodyPr/>
                    <a:lstStyle/>
                    <a:p>
                      <a:pPr lvl="1" algn="l" defTabSz="457200">
                        <a:defRPr sz="1800"/>
                      </a:pPr>
                      <a:endParaRPr lang="en-US" sz="1400" dirty="0">
                        <a:latin typeface="+mj-lt"/>
                      </a:endParaRPr>
                    </a:p>
                  </a:txBody>
                  <a:tcPr marL="7620" marR="7620" marT="7620" marB="7620" anchor="ctr" horzOverflow="overflow"/>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sz="1400"/>
                      </a:pPr>
                      <a:r>
                        <a:rPr lang="en-US" sz="1400" b="1" u="none" strike="noStrike" dirty="0">
                          <a:effectLst/>
                        </a:rPr>
                        <a:t>Annual</a:t>
                      </a:r>
                      <a:endParaRPr sz="1400" b="1" dirty="0">
                        <a:latin typeface="+mj-lt"/>
                      </a:endParaRPr>
                    </a:p>
                  </a:txBody>
                  <a:tcPr marL="45687" marR="45687" marT="45687" marB="45687" anchor="ctr" horzOverflow="overflow"/>
                </a:tc>
                <a:extLst>
                  <a:ext uri="{0D108BD9-81ED-4DB2-BD59-A6C34878D82A}">
                    <a16:rowId xmlns:a16="http://schemas.microsoft.com/office/drawing/2014/main" val="10001"/>
                  </a:ext>
                </a:extLst>
              </a:tr>
              <a:tr h="468630">
                <a:tc>
                  <a:txBody>
                    <a:bodyPr/>
                    <a:lstStyle/>
                    <a:p>
                      <a:pPr lvl="1" algn="l" defTabSz="457200">
                        <a:defRPr sz="1800"/>
                      </a:pPr>
                      <a:r>
                        <a:rPr lang="en-US" sz="1400" dirty="0"/>
                        <a:t>Employee</a:t>
                      </a:r>
                      <a:r>
                        <a:rPr lang="en-US" sz="1400" baseline="0" dirty="0"/>
                        <a:t> Only</a:t>
                      </a:r>
                      <a:endParaRPr lang="en-US" sz="1400" baseline="0" dirty="0">
                        <a:latin typeface="+mj-lt"/>
                      </a:endParaRPr>
                    </a:p>
                  </a:txBody>
                  <a:tcPr marL="7620" marR="7620" marT="7620" marB="7620" anchor="ctr" horzOverflow="overflow"/>
                </a:tc>
                <a:tc>
                  <a:txBody>
                    <a:bodyPr/>
                    <a:lstStyle/>
                    <a:p>
                      <a:pPr algn="ctr">
                        <a:spcBef>
                          <a:spcPts val="300"/>
                        </a:spcBef>
                        <a:defRPr sz="1400"/>
                      </a:pPr>
                      <a:r>
                        <a:rPr lang="en-US" sz="1400" dirty="0"/>
                        <a:t>$500</a:t>
                      </a:r>
                      <a:endParaRPr sz="1400" b="0" i="0" dirty="0">
                        <a:latin typeface="+mj-lt"/>
                      </a:endParaRPr>
                    </a:p>
                  </a:txBody>
                  <a:tcPr marL="45720" marR="45720" anchor="ctr" horzOverflow="overflow"/>
                </a:tc>
                <a:extLst>
                  <a:ext uri="{0D108BD9-81ED-4DB2-BD59-A6C34878D82A}">
                    <a16:rowId xmlns:a16="http://schemas.microsoft.com/office/drawing/2014/main" val="10002"/>
                  </a:ext>
                </a:extLst>
              </a:tr>
              <a:tr h="434340">
                <a:tc>
                  <a:txBody>
                    <a:bodyPr/>
                    <a:lstStyle/>
                    <a:p>
                      <a:pPr lvl="1" algn="l" defTabSz="457200">
                        <a:defRPr sz="1800"/>
                      </a:pPr>
                      <a:r>
                        <a:rPr lang="en-US" sz="1400" dirty="0"/>
                        <a:t>Employee + 1 or More</a:t>
                      </a:r>
                      <a:endParaRPr sz="1400" dirty="0">
                        <a:latin typeface="+mj-lt"/>
                      </a:endParaRPr>
                    </a:p>
                  </a:txBody>
                  <a:tcPr marL="7620" marR="7620" marT="7620" marB="7620" anchor="ctr" horzOverflow="overflow"/>
                </a:tc>
                <a:tc>
                  <a:txBody>
                    <a:bodyPr/>
                    <a:lstStyle/>
                    <a:p>
                      <a:pPr algn="ctr">
                        <a:spcBef>
                          <a:spcPts val="300"/>
                        </a:spcBef>
                        <a:defRPr sz="1400"/>
                      </a:pPr>
                      <a:r>
                        <a:rPr lang="en-US" sz="1400" dirty="0"/>
                        <a:t>$1,000</a:t>
                      </a:r>
                      <a:endParaRPr sz="1400" b="0" i="0" dirty="0">
                        <a:latin typeface="+mj-lt"/>
                      </a:endParaRPr>
                    </a:p>
                  </a:txBody>
                  <a:tcPr marL="45720" marR="45720" anchor="ctr" horzOverflow="overflow"/>
                </a:tc>
                <a:extLst>
                  <a:ext uri="{0D108BD9-81ED-4DB2-BD59-A6C34878D82A}">
                    <a16:rowId xmlns:a16="http://schemas.microsoft.com/office/drawing/2014/main" val="3115737460"/>
                  </a:ext>
                </a:extLst>
              </a:tr>
            </a:tbl>
          </a:graphicData>
        </a:graphic>
      </p:graphicFrame>
      <p:sp>
        <p:nvSpPr>
          <p:cNvPr id="2" name="TextBox 1">
            <a:extLst>
              <a:ext uri="{FF2B5EF4-FFF2-40B4-BE49-F238E27FC236}">
                <a16:creationId xmlns:a16="http://schemas.microsoft.com/office/drawing/2014/main" id="{9D0C3786-9196-44E2-AEFB-026C34CCA746}"/>
              </a:ext>
            </a:extLst>
          </p:cNvPr>
          <p:cNvSpPr txBox="1"/>
          <p:nvPr/>
        </p:nvSpPr>
        <p:spPr>
          <a:xfrm>
            <a:off x="8851352" y="6581003"/>
            <a:ext cx="170879"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9</a:t>
            </a:r>
          </a:p>
        </p:txBody>
      </p:sp>
    </p:spTree>
    <p:extLst>
      <p:ext uri="{BB962C8B-B14F-4D97-AF65-F5344CB8AC3E}">
        <p14:creationId xmlns:p14="http://schemas.microsoft.com/office/powerpoint/2010/main" val="2000686704"/>
      </p:ext>
    </p:extLst>
  </p:cSld>
  <p:clrMapOvr>
    <a:masterClrMapping/>
  </p:clrMapOvr>
  <p:transition spd="slow"/>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fill="hold" grpId="0" nodeType="clickEffect">
                                  <p:stCondLst>
                                    <p:cond delay="0"/>
                                  </p:stCondLst>
                                  <p:iterate>
                                    <p:tmAbs val="0"/>
                                  </p:iterate>
                                  <p:childTnLst>
                                    <p:set>
                                      <p:cBhvr>
                                        <p:cTn id="6" fill="hold"/>
                                        <p:tgtEl>
                                          <p:spTgt spid="10"/>
                                        </p:tgtEl>
                                        <p:attrNameLst>
                                          <p:attrName>style.visibility</p:attrName>
                                        </p:attrNameLst>
                                      </p:cBhvr>
                                      <p:to>
                                        <p:strVal val="visible"/>
                                      </p:to>
                                    </p:set>
                                    <p:animEffect transition="in" filter="dissolve">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fill="hold" grpId="0" nodeType="clickEffect">
                                  <p:stCondLst>
                                    <p:cond delay="0"/>
                                  </p:stCondLst>
                                  <p:iterate>
                                    <p:tmAbs val="0"/>
                                  </p:iterate>
                                  <p:childTnLst>
                                    <p:set>
                                      <p:cBhvr>
                                        <p:cTn id="11" fill="hold"/>
                                        <p:tgtEl>
                                          <p:spTgt spid="7"/>
                                        </p:tgtEl>
                                        <p:attrNameLst>
                                          <p:attrName>style.visibility</p:attrName>
                                        </p:attrNameLst>
                                      </p:cBhvr>
                                      <p:to>
                                        <p:strVal val="visible"/>
                                      </p:to>
                                    </p:set>
                                    <p:animEffect transition="in" filter="dissolve">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dvAuto="0"/>
      <p:bldP spid="7"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0" y="205276"/>
            <a:ext cx="914400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pPr algn="ctr"/>
            <a:r>
              <a:rPr lang="pl-PL" dirty="0">
                <a:solidFill>
                  <a:schemeClr val="tx1"/>
                </a:solidFill>
              </a:rPr>
              <a:t>2022</a:t>
            </a:r>
            <a:r>
              <a:rPr lang="en-US" dirty="0">
                <a:solidFill>
                  <a:schemeClr val="tx1"/>
                </a:solidFill>
              </a:rPr>
              <a:t> Medical Plan Contributions, Over $75,000</a:t>
            </a:r>
            <a:endParaRPr lang="pl-PL" dirty="0">
              <a:solidFill>
                <a:schemeClr val="tx1"/>
              </a:solidFill>
            </a:endParaRPr>
          </a:p>
        </p:txBody>
      </p:sp>
      <p:sp>
        <p:nvSpPr>
          <p:cNvPr id="18" name="Shape 223">
            <a:extLst>
              <a:ext uri="{FF2B5EF4-FFF2-40B4-BE49-F238E27FC236}">
                <a16:creationId xmlns:a16="http://schemas.microsoft.com/office/drawing/2014/main" id="{1339C91E-D5CF-4F72-BD16-58B974F375D7}"/>
              </a:ext>
            </a:extLst>
          </p:cNvPr>
          <p:cNvSpPr/>
          <p:nvPr/>
        </p:nvSpPr>
        <p:spPr>
          <a:xfrm>
            <a:off x="5194364" y="3041744"/>
            <a:ext cx="3742428" cy="95504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spAutoFit/>
          </a:bodyPr>
          <a:lstStyle/>
          <a:p>
            <a:pPr lvl="1" indent="0" algn="ctr">
              <a:spcBef>
                <a:spcPts val="300"/>
              </a:spcBef>
              <a:defRPr sz="1400" b="1">
                <a:solidFill>
                  <a:srgbClr val="FFFFFF"/>
                </a:solidFill>
              </a:defRPr>
            </a:pPr>
            <a:r>
              <a:rPr dirty="0"/>
              <a:t>With myCigna.com or my CIGNA mobile app, you have access to easy-to-use web tools that help you take control of your routine health care decisions. </a:t>
            </a:r>
          </a:p>
        </p:txBody>
      </p:sp>
      <p:graphicFrame>
        <p:nvGraphicFramePr>
          <p:cNvPr id="10" name="Table 166">
            <a:extLst>
              <a:ext uri="{FF2B5EF4-FFF2-40B4-BE49-F238E27FC236}">
                <a16:creationId xmlns:a16="http://schemas.microsoft.com/office/drawing/2014/main" id="{E7420A74-CA10-4D6F-85D0-B74E8AE2C043}"/>
              </a:ext>
            </a:extLst>
          </p:cNvPr>
          <p:cNvGraphicFramePr/>
          <p:nvPr>
            <p:extLst>
              <p:ext uri="{D42A27DB-BD31-4B8C-83A1-F6EECF244321}">
                <p14:modId xmlns:p14="http://schemas.microsoft.com/office/powerpoint/2010/main" val="2298584462"/>
              </p:ext>
            </p:extLst>
          </p:nvPr>
        </p:nvGraphicFramePr>
        <p:xfrm>
          <a:off x="209608" y="1371139"/>
          <a:ext cx="8780699" cy="2511882"/>
        </p:xfrm>
        <a:graphic>
          <a:graphicData uri="http://schemas.openxmlformats.org/drawingml/2006/table">
            <a:tbl>
              <a:tblPr>
                <a:tableStyleId>{EEE7283C-3CF3-47DC-8721-378D4A62B228}</a:tableStyleId>
              </a:tblPr>
              <a:tblGrid>
                <a:gridCol w="2404066">
                  <a:extLst>
                    <a:ext uri="{9D8B030D-6E8A-4147-A177-3AD203B41FA5}">
                      <a16:colId xmlns:a16="http://schemas.microsoft.com/office/drawing/2014/main" val="20000"/>
                    </a:ext>
                  </a:extLst>
                </a:gridCol>
                <a:gridCol w="2125086">
                  <a:extLst>
                    <a:ext uri="{9D8B030D-6E8A-4147-A177-3AD203B41FA5}">
                      <a16:colId xmlns:a16="http://schemas.microsoft.com/office/drawing/2014/main" val="20001"/>
                    </a:ext>
                  </a:extLst>
                </a:gridCol>
                <a:gridCol w="2126461">
                  <a:extLst>
                    <a:ext uri="{9D8B030D-6E8A-4147-A177-3AD203B41FA5}">
                      <a16:colId xmlns:a16="http://schemas.microsoft.com/office/drawing/2014/main" val="3565752126"/>
                    </a:ext>
                  </a:extLst>
                </a:gridCol>
                <a:gridCol w="2125086">
                  <a:extLst>
                    <a:ext uri="{9D8B030D-6E8A-4147-A177-3AD203B41FA5}">
                      <a16:colId xmlns:a16="http://schemas.microsoft.com/office/drawing/2014/main" val="2859491008"/>
                    </a:ext>
                  </a:extLst>
                </a:gridCol>
              </a:tblGrid>
              <a:tr h="353403">
                <a:tc>
                  <a:txBody>
                    <a:bodyPr/>
                    <a:lstStyle/>
                    <a:p>
                      <a:pPr algn="ctr">
                        <a:spcBef>
                          <a:spcPts val="300"/>
                        </a:spcBef>
                        <a:defRPr sz="1800"/>
                      </a:pPr>
                      <a:r>
                        <a:rPr lang="en-US" sz="1400" b="1" dirty="0"/>
                        <a:t>                                                                                   Bi-Weekly Contributions                                                                1/1/2022 – 12/31/2022</a:t>
                      </a:r>
                      <a:endParaRPr lang="en-US" sz="1400" b="1" dirty="0">
                        <a:solidFill>
                          <a:srgbClr val="FFFFFF"/>
                        </a:solidFill>
                        <a:latin typeface="+mj-lt"/>
                      </a:endParaRPr>
                    </a:p>
                  </a:txBody>
                  <a:tcPr marL="45720" marR="45720" anchor="ctr" horzOverflow="overflow"/>
                </a:tc>
                <a:tc>
                  <a:txBody>
                    <a:bodyPr/>
                    <a:lstStyle/>
                    <a:p>
                      <a:pPr algn="ctr">
                        <a:spcBef>
                          <a:spcPts val="300"/>
                        </a:spcBef>
                        <a:defRPr sz="1800"/>
                      </a:pPr>
                      <a:r>
                        <a:rPr lang="en-US" sz="1600" b="1" dirty="0">
                          <a:solidFill>
                            <a:schemeClr val="tx1"/>
                          </a:solidFill>
                        </a:rPr>
                        <a:t>Core Plan</a:t>
                      </a:r>
                    </a:p>
                  </a:txBody>
                  <a:tcPr marL="45720" marR="45720" anchor="ctr" horzOverflow="overflow">
                    <a:solidFill>
                      <a:srgbClr val="CFD7E7"/>
                    </a:solidFill>
                  </a:tcPr>
                </a:tc>
                <a:tc>
                  <a:txBody>
                    <a:bodyPr/>
                    <a:lstStyle/>
                    <a:p>
                      <a:pPr algn="ctr">
                        <a:spcBef>
                          <a:spcPts val="300"/>
                        </a:spcBef>
                        <a:defRPr sz="1800"/>
                      </a:pPr>
                      <a:r>
                        <a:rPr lang="en-US" sz="1400" b="1" dirty="0">
                          <a:solidFill>
                            <a:schemeClr val="tx1"/>
                          </a:solidFill>
                          <a:latin typeface="+mj-lt"/>
                        </a:rPr>
                        <a:t>Middle Plan</a:t>
                      </a:r>
                    </a:p>
                  </a:txBody>
                  <a:tcPr marL="45720" marR="45720" anchor="ctr" horzOverflow="overflow"/>
                </a:tc>
                <a:tc>
                  <a:txBody>
                    <a:bodyPr/>
                    <a:lstStyle/>
                    <a:p>
                      <a:pPr algn="ctr">
                        <a:spcBef>
                          <a:spcPts val="300"/>
                        </a:spcBef>
                        <a:defRPr sz="1800"/>
                      </a:pPr>
                      <a:r>
                        <a:rPr lang="en-US" sz="1400" b="1" dirty="0">
                          <a:solidFill>
                            <a:schemeClr val="tx1"/>
                          </a:solidFill>
                          <a:latin typeface="+mj-lt"/>
                        </a:rPr>
                        <a:t>High Plan</a:t>
                      </a:r>
                    </a:p>
                  </a:txBody>
                  <a:tcPr marL="45720" marR="45720" anchor="ctr" horzOverflow="overflow"/>
                </a:tc>
                <a:extLst>
                  <a:ext uri="{0D108BD9-81ED-4DB2-BD59-A6C34878D82A}">
                    <a16:rowId xmlns:a16="http://schemas.microsoft.com/office/drawing/2014/main" val="10000"/>
                  </a:ext>
                </a:extLst>
              </a:tr>
              <a:tr h="465912">
                <a:tc>
                  <a:txBody>
                    <a:bodyPr/>
                    <a:lstStyle/>
                    <a:p>
                      <a:pPr lvl="1" algn="l" defTabSz="457200">
                        <a:defRPr sz="1800"/>
                      </a:pPr>
                      <a:r>
                        <a:rPr lang="en-US" sz="1400" dirty="0">
                          <a:latin typeface="+mj-lt"/>
                        </a:rPr>
                        <a:t>Employee Only</a:t>
                      </a:r>
                    </a:p>
                  </a:txBody>
                  <a:tcPr marL="7620" marR="7620" marT="7620" marB="7620" anchor="ctr" horzOverflow="overflow"/>
                </a:tc>
                <a:tc>
                  <a:txBody>
                    <a:bodyPr/>
                    <a:lstStyle/>
                    <a:p>
                      <a:pPr marL="0" marR="0" algn="ctr">
                        <a:lnSpc>
                          <a:spcPct val="115000"/>
                        </a:lnSpc>
                        <a:spcBef>
                          <a:spcPts val="0"/>
                        </a:spcBef>
                        <a:spcAft>
                          <a:spcPts val="0"/>
                        </a:spcAft>
                      </a:pPr>
                      <a:r>
                        <a:rPr lang="en-US" sz="1400" dirty="0">
                          <a:effectLst/>
                          <a:latin typeface="+mj-lt"/>
                          <a:ea typeface="Calibri" panose="020F0502020204030204" pitchFamily="34" charset="0"/>
                          <a:cs typeface="Times New Roman" panose="02020603050405020304" pitchFamily="18" charset="0"/>
                        </a:rPr>
                        <a:t>$71.54</a:t>
                      </a:r>
                    </a:p>
                  </a:txBody>
                  <a:tcPr marL="68580" marR="68580" marT="0" marB="0" anchor="ctr"/>
                </a:tc>
                <a:tc>
                  <a:txBody>
                    <a:bodyPr/>
                    <a:lstStyle/>
                    <a:p>
                      <a:pPr algn="ctr" fontAlgn="b"/>
                      <a:r>
                        <a:rPr lang="en-US" sz="1400" b="0" i="0" u="none" strike="noStrike" dirty="0">
                          <a:solidFill>
                            <a:srgbClr val="000000"/>
                          </a:solidFill>
                          <a:effectLst/>
                          <a:latin typeface="+mj-lt"/>
                        </a:rPr>
                        <a:t>$136.97</a:t>
                      </a:r>
                    </a:p>
                  </a:txBody>
                  <a:tcPr marL="9525" marR="9525" marT="9525" marB="0" anchor="ctr"/>
                </a:tc>
                <a:tc>
                  <a:txBody>
                    <a:bodyPr/>
                    <a:lstStyle/>
                    <a:p>
                      <a:pPr algn="ctr" fontAlgn="b"/>
                      <a:r>
                        <a:rPr lang="en-US" sz="1400" b="0" i="0" u="none" strike="noStrike" dirty="0">
                          <a:solidFill>
                            <a:srgbClr val="000000"/>
                          </a:solidFill>
                          <a:effectLst/>
                          <a:latin typeface="+mj-lt"/>
                        </a:rPr>
                        <a:t>$176.94</a:t>
                      </a:r>
                    </a:p>
                  </a:txBody>
                  <a:tcPr marL="9525" marR="9525" marT="9525" marB="0" anchor="ctr"/>
                </a:tc>
                <a:extLst>
                  <a:ext uri="{0D108BD9-81ED-4DB2-BD59-A6C34878D82A}">
                    <a16:rowId xmlns:a16="http://schemas.microsoft.com/office/drawing/2014/main" val="10001"/>
                  </a:ext>
                </a:extLst>
              </a:tr>
              <a:tr h="468630">
                <a:tc>
                  <a:txBody>
                    <a:bodyPr/>
                    <a:lstStyle/>
                    <a:p>
                      <a:pPr lvl="1" algn="l" defTabSz="457200">
                        <a:defRPr sz="1800"/>
                      </a:pPr>
                      <a:r>
                        <a:rPr lang="en-US" sz="1400" dirty="0">
                          <a:latin typeface="+mj-lt"/>
                        </a:rPr>
                        <a:t>Employee</a:t>
                      </a:r>
                      <a:r>
                        <a:rPr lang="en-US" sz="1400" baseline="0" dirty="0">
                          <a:latin typeface="+mj-lt"/>
                        </a:rPr>
                        <a:t> + Spouse</a:t>
                      </a:r>
                    </a:p>
                  </a:txBody>
                  <a:tcPr marL="7620" marR="7620" marT="7620" marB="7620" anchor="ctr" horzOverflow="overflow"/>
                </a:tc>
                <a:tc>
                  <a:txBody>
                    <a:bodyPr/>
                    <a:lstStyle/>
                    <a:p>
                      <a:pPr marL="0" marR="0" algn="ctr">
                        <a:lnSpc>
                          <a:spcPct val="115000"/>
                        </a:lnSpc>
                        <a:spcBef>
                          <a:spcPts val="0"/>
                        </a:spcBef>
                        <a:spcAft>
                          <a:spcPts val="0"/>
                        </a:spcAft>
                      </a:pPr>
                      <a:r>
                        <a:rPr lang="en-US" sz="1400" dirty="0">
                          <a:solidFill>
                            <a:srgbClr val="000000"/>
                          </a:solidFill>
                          <a:effectLst/>
                          <a:latin typeface="+mj-lt"/>
                          <a:ea typeface="Calibri" panose="020F0502020204030204" pitchFamily="34" charset="0"/>
                          <a:cs typeface="Times New Roman" panose="02020603050405020304" pitchFamily="18" charset="0"/>
                        </a:rPr>
                        <a:t>$131.54</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nchor="ctr"/>
                </a:tc>
                <a:tc>
                  <a:txBody>
                    <a:bodyPr/>
                    <a:lstStyle/>
                    <a:p>
                      <a:pPr algn="ctr" fontAlgn="b"/>
                      <a:r>
                        <a:rPr lang="en-US" sz="1400" b="0" i="0" u="none" strike="noStrike" dirty="0">
                          <a:solidFill>
                            <a:srgbClr val="000000"/>
                          </a:solidFill>
                          <a:effectLst/>
                          <a:latin typeface="+mj-lt"/>
                        </a:rPr>
                        <a:t>$245.48</a:t>
                      </a:r>
                    </a:p>
                  </a:txBody>
                  <a:tcPr marL="9525" marR="9525" marT="9525" marB="0" anchor="ctr"/>
                </a:tc>
                <a:tc>
                  <a:txBody>
                    <a:bodyPr/>
                    <a:lstStyle/>
                    <a:p>
                      <a:pPr algn="ctr" fontAlgn="b"/>
                      <a:r>
                        <a:rPr lang="en-US" sz="1400" b="0" i="0" u="none" strike="noStrike" dirty="0">
                          <a:solidFill>
                            <a:srgbClr val="000000"/>
                          </a:solidFill>
                          <a:effectLst/>
                          <a:latin typeface="+mj-lt"/>
                        </a:rPr>
                        <a:t>$329.42</a:t>
                      </a:r>
                    </a:p>
                  </a:txBody>
                  <a:tcPr marL="9525" marR="9525" marT="9525" marB="0" anchor="ctr"/>
                </a:tc>
                <a:extLst>
                  <a:ext uri="{0D108BD9-81ED-4DB2-BD59-A6C34878D82A}">
                    <a16:rowId xmlns:a16="http://schemas.microsoft.com/office/drawing/2014/main" val="10002"/>
                  </a:ext>
                </a:extLst>
              </a:tr>
              <a:tr h="434340">
                <a:tc>
                  <a:txBody>
                    <a:bodyPr/>
                    <a:lstStyle/>
                    <a:p>
                      <a:pPr lvl="1" algn="l" defTabSz="457200">
                        <a:defRPr sz="1800"/>
                      </a:pPr>
                      <a:r>
                        <a:rPr lang="en-US" sz="1400" dirty="0">
                          <a:latin typeface="+mj-lt"/>
                        </a:rPr>
                        <a:t>Employee + Child(ren) </a:t>
                      </a:r>
                      <a:endParaRPr sz="1400" dirty="0">
                        <a:latin typeface="+mj-lt"/>
                      </a:endParaRPr>
                    </a:p>
                  </a:txBody>
                  <a:tcPr marL="7620" marR="7620" marT="7620" marB="7620" anchor="ctr" horzOverflow="overflow"/>
                </a:tc>
                <a:tc>
                  <a:txBody>
                    <a:bodyPr/>
                    <a:lstStyle/>
                    <a:p>
                      <a:pPr marL="0" marR="0" algn="ctr">
                        <a:lnSpc>
                          <a:spcPct val="115000"/>
                        </a:lnSpc>
                        <a:spcBef>
                          <a:spcPts val="0"/>
                        </a:spcBef>
                        <a:spcAft>
                          <a:spcPts val="0"/>
                        </a:spcAft>
                      </a:pPr>
                      <a:r>
                        <a:rPr lang="en-US" sz="1400">
                          <a:solidFill>
                            <a:srgbClr val="000000"/>
                          </a:solidFill>
                          <a:effectLst/>
                          <a:latin typeface="+mj-lt"/>
                          <a:ea typeface="Calibri" panose="020F0502020204030204" pitchFamily="34" charset="0"/>
                          <a:cs typeface="Times New Roman" panose="02020603050405020304" pitchFamily="18" charset="0"/>
                        </a:rPr>
                        <a:t>$113.08</a:t>
                      </a:r>
                      <a:endParaRPr lang="en-US" sz="1400">
                        <a:effectLst/>
                        <a:latin typeface="+mj-lt"/>
                        <a:ea typeface="Calibri" panose="020F0502020204030204" pitchFamily="34" charset="0"/>
                        <a:cs typeface="Times New Roman" panose="02020603050405020304" pitchFamily="18" charset="0"/>
                      </a:endParaRPr>
                    </a:p>
                  </a:txBody>
                  <a:tcPr marL="68580" marR="68580" marT="0" marB="0" anchor="ctr"/>
                </a:tc>
                <a:tc>
                  <a:txBody>
                    <a:bodyPr/>
                    <a:lstStyle/>
                    <a:p>
                      <a:pPr algn="ctr" fontAlgn="b"/>
                      <a:r>
                        <a:rPr lang="en-US" sz="1400" b="0" i="0" u="none" strike="noStrike" dirty="0">
                          <a:solidFill>
                            <a:srgbClr val="000000"/>
                          </a:solidFill>
                          <a:effectLst/>
                          <a:latin typeface="+mj-lt"/>
                        </a:rPr>
                        <a:t>$203.62</a:t>
                      </a:r>
                    </a:p>
                  </a:txBody>
                  <a:tcPr marL="9525" marR="9525" marT="9525" marB="0" anchor="ctr"/>
                </a:tc>
                <a:tc>
                  <a:txBody>
                    <a:bodyPr/>
                    <a:lstStyle/>
                    <a:p>
                      <a:pPr algn="ctr" fontAlgn="b"/>
                      <a:r>
                        <a:rPr lang="en-US" sz="1400" b="0" i="0" u="none" strike="noStrike" dirty="0">
                          <a:solidFill>
                            <a:srgbClr val="000000"/>
                          </a:solidFill>
                          <a:effectLst/>
                          <a:latin typeface="+mj-lt"/>
                        </a:rPr>
                        <a:t>$272.36</a:t>
                      </a:r>
                    </a:p>
                  </a:txBody>
                  <a:tcPr marL="9525" marR="9525" marT="9525" marB="0" anchor="ctr"/>
                </a:tc>
                <a:extLst>
                  <a:ext uri="{0D108BD9-81ED-4DB2-BD59-A6C34878D82A}">
                    <a16:rowId xmlns:a16="http://schemas.microsoft.com/office/drawing/2014/main" val="3115737460"/>
                  </a:ext>
                </a:extLst>
              </a:tr>
              <a:tr h="411480">
                <a:tc>
                  <a:txBody>
                    <a:bodyPr/>
                    <a:lstStyle/>
                    <a:p>
                      <a:pPr lvl="1" algn="l" defTabSz="457200">
                        <a:defRPr sz="1800"/>
                      </a:pPr>
                      <a:r>
                        <a:rPr sz="1400" dirty="0">
                          <a:latin typeface="+mj-lt"/>
                        </a:rPr>
                        <a:t>Employee + Family</a:t>
                      </a:r>
                    </a:p>
                  </a:txBody>
                  <a:tcPr marL="7620" marR="7620" marT="7620" marB="7620" anchor="ctr" horzOverflow="overflow"/>
                </a:tc>
                <a:tc>
                  <a:txBody>
                    <a:bodyPr/>
                    <a:lstStyle/>
                    <a:p>
                      <a:pPr marL="0" marR="0" algn="ctr">
                        <a:lnSpc>
                          <a:spcPct val="115000"/>
                        </a:lnSpc>
                        <a:spcBef>
                          <a:spcPts val="0"/>
                        </a:spcBef>
                        <a:spcAft>
                          <a:spcPts val="0"/>
                        </a:spcAft>
                      </a:pPr>
                      <a:r>
                        <a:rPr lang="en-US" sz="1400" dirty="0">
                          <a:solidFill>
                            <a:srgbClr val="000000"/>
                          </a:solidFill>
                          <a:effectLst/>
                          <a:latin typeface="+mj-lt"/>
                          <a:ea typeface="Calibri" panose="020F0502020204030204" pitchFamily="34" charset="0"/>
                          <a:cs typeface="Times New Roman" panose="02020603050405020304" pitchFamily="18" charset="0"/>
                        </a:rPr>
                        <a:t>$177.69</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nchor="ctr"/>
                </a:tc>
                <a:tc>
                  <a:txBody>
                    <a:bodyPr/>
                    <a:lstStyle/>
                    <a:p>
                      <a:pPr algn="ctr" fontAlgn="b"/>
                      <a:r>
                        <a:rPr lang="en-US" sz="1400" b="0" i="0" u="none" strike="noStrike" dirty="0">
                          <a:solidFill>
                            <a:srgbClr val="000000"/>
                          </a:solidFill>
                          <a:effectLst/>
                          <a:latin typeface="+mj-lt"/>
                        </a:rPr>
                        <a:t>$293.53</a:t>
                      </a:r>
                    </a:p>
                  </a:txBody>
                  <a:tcPr marL="9525" marR="9525" marT="9525" marB="0" anchor="ctr"/>
                </a:tc>
                <a:tc>
                  <a:txBody>
                    <a:bodyPr/>
                    <a:lstStyle/>
                    <a:p>
                      <a:pPr algn="ctr" fontAlgn="b"/>
                      <a:r>
                        <a:rPr lang="en-US" sz="1400" b="0" i="0" u="none" strike="noStrike">
                          <a:solidFill>
                            <a:srgbClr val="000000"/>
                          </a:solidFill>
                          <a:effectLst/>
                          <a:latin typeface="+mj-lt"/>
                        </a:rPr>
                        <a:t>$414.63</a:t>
                      </a:r>
                      <a:endParaRPr lang="en-US" sz="1400" b="0" i="0" u="none" strike="noStrike" dirty="0">
                        <a:solidFill>
                          <a:srgbClr val="000000"/>
                        </a:solidFill>
                        <a:effectLst/>
                        <a:latin typeface="+mj-lt"/>
                      </a:endParaRPr>
                    </a:p>
                  </a:txBody>
                  <a:tcPr marL="9525" marR="9525" marT="9525" marB="0" anchor="ctr"/>
                </a:tc>
                <a:extLst>
                  <a:ext uri="{0D108BD9-81ED-4DB2-BD59-A6C34878D82A}">
                    <a16:rowId xmlns:a16="http://schemas.microsoft.com/office/drawing/2014/main" val="1730682438"/>
                  </a:ext>
                </a:extLst>
              </a:tr>
            </a:tbl>
          </a:graphicData>
        </a:graphic>
      </p:graphicFrame>
      <p:graphicFrame>
        <p:nvGraphicFramePr>
          <p:cNvPr id="7" name="Table 166">
            <a:extLst>
              <a:ext uri="{FF2B5EF4-FFF2-40B4-BE49-F238E27FC236}">
                <a16:creationId xmlns:a16="http://schemas.microsoft.com/office/drawing/2014/main" id="{DA9F51B6-5899-484F-ACA9-50FA8A55350B}"/>
              </a:ext>
            </a:extLst>
          </p:cNvPr>
          <p:cNvGraphicFramePr/>
          <p:nvPr/>
        </p:nvGraphicFramePr>
        <p:xfrm>
          <a:off x="209607" y="4165569"/>
          <a:ext cx="8780699" cy="1722285"/>
        </p:xfrm>
        <a:graphic>
          <a:graphicData uri="http://schemas.openxmlformats.org/drawingml/2006/table">
            <a:tbl>
              <a:tblPr>
                <a:tableStyleId>{EEE7283C-3CF3-47DC-8721-378D4A62B228}</a:tableStyleId>
              </a:tblPr>
              <a:tblGrid>
                <a:gridCol w="4401915">
                  <a:extLst>
                    <a:ext uri="{9D8B030D-6E8A-4147-A177-3AD203B41FA5}">
                      <a16:colId xmlns:a16="http://schemas.microsoft.com/office/drawing/2014/main" val="20000"/>
                    </a:ext>
                  </a:extLst>
                </a:gridCol>
                <a:gridCol w="4378784">
                  <a:extLst>
                    <a:ext uri="{9D8B030D-6E8A-4147-A177-3AD203B41FA5}">
                      <a16:colId xmlns:a16="http://schemas.microsoft.com/office/drawing/2014/main" val="20001"/>
                    </a:ext>
                  </a:extLst>
                </a:gridCol>
              </a:tblGrid>
              <a:tr h="353403">
                <a:tc gridSpan="2">
                  <a:txBody>
                    <a:bodyPr/>
                    <a:lstStyle/>
                    <a:p>
                      <a:pPr algn="ctr">
                        <a:spcBef>
                          <a:spcPts val="300"/>
                        </a:spcBef>
                        <a:defRPr sz="1800"/>
                      </a:pPr>
                      <a:r>
                        <a:rPr lang="en-US" sz="1400" b="1" dirty="0">
                          <a:solidFill>
                            <a:schemeClr val="tx1"/>
                          </a:solidFill>
                          <a:latin typeface="+mj-lt"/>
                        </a:rPr>
                        <a:t>CCIS will make following contribution to your HSA account if you are enrolled in the HDHP &amp; open an HSA </a:t>
                      </a:r>
                    </a:p>
                  </a:txBody>
                  <a:tcPr marL="45720" marR="45720" horzOverflow="overflow"/>
                </a:tc>
                <a:tc hMerge="1">
                  <a:txBody>
                    <a:bodyPr/>
                    <a:lstStyle/>
                    <a:p>
                      <a:pPr algn="ctr">
                        <a:spcBef>
                          <a:spcPts val="300"/>
                        </a:spcBef>
                        <a:defRPr sz="1800"/>
                      </a:pPr>
                      <a:endParaRPr lang="en-US" sz="1600" b="1" dirty="0">
                        <a:solidFill>
                          <a:srgbClr val="FFFFFF"/>
                        </a:solidFill>
                      </a:endParaRPr>
                    </a:p>
                  </a:txBody>
                  <a:tcPr marL="45720" marR="45720" horzOverflow="overflow">
                    <a:solidFill>
                      <a:schemeClr val="accent3"/>
                    </a:solidFill>
                  </a:tcPr>
                </a:tc>
                <a:extLst>
                  <a:ext uri="{0D108BD9-81ED-4DB2-BD59-A6C34878D82A}">
                    <a16:rowId xmlns:a16="http://schemas.microsoft.com/office/drawing/2014/main" val="10000"/>
                  </a:ext>
                </a:extLst>
              </a:tr>
              <a:tr h="465912">
                <a:tc>
                  <a:txBody>
                    <a:bodyPr/>
                    <a:lstStyle/>
                    <a:p>
                      <a:pPr lvl="1" algn="l" defTabSz="457200">
                        <a:defRPr sz="1800"/>
                      </a:pPr>
                      <a:endParaRPr lang="en-US" sz="1400" dirty="0">
                        <a:latin typeface="+mj-lt"/>
                      </a:endParaRPr>
                    </a:p>
                  </a:txBody>
                  <a:tcPr marL="7620" marR="7620" marT="7620" marB="7620" anchor="ctr" horzOverflow="overflow"/>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sz="1400"/>
                      </a:pPr>
                      <a:r>
                        <a:rPr lang="en-US" sz="1400" b="1" u="none" strike="noStrike" dirty="0">
                          <a:effectLst/>
                        </a:rPr>
                        <a:t>Annual</a:t>
                      </a:r>
                      <a:endParaRPr sz="1400" b="1" dirty="0">
                        <a:latin typeface="+mj-lt"/>
                      </a:endParaRPr>
                    </a:p>
                  </a:txBody>
                  <a:tcPr marL="45687" marR="45687" marT="45687" marB="45687" anchor="ctr" horzOverflow="overflow"/>
                </a:tc>
                <a:extLst>
                  <a:ext uri="{0D108BD9-81ED-4DB2-BD59-A6C34878D82A}">
                    <a16:rowId xmlns:a16="http://schemas.microsoft.com/office/drawing/2014/main" val="10001"/>
                  </a:ext>
                </a:extLst>
              </a:tr>
              <a:tr h="468630">
                <a:tc>
                  <a:txBody>
                    <a:bodyPr/>
                    <a:lstStyle/>
                    <a:p>
                      <a:pPr lvl="1" algn="l" defTabSz="457200">
                        <a:defRPr sz="1800"/>
                      </a:pPr>
                      <a:r>
                        <a:rPr lang="en-US" sz="1400" dirty="0"/>
                        <a:t>Employee</a:t>
                      </a:r>
                      <a:r>
                        <a:rPr lang="en-US" sz="1400" baseline="0" dirty="0"/>
                        <a:t> Only</a:t>
                      </a:r>
                      <a:endParaRPr lang="en-US" sz="1400" baseline="0" dirty="0">
                        <a:latin typeface="+mj-lt"/>
                      </a:endParaRPr>
                    </a:p>
                  </a:txBody>
                  <a:tcPr marL="7620" marR="7620" marT="7620" marB="7620" anchor="ctr" horzOverflow="overflow"/>
                </a:tc>
                <a:tc>
                  <a:txBody>
                    <a:bodyPr/>
                    <a:lstStyle/>
                    <a:p>
                      <a:pPr algn="ctr">
                        <a:spcBef>
                          <a:spcPts val="300"/>
                        </a:spcBef>
                        <a:defRPr sz="1400"/>
                      </a:pPr>
                      <a:r>
                        <a:rPr lang="en-US" sz="1400" dirty="0"/>
                        <a:t>$500</a:t>
                      </a:r>
                      <a:endParaRPr sz="1400" b="0" i="0" dirty="0">
                        <a:latin typeface="+mj-lt"/>
                      </a:endParaRPr>
                    </a:p>
                  </a:txBody>
                  <a:tcPr marL="45720" marR="45720" anchor="ctr" horzOverflow="overflow"/>
                </a:tc>
                <a:extLst>
                  <a:ext uri="{0D108BD9-81ED-4DB2-BD59-A6C34878D82A}">
                    <a16:rowId xmlns:a16="http://schemas.microsoft.com/office/drawing/2014/main" val="10002"/>
                  </a:ext>
                </a:extLst>
              </a:tr>
              <a:tr h="434340">
                <a:tc>
                  <a:txBody>
                    <a:bodyPr/>
                    <a:lstStyle/>
                    <a:p>
                      <a:pPr lvl="1" algn="l" defTabSz="457200">
                        <a:defRPr sz="1800"/>
                      </a:pPr>
                      <a:r>
                        <a:rPr lang="en-US" sz="1400" dirty="0"/>
                        <a:t>Employee + 1 or More</a:t>
                      </a:r>
                      <a:endParaRPr sz="1400" dirty="0">
                        <a:latin typeface="+mj-lt"/>
                      </a:endParaRPr>
                    </a:p>
                  </a:txBody>
                  <a:tcPr marL="7620" marR="7620" marT="7620" marB="7620" anchor="ctr" horzOverflow="overflow"/>
                </a:tc>
                <a:tc>
                  <a:txBody>
                    <a:bodyPr/>
                    <a:lstStyle/>
                    <a:p>
                      <a:pPr algn="ctr">
                        <a:spcBef>
                          <a:spcPts val="300"/>
                        </a:spcBef>
                        <a:defRPr sz="1400"/>
                      </a:pPr>
                      <a:r>
                        <a:rPr lang="en-US" sz="1400" dirty="0"/>
                        <a:t>$1,000</a:t>
                      </a:r>
                      <a:endParaRPr sz="1400" b="0" i="0" dirty="0">
                        <a:latin typeface="+mj-lt"/>
                      </a:endParaRPr>
                    </a:p>
                  </a:txBody>
                  <a:tcPr marL="45720" marR="45720" anchor="ctr" horzOverflow="overflow"/>
                </a:tc>
                <a:extLst>
                  <a:ext uri="{0D108BD9-81ED-4DB2-BD59-A6C34878D82A}">
                    <a16:rowId xmlns:a16="http://schemas.microsoft.com/office/drawing/2014/main" val="3115737460"/>
                  </a:ext>
                </a:extLst>
              </a:tr>
            </a:tbl>
          </a:graphicData>
        </a:graphic>
      </p:graphicFrame>
      <p:sp>
        <p:nvSpPr>
          <p:cNvPr id="2" name="TextBox 1">
            <a:extLst>
              <a:ext uri="{FF2B5EF4-FFF2-40B4-BE49-F238E27FC236}">
                <a16:creationId xmlns:a16="http://schemas.microsoft.com/office/drawing/2014/main" id="{9D0C3786-9196-44E2-AEFB-026C34CCA746}"/>
              </a:ext>
            </a:extLst>
          </p:cNvPr>
          <p:cNvSpPr txBox="1"/>
          <p:nvPr/>
        </p:nvSpPr>
        <p:spPr>
          <a:xfrm>
            <a:off x="8851352" y="6581003"/>
            <a:ext cx="170879"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9</a:t>
            </a:r>
          </a:p>
        </p:txBody>
      </p:sp>
    </p:spTree>
    <p:extLst>
      <p:ext uri="{BB962C8B-B14F-4D97-AF65-F5344CB8AC3E}">
        <p14:creationId xmlns:p14="http://schemas.microsoft.com/office/powerpoint/2010/main" val="1809165339"/>
      </p:ext>
    </p:extLst>
  </p:cSld>
  <p:clrMapOvr>
    <a:masterClrMapping/>
  </p:clrMapOvr>
  <p:transition spd="slow"/>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fill="hold" grpId="0" nodeType="clickEffect">
                                  <p:stCondLst>
                                    <p:cond delay="0"/>
                                  </p:stCondLst>
                                  <p:iterate>
                                    <p:tmAbs val="0"/>
                                  </p:iterate>
                                  <p:childTnLst>
                                    <p:set>
                                      <p:cBhvr>
                                        <p:cTn id="6" fill="hold"/>
                                        <p:tgtEl>
                                          <p:spTgt spid="10"/>
                                        </p:tgtEl>
                                        <p:attrNameLst>
                                          <p:attrName>style.visibility</p:attrName>
                                        </p:attrNameLst>
                                      </p:cBhvr>
                                      <p:to>
                                        <p:strVal val="visible"/>
                                      </p:to>
                                    </p:set>
                                    <p:animEffect transition="in" filter="dissolve">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fill="hold" grpId="0" nodeType="clickEffect">
                                  <p:stCondLst>
                                    <p:cond delay="0"/>
                                  </p:stCondLst>
                                  <p:iterate>
                                    <p:tmAbs val="0"/>
                                  </p:iterate>
                                  <p:childTnLst>
                                    <p:set>
                                      <p:cBhvr>
                                        <p:cTn id="11" fill="hold"/>
                                        <p:tgtEl>
                                          <p:spTgt spid="7"/>
                                        </p:tgtEl>
                                        <p:attrNameLst>
                                          <p:attrName>style.visibility</p:attrName>
                                        </p:attrNameLst>
                                      </p:cBhvr>
                                      <p:to>
                                        <p:strVal val="visible"/>
                                      </p:to>
                                    </p:set>
                                    <p:animEffect transition="in" filter="dissolve">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dvAuto="0"/>
      <p:bldP spid="7"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76800" y="457200"/>
            <a:ext cx="2980266" cy="4191000"/>
          </a:xfrm>
          <a:prstGeom prst="rect">
            <a:avLst/>
          </a:prstGeom>
        </p:spPr>
      </p:pic>
      <p:sp>
        <p:nvSpPr>
          <p:cNvPr id="4" name="TextBox 3"/>
          <p:cNvSpPr txBox="1"/>
          <p:nvPr/>
        </p:nvSpPr>
        <p:spPr>
          <a:xfrm>
            <a:off x="762000" y="2667000"/>
            <a:ext cx="2743200" cy="1723549"/>
          </a:xfrm>
          <a:prstGeom prst="rect">
            <a:avLst/>
          </a:prstGeom>
          <a:noFill/>
        </p:spPr>
        <p:txBody>
          <a:bodyPr wrap="square" rtlCol="0">
            <a:spAutoFit/>
          </a:bodyPr>
          <a:lstStyle/>
          <a:p>
            <a:pPr algn="ctr"/>
            <a:r>
              <a:rPr lang="en-US" sz="4400" dirty="0">
                <a:solidFill>
                  <a:schemeClr val="bg1"/>
                </a:solidFill>
                <a:latin typeface="+mj-lt"/>
              </a:rPr>
              <a:t>Savings Accounts</a:t>
            </a:r>
          </a:p>
          <a:p>
            <a:pPr algn="ctr"/>
            <a:r>
              <a:rPr lang="en-US" dirty="0">
                <a:solidFill>
                  <a:schemeClr val="bg1"/>
                </a:solidFill>
                <a:latin typeface="+mj-lt"/>
              </a:rPr>
              <a:t> </a:t>
            </a:r>
          </a:p>
        </p:txBody>
      </p:sp>
      <p:pic>
        <p:nvPicPr>
          <p:cNvPr id="5" name="Picture 6" descr="Image result for health equity">
            <a:extLst>
              <a:ext uri="{FF2B5EF4-FFF2-40B4-BE49-F238E27FC236}">
                <a16:creationId xmlns:a16="http://schemas.microsoft.com/office/drawing/2014/main" id="{E34D1C83-D091-436A-B893-C9FD8BB4737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5" t="10250" r="-1" b="13097"/>
          <a:stretch/>
        </p:blipFill>
        <p:spPr bwMode="auto">
          <a:xfrm>
            <a:off x="3962400" y="4390549"/>
            <a:ext cx="4919260" cy="157825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2F1EE6C-9634-433A-BF38-62D312B53E26}"/>
              </a:ext>
            </a:extLst>
          </p:cNvPr>
          <p:cNvSpPr txBox="1"/>
          <p:nvPr/>
        </p:nvSpPr>
        <p:spPr>
          <a:xfrm>
            <a:off x="8711381" y="654828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11</a:t>
            </a:r>
          </a:p>
        </p:txBody>
      </p:sp>
    </p:spTree>
    <p:extLst>
      <p:ext uri="{BB962C8B-B14F-4D97-AF65-F5344CB8AC3E}">
        <p14:creationId xmlns:p14="http://schemas.microsoft.com/office/powerpoint/2010/main" val="2184095406"/>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148962" y="115955"/>
            <a:ext cx="8995037" cy="553998"/>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sz="3000" dirty="0">
                <a:solidFill>
                  <a:schemeClr val="tx1"/>
                </a:solidFill>
              </a:rPr>
              <a:t>What is a Health Savings Account (HSA)- Health Equity </a:t>
            </a:r>
            <a:endParaRPr sz="3000" dirty="0">
              <a:solidFill>
                <a:schemeClr val="tx1"/>
              </a:solidFill>
            </a:endParaRPr>
          </a:p>
        </p:txBody>
      </p:sp>
      <p:sp>
        <p:nvSpPr>
          <p:cNvPr id="12" name="Rectangle 11">
            <a:extLst>
              <a:ext uri="{FF2B5EF4-FFF2-40B4-BE49-F238E27FC236}">
                <a16:creationId xmlns:a16="http://schemas.microsoft.com/office/drawing/2014/main" id="{B73CF985-2324-484E-B900-943A32CADE0C}"/>
              </a:ext>
            </a:extLst>
          </p:cNvPr>
          <p:cNvSpPr/>
          <p:nvPr/>
        </p:nvSpPr>
        <p:spPr>
          <a:xfrm>
            <a:off x="2009214" y="3193486"/>
            <a:ext cx="2296718" cy="830997"/>
          </a:xfrm>
          <a:prstGeom prst="rect">
            <a:avLst/>
          </a:prstGeom>
        </p:spPr>
        <p:txBody>
          <a:bodyPr wrap="square">
            <a:spAutoFit/>
          </a:bodyPr>
          <a:lstStyle/>
          <a:p>
            <a:pPr lvl="0" algn="ctr"/>
            <a:r>
              <a:rPr lang="en-US" sz="1600" dirty="0">
                <a:solidFill>
                  <a:schemeClr val="bg1"/>
                </a:solidFill>
              </a:rPr>
              <a:t>A bank account paired with a qualified high-deductible health plan</a:t>
            </a:r>
          </a:p>
        </p:txBody>
      </p:sp>
      <p:sp>
        <p:nvSpPr>
          <p:cNvPr id="13" name="Rectangle 12">
            <a:extLst>
              <a:ext uri="{FF2B5EF4-FFF2-40B4-BE49-F238E27FC236}">
                <a16:creationId xmlns:a16="http://schemas.microsoft.com/office/drawing/2014/main" id="{6B7CD51D-15CB-4177-9C32-406AD3D3848A}"/>
              </a:ext>
            </a:extLst>
          </p:cNvPr>
          <p:cNvSpPr/>
          <p:nvPr/>
        </p:nvSpPr>
        <p:spPr>
          <a:xfrm>
            <a:off x="4751971" y="3285999"/>
            <a:ext cx="1994454" cy="584775"/>
          </a:xfrm>
          <a:prstGeom prst="rect">
            <a:avLst/>
          </a:prstGeom>
        </p:spPr>
        <p:txBody>
          <a:bodyPr wrap="square">
            <a:spAutoFit/>
          </a:bodyPr>
          <a:lstStyle/>
          <a:p>
            <a:pPr lvl="0" algn="ctr"/>
            <a:r>
              <a:rPr lang="en-US" sz="1600" dirty="0">
                <a:solidFill>
                  <a:schemeClr val="bg1"/>
                </a:solidFill>
              </a:rPr>
              <a:t>A bank account that is owned by you.</a:t>
            </a:r>
          </a:p>
        </p:txBody>
      </p:sp>
      <p:sp>
        <p:nvSpPr>
          <p:cNvPr id="14" name="Rectangle 13">
            <a:extLst>
              <a:ext uri="{FF2B5EF4-FFF2-40B4-BE49-F238E27FC236}">
                <a16:creationId xmlns:a16="http://schemas.microsoft.com/office/drawing/2014/main" id="{7B6E9E45-1ED0-4734-AB36-126D4AAD6016}"/>
              </a:ext>
            </a:extLst>
          </p:cNvPr>
          <p:cNvSpPr/>
          <p:nvPr/>
        </p:nvSpPr>
        <p:spPr>
          <a:xfrm>
            <a:off x="2258618" y="4309817"/>
            <a:ext cx="1986693" cy="1077218"/>
          </a:xfrm>
          <a:prstGeom prst="rect">
            <a:avLst/>
          </a:prstGeom>
        </p:spPr>
        <p:txBody>
          <a:bodyPr wrap="square">
            <a:spAutoFit/>
          </a:bodyPr>
          <a:lstStyle/>
          <a:p>
            <a:pPr lvl="0" algn="ctr"/>
            <a:r>
              <a:rPr lang="en-US" sz="1600" dirty="0">
                <a:solidFill>
                  <a:schemeClr val="bg1"/>
                </a:solidFill>
              </a:rPr>
              <a:t>Money that can be used for current and future medical expenses</a:t>
            </a:r>
          </a:p>
        </p:txBody>
      </p:sp>
      <p:sp>
        <p:nvSpPr>
          <p:cNvPr id="15" name="Rectangle 14">
            <a:extLst>
              <a:ext uri="{FF2B5EF4-FFF2-40B4-BE49-F238E27FC236}">
                <a16:creationId xmlns:a16="http://schemas.microsoft.com/office/drawing/2014/main" id="{14187843-32C4-474F-A294-6E3310EEB7D2}"/>
              </a:ext>
            </a:extLst>
          </p:cNvPr>
          <p:cNvSpPr/>
          <p:nvPr/>
        </p:nvSpPr>
        <p:spPr>
          <a:xfrm>
            <a:off x="4521124" y="4241430"/>
            <a:ext cx="1351221" cy="1569660"/>
          </a:xfrm>
          <a:prstGeom prst="rect">
            <a:avLst/>
          </a:prstGeom>
        </p:spPr>
        <p:txBody>
          <a:bodyPr wrap="square">
            <a:spAutoFit/>
          </a:bodyPr>
          <a:lstStyle/>
          <a:p>
            <a:pPr lvl="0" algn="ctr"/>
            <a:r>
              <a:rPr lang="en-US" sz="1600" dirty="0">
                <a:solidFill>
                  <a:schemeClr val="bg1"/>
                </a:solidFill>
              </a:rPr>
              <a:t>The Health Savings Account is your personal bank account and portable.</a:t>
            </a:r>
          </a:p>
        </p:txBody>
      </p:sp>
      <p:sp>
        <p:nvSpPr>
          <p:cNvPr id="2" name="TextBox 1">
            <a:extLst>
              <a:ext uri="{FF2B5EF4-FFF2-40B4-BE49-F238E27FC236}">
                <a16:creationId xmlns:a16="http://schemas.microsoft.com/office/drawing/2014/main" id="{93E72971-F295-447C-BD3E-5D518F7F49B8}"/>
              </a:ext>
            </a:extLst>
          </p:cNvPr>
          <p:cNvSpPr txBox="1"/>
          <p:nvPr/>
        </p:nvSpPr>
        <p:spPr>
          <a:xfrm>
            <a:off x="8763535" y="653503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12</a:t>
            </a:r>
          </a:p>
        </p:txBody>
      </p:sp>
      <p:pic>
        <p:nvPicPr>
          <p:cNvPr id="8" name="Picture 7">
            <a:extLst>
              <a:ext uri="{FF2B5EF4-FFF2-40B4-BE49-F238E27FC236}">
                <a16:creationId xmlns:a16="http://schemas.microsoft.com/office/drawing/2014/main" id="{FCBA07D9-D498-4AF9-8378-99247E0041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618" y="1193173"/>
            <a:ext cx="4264000" cy="4876885"/>
          </a:xfrm>
          <a:prstGeom prst="rect">
            <a:avLst/>
          </a:prstGeom>
        </p:spPr>
      </p:pic>
      <p:pic>
        <p:nvPicPr>
          <p:cNvPr id="21" name="Picture 20">
            <a:extLst>
              <a:ext uri="{FF2B5EF4-FFF2-40B4-BE49-F238E27FC236}">
                <a16:creationId xmlns:a16="http://schemas.microsoft.com/office/drawing/2014/main" id="{858477A2-C6C6-41A5-B419-A0AFB706D9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5472" y="1193173"/>
            <a:ext cx="4355990" cy="4749052"/>
          </a:xfrm>
          <a:prstGeom prst="rect">
            <a:avLst/>
          </a:prstGeom>
        </p:spPr>
      </p:pic>
    </p:spTree>
    <p:extLst>
      <p:ext uri="{BB962C8B-B14F-4D97-AF65-F5344CB8AC3E}">
        <p14:creationId xmlns:p14="http://schemas.microsoft.com/office/powerpoint/2010/main" val="2863992960"/>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31"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1000" fill="hold"/>
                                        <p:tgtEl>
                                          <p:spTgt spid="14"/>
                                        </p:tgtEl>
                                        <p:attrNameLst>
                                          <p:attrName>ppt_w</p:attrName>
                                        </p:attrNameLst>
                                      </p:cBhvr>
                                      <p:tavLst>
                                        <p:tav tm="0">
                                          <p:val>
                                            <p:fltVal val="0"/>
                                          </p:val>
                                        </p:tav>
                                        <p:tav tm="100000">
                                          <p:val>
                                            <p:strVal val="#ppt_w"/>
                                          </p:val>
                                        </p:tav>
                                      </p:tavLst>
                                    </p:anim>
                                    <p:anim calcmode="lin" valueType="num">
                                      <p:cBhvr>
                                        <p:cTn id="17" dur="1000" fill="hold"/>
                                        <p:tgtEl>
                                          <p:spTgt spid="14"/>
                                        </p:tgtEl>
                                        <p:attrNameLst>
                                          <p:attrName>ppt_h</p:attrName>
                                        </p:attrNameLst>
                                      </p:cBhvr>
                                      <p:tavLst>
                                        <p:tav tm="0">
                                          <p:val>
                                            <p:fltVal val="0"/>
                                          </p:val>
                                        </p:tav>
                                        <p:tav tm="100000">
                                          <p:val>
                                            <p:strVal val="#ppt_h"/>
                                          </p:val>
                                        </p:tav>
                                      </p:tavLst>
                                    </p:anim>
                                    <p:anim calcmode="lin" valueType="num">
                                      <p:cBhvr>
                                        <p:cTn id="18" dur="1000" fill="hold"/>
                                        <p:tgtEl>
                                          <p:spTgt spid="14"/>
                                        </p:tgtEl>
                                        <p:attrNameLst>
                                          <p:attrName>style.rotation</p:attrName>
                                        </p:attrNameLst>
                                      </p:cBhvr>
                                      <p:tavLst>
                                        <p:tav tm="0">
                                          <p:val>
                                            <p:fltVal val="90"/>
                                          </p:val>
                                        </p:tav>
                                        <p:tav tm="100000">
                                          <p:val>
                                            <p:fltVal val="0"/>
                                          </p:val>
                                        </p:tav>
                                      </p:tavLst>
                                    </p:anim>
                                    <p:animEffect transition="in" filter="fade">
                                      <p:cBhvr>
                                        <p:cTn id="19" dur="1000"/>
                                        <p:tgtEl>
                                          <p:spTgt spid="14"/>
                                        </p:tgtEl>
                                      </p:cBhvr>
                                    </p:animEffect>
                                  </p:childTnLst>
                                </p:cTn>
                              </p:par>
                            </p:childTnLst>
                          </p:cTn>
                        </p:par>
                        <p:par>
                          <p:cTn id="20" fill="hold">
                            <p:stCondLst>
                              <p:cond delay="1500"/>
                            </p:stCondLst>
                            <p:childTnLst>
                              <p:par>
                                <p:cTn id="21" presetID="31"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0" fill="hold"/>
                                        <p:tgtEl>
                                          <p:spTgt spid="15"/>
                                        </p:tgtEl>
                                        <p:attrNameLst>
                                          <p:attrName>ppt_w</p:attrName>
                                        </p:attrNameLst>
                                      </p:cBhvr>
                                      <p:tavLst>
                                        <p:tav tm="0">
                                          <p:val>
                                            <p:fltVal val="0"/>
                                          </p:val>
                                        </p:tav>
                                        <p:tav tm="100000">
                                          <p:val>
                                            <p:strVal val="#ppt_w"/>
                                          </p:val>
                                        </p:tav>
                                      </p:tavLst>
                                    </p:anim>
                                    <p:anim calcmode="lin" valueType="num">
                                      <p:cBhvr>
                                        <p:cTn id="24" dur="1000" fill="hold"/>
                                        <p:tgtEl>
                                          <p:spTgt spid="15"/>
                                        </p:tgtEl>
                                        <p:attrNameLst>
                                          <p:attrName>ppt_h</p:attrName>
                                        </p:attrNameLst>
                                      </p:cBhvr>
                                      <p:tavLst>
                                        <p:tav tm="0">
                                          <p:val>
                                            <p:fltVal val="0"/>
                                          </p:val>
                                        </p:tav>
                                        <p:tav tm="100000">
                                          <p:val>
                                            <p:strVal val="#ppt_h"/>
                                          </p:val>
                                        </p:tav>
                                      </p:tavLst>
                                    </p:anim>
                                    <p:anim calcmode="lin" valueType="num">
                                      <p:cBhvr>
                                        <p:cTn id="25" dur="1000" fill="hold"/>
                                        <p:tgtEl>
                                          <p:spTgt spid="15"/>
                                        </p:tgtEl>
                                        <p:attrNameLst>
                                          <p:attrName>style.rotation</p:attrName>
                                        </p:attrNameLst>
                                      </p:cBhvr>
                                      <p:tavLst>
                                        <p:tav tm="0">
                                          <p:val>
                                            <p:fltVal val="90"/>
                                          </p:val>
                                        </p:tav>
                                        <p:tav tm="100000">
                                          <p:val>
                                            <p:fltVal val="0"/>
                                          </p:val>
                                        </p:tav>
                                      </p:tavLst>
                                    </p:anim>
                                    <p:animEffect transition="in" filter="fade">
                                      <p:cBhvr>
                                        <p:cTn id="2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926F75-9EBD-0449-8B29-A9F9DCD9144F}"/>
              </a:ext>
            </a:extLst>
          </p:cNvPr>
          <p:cNvPicPr>
            <a:picLocks noChangeAspect="1"/>
          </p:cNvPicPr>
          <p:nvPr/>
        </p:nvPicPr>
        <p:blipFill>
          <a:blip r:embed="rId2"/>
          <a:stretch>
            <a:fillRect/>
          </a:stretch>
        </p:blipFill>
        <p:spPr>
          <a:xfrm>
            <a:off x="609037" y="1880587"/>
            <a:ext cx="1653060" cy="3348506"/>
          </a:xfrm>
          <a:prstGeom prst="rect">
            <a:avLst/>
          </a:prstGeom>
        </p:spPr>
      </p:pic>
      <p:sp>
        <p:nvSpPr>
          <p:cNvPr id="4" name="Slide Number Placeholder 3"/>
          <p:cNvSpPr>
            <a:spLocks noGrp="1"/>
          </p:cNvSpPr>
          <p:nvPr>
            <p:ph type="sldNum" sz="quarter" idx="12"/>
          </p:nvPr>
        </p:nvSpPr>
        <p:spPr>
          <a:xfrm>
            <a:off x="282674" y="4730292"/>
            <a:ext cx="375073" cy="273844"/>
          </a:xfrm>
          <a:prstGeom prst="rect">
            <a:avLst/>
          </a:prstGeom>
        </p:spPr>
        <p:txBody>
          <a:bodyPr vert="horz" lIns="91440" tIns="45720" rIns="91440" bIns="45720" rtlCol="0" anchor="ctr"/>
          <a:lstStyle>
            <a:defPPr>
              <a:defRPr lang="en-US"/>
            </a:defPPr>
            <a:lvl1pPr marL="0" algn="l" defTabSz="457200" rtl="0" eaLnBrk="1" latinLnBrk="0" hangingPunct="1">
              <a:defRPr sz="900" b="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9DB2B9AF-7C7A-ED4B-8B47-5EFC4C7403E8}" type="slidenum">
              <a:rPr lang="en-US" smtClean="0"/>
              <a:pPr/>
              <a:t>12</a:t>
            </a:fld>
            <a:endParaRPr lang="en-US"/>
          </a:p>
        </p:txBody>
      </p:sp>
      <p:sp>
        <p:nvSpPr>
          <p:cNvPr id="6" name="Content Placeholder 2"/>
          <p:cNvSpPr>
            <a:spLocks noGrp="1"/>
          </p:cNvSpPr>
          <p:nvPr>
            <p:ph idx="1"/>
          </p:nvPr>
        </p:nvSpPr>
        <p:spPr>
          <a:xfrm>
            <a:off x="2648171" y="2158326"/>
            <a:ext cx="5848302" cy="2306320"/>
          </a:xfrm>
        </p:spPr>
        <p:txBody>
          <a:bodyPr>
            <a:noAutofit/>
          </a:bodyPr>
          <a:lstStyle/>
          <a:p>
            <a:pPr>
              <a:spcAft>
                <a:spcPts val="600"/>
              </a:spcAft>
              <a:buNone/>
            </a:pPr>
            <a:r>
              <a:rPr lang="en-US" sz="2200" b="1" dirty="0">
                <a:solidFill>
                  <a:schemeClr val="accent2"/>
                </a:solidFill>
              </a:rPr>
              <a:t>To contribute to an HSA, you must:</a:t>
            </a:r>
          </a:p>
          <a:p>
            <a:pPr marL="173038" indent="-168275"/>
            <a:r>
              <a:rPr lang="en-US" sz="1600" dirty="0">
                <a:solidFill>
                  <a:schemeClr val="tx1"/>
                </a:solidFill>
              </a:rPr>
              <a:t>Be covered </a:t>
            </a:r>
            <a:r>
              <a:rPr lang="en-US" sz="1600" b="1" u="sng" dirty="0">
                <a:solidFill>
                  <a:schemeClr val="tx1"/>
                </a:solidFill>
              </a:rPr>
              <a:t>only</a:t>
            </a:r>
            <a:r>
              <a:rPr lang="en-US" sz="1600" dirty="0">
                <a:solidFill>
                  <a:schemeClr val="tx1"/>
                </a:solidFill>
              </a:rPr>
              <a:t> by an HSA-qualified plan</a:t>
            </a:r>
          </a:p>
          <a:p>
            <a:pPr marL="346075" lvl="1" indent="-173038">
              <a:spcAft>
                <a:spcPts val="600"/>
              </a:spcAft>
              <a:buFont typeface="ArialMT" charset="0"/>
              <a:buChar char="-"/>
            </a:pPr>
            <a:r>
              <a:rPr lang="en-US" sz="1600" dirty="0">
                <a:solidFill>
                  <a:schemeClr val="tx1"/>
                </a:solidFill>
              </a:rPr>
              <a:t>Having other health coverage </a:t>
            </a:r>
            <a:r>
              <a:rPr lang="en-US" sz="1600" i="1" dirty="0">
                <a:solidFill>
                  <a:schemeClr val="tx1"/>
                </a:solidFill>
              </a:rPr>
              <a:t>(including </a:t>
            </a:r>
            <a:r>
              <a:rPr lang="en-US" sz="1600" i="1" dirty="0" err="1">
                <a:solidFill>
                  <a:schemeClr val="tx1"/>
                </a:solidFill>
              </a:rPr>
              <a:t>Medicare,Tricare</a:t>
            </a:r>
            <a:r>
              <a:rPr lang="en-US" sz="1600" i="1" dirty="0">
                <a:solidFill>
                  <a:schemeClr val="tx1"/>
                </a:solidFill>
              </a:rPr>
              <a:t>, a traditional health coverage) </a:t>
            </a:r>
            <a:r>
              <a:rPr lang="en-US" sz="1600" dirty="0">
                <a:solidFill>
                  <a:schemeClr val="tx1"/>
                </a:solidFill>
              </a:rPr>
              <a:t>will disqualify you </a:t>
            </a:r>
          </a:p>
          <a:p>
            <a:pPr marL="173038" indent="-168275"/>
            <a:r>
              <a:rPr lang="en-US" sz="1600" dirty="0">
                <a:solidFill>
                  <a:schemeClr val="tx1"/>
                </a:solidFill>
              </a:rPr>
              <a:t>Not have a full-purpose FSA </a:t>
            </a:r>
            <a:r>
              <a:rPr lang="en-US" sz="1600" i="1" dirty="0">
                <a:solidFill>
                  <a:schemeClr val="tx1"/>
                </a:solidFill>
              </a:rPr>
              <a:t>(including through a spouse)</a:t>
            </a:r>
          </a:p>
          <a:p>
            <a:pPr marL="346075" lvl="1" indent="-168275">
              <a:spcAft>
                <a:spcPts val="600"/>
              </a:spcAft>
              <a:buFont typeface="ArialMT" charset="0"/>
              <a:buChar char="-"/>
            </a:pPr>
            <a:r>
              <a:rPr lang="en-US" sz="1600" dirty="0">
                <a:solidFill>
                  <a:schemeClr val="tx1"/>
                </a:solidFill>
              </a:rPr>
              <a:t>You can have the LPFSA and/or DCRA </a:t>
            </a:r>
          </a:p>
          <a:p>
            <a:pPr marL="173038" indent="-173038"/>
            <a:r>
              <a:rPr lang="en-US" sz="1600" dirty="0">
                <a:solidFill>
                  <a:schemeClr val="tx1"/>
                </a:solidFill>
              </a:rPr>
              <a:t>Not be claimed as a dependent on someone else’s tax return</a:t>
            </a:r>
          </a:p>
        </p:txBody>
      </p:sp>
      <p:sp>
        <p:nvSpPr>
          <p:cNvPr id="7" name="Rectangle 6">
            <a:extLst>
              <a:ext uri="{FF2B5EF4-FFF2-40B4-BE49-F238E27FC236}">
                <a16:creationId xmlns:a16="http://schemas.microsoft.com/office/drawing/2014/main" id="{F90D468C-A94D-4037-AA03-D6560DD97BBC}"/>
              </a:ext>
            </a:extLst>
          </p:cNvPr>
          <p:cNvSpPr/>
          <p:nvPr/>
        </p:nvSpPr>
        <p:spPr>
          <a:xfrm>
            <a:off x="577339" y="5620402"/>
            <a:ext cx="6285016" cy="200055"/>
          </a:xfrm>
          <a:prstGeom prst="rect">
            <a:avLst/>
          </a:prstGeom>
        </p:spPr>
        <p:txBody>
          <a:bodyPr wrap="square">
            <a:spAutoFit/>
          </a:bodyPr>
          <a:lstStyle/>
          <a:p>
            <a:pPr defTabSz="457200" hangingPunct="1">
              <a:defRPr/>
            </a:pPr>
            <a:r>
              <a:rPr lang="en-US" sz="700" kern="1200" dirty="0">
                <a:solidFill>
                  <a:srgbClr val="FFFFFF"/>
                </a:solidFill>
                <a:latin typeface="Arial"/>
                <a:ea typeface="+mn-ea"/>
                <a:cs typeface="+mn-cs"/>
              </a:rPr>
              <a:t>HealthEquity does not provide legal, tax,</a:t>
            </a:r>
            <a:r>
              <a:rPr lang="en-US" sz="700" dirty="0">
                <a:solidFill>
                  <a:srgbClr val="FFFFFF"/>
                </a:solidFill>
                <a:latin typeface="Arial"/>
              </a:rPr>
              <a:t> or</a:t>
            </a:r>
            <a:r>
              <a:rPr lang="en-US" sz="700" kern="1200" dirty="0">
                <a:solidFill>
                  <a:srgbClr val="FFFFFF"/>
                </a:solidFill>
                <a:latin typeface="Arial"/>
                <a:ea typeface="+mn-ea"/>
                <a:cs typeface="+mn-cs"/>
              </a:rPr>
              <a:t> financial advice. </a:t>
            </a:r>
          </a:p>
        </p:txBody>
      </p:sp>
      <p:sp>
        <p:nvSpPr>
          <p:cNvPr id="8" name="Shape 164">
            <a:extLst>
              <a:ext uri="{FF2B5EF4-FFF2-40B4-BE49-F238E27FC236}">
                <a16:creationId xmlns:a16="http://schemas.microsoft.com/office/drawing/2014/main" id="{9C72FEFE-E9B0-40A3-AA6F-9A3DD7E6FEC2}"/>
              </a:ext>
            </a:extLst>
          </p:cNvPr>
          <p:cNvSpPr/>
          <p:nvPr/>
        </p:nvSpPr>
        <p:spPr>
          <a:xfrm>
            <a:off x="0"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9" name="Shape 165">
            <a:extLst>
              <a:ext uri="{FF2B5EF4-FFF2-40B4-BE49-F238E27FC236}">
                <a16:creationId xmlns:a16="http://schemas.microsoft.com/office/drawing/2014/main" id="{14BC7DD2-1A5E-47E5-9180-B3E69057D222}"/>
              </a:ext>
            </a:extLst>
          </p:cNvPr>
          <p:cNvSpPr/>
          <p:nvPr/>
        </p:nvSpPr>
        <p:spPr>
          <a:xfrm>
            <a:off x="282674" y="220741"/>
            <a:ext cx="8313938"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HSA Eligibility </a:t>
            </a:r>
            <a:endParaRPr dirty="0">
              <a:solidFill>
                <a:schemeClr val="tx1"/>
              </a:solidFill>
            </a:endParaRPr>
          </a:p>
        </p:txBody>
      </p:sp>
      <p:sp>
        <p:nvSpPr>
          <p:cNvPr id="11" name="TextBox 10">
            <a:extLst>
              <a:ext uri="{FF2B5EF4-FFF2-40B4-BE49-F238E27FC236}">
                <a16:creationId xmlns:a16="http://schemas.microsoft.com/office/drawing/2014/main" id="{7EDCF6D5-65D6-465E-A375-D4B37AD44060}"/>
              </a:ext>
            </a:extLst>
          </p:cNvPr>
          <p:cNvSpPr txBox="1"/>
          <p:nvPr/>
        </p:nvSpPr>
        <p:spPr>
          <a:xfrm>
            <a:off x="8763535" y="653503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13</a:t>
            </a:r>
          </a:p>
        </p:txBody>
      </p:sp>
    </p:spTree>
    <p:extLst>
      <p:ext uri="{BB962C8B-B14F-4D97-AF65-F5344CB8AC3E}">
        <p14:creationId xmlns:p14="http://schemas.microsoft.com/office/powerpoint/2010/main" val="3487578578"/>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364155" y="217138"/>
            <a:ext cx="8313938"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What is a Health Savings Account (HSA)? </a:t>
            </a:r>
            <a:endParaRPr dirty="0">
              <a:solidFill>
                <a:schemeClr val="tx1"/>
              </a:solidFill>
            </a:endParaRPr>
          </a:p>
        </p:txBody>
      </p:sp>
      <p:sp>
        <p:nvSpPr>
          <p:cNvPr id="12" name="Rectangle 11">
            <a:extLst>
              <a:ext uri="{FF2B5EF4-FFF2-40B4-BE49-F238E27FC236}">
                <a16:creationId xmlns:a16="http://schemas.microsoft.com/office/drawing/2014/main" id="{B73CF985-2324-484E-B900-943A32CADE0C}"/>
              </a:ext>
            </a:extLst>
          </p:cNvPr>
          <p:cNvSpPr/>
          <p:nvPr/>
        </p:nvSpPr>
        <p:spPr>
          <a:xfrm>
            <a:off x="2009214" y="3193486"/>
            <a:ext cx="2296718" cy="830997"/>
          </a:xfrm>
          <a:prstGeom prst="rect">
            <a:avLst/>
          </a:prstGeom>
        </p:spPr>
        <p:txBody>
          <a:bodyPr wrap="square">
            <a:spAutoFit/>
          </a:bodyPr>
          <a:lstStyle/>
          <a:p>
            <a:pPr lvl="0" algn="ctr"/>
            <a:r>
              <a:rPr lang="en-US" sz="1600" dirty="0">
                <a:solidFill>
                  <a:schemeClr val="bg1"/>
                </a:solidFill>
              </a:rPr>
              <a:t>A bank account paired with a qualified high-deductible health plan</a:t>
            </a:r>
          </a:p>
        </p:txBody>
      </p:sp>
      <p:sp>
        <p:nvSpPr>
          <p:cNvPr id="13" name="Rectangle 12">
            <a:extLst>
              <a:ext uri="{FF2B5EF4-FFF2-40B4-BE49-F238E27FC236}">
                <a16:creationId xmlns:a16="http://schemas.microsoft.com/office/drawing/2014/main" id="{6B7CD51D-15CB-4177-9C32-406AD3D3848A}"/>
              </a:ext>
            </a:extLst>
          </p:cNvPr>
          <p:cNvSpPr/>
          <p:nvPr/>
        </p:nvSpPr>
        <p:spPr>
          <a:xfrm>
            <a:off x="4751971" y="3285999"/>
            <a:ext cx="1994454" cy="584775"/>
          </a:xfrm>
          <a:prstGeom prst="rect">
            <a:avLst/>
          </a:prstGeom>
        </p:spPr>
        <p:txBody>
          <a:bodyPr wrap="square">
            <a:spAutoFit/>
          </a:bodyPr>
          <a:lstStyle/>
          <a:p>
            <a:pPr lvl="0" algn="ctr"/>
            <a:r>
              <a:rPr lang="en-US" sz="1600" dirty="0">
                <a:solidFill>
                  <a:schemeClr val="bg1"/>
                </a:solidFill>
              </a:rPr>
              <a:t>A bank account that is owned by you.</a:t>
            </a:r>
          </a:p>
        </p:txBody>
      </p:sp>
      <p:sp>
        <p:nvSpPr>
          <p:cNvPr id="14" name="Rectangle 13">
            <a:extLst>
              <a:ext uri="{FF2B5EF4-FFF2-40B4-BE49-F238E27FC236}">
                <a16:creationId xmlns:a16="http://schemas.microsoft.com/office/drawing/2014/main" id="{7B6E9E45-1ED0-4734-AB36-126D4AAD6016}"/>
              </a:ext>
            </a:extLst>
          </p:cNvPr>
          <p:cNvSpPr/>
          <p:nvPr/>
        </p:nvSpPr>
        <p:spPr>
          <a:xfrm>
            <a:off x="2258618" y="4309817"/>
            <a:ext cx="1986693" cy="1077218"/>
          </a:xfrm>
          <a:prstGeom prst="rect">
            <a:avLst/>
          </a:prstGeom>
        </p:spPr>
        <p:txBody>
          <a:bodyPr wrap="square">
            <a:spAutoFit/>
          </a:bodyPr>
          <a:lstStyle/>
          <a:p>
            <a:pPr lvl="0" algn="ctr"/>
            <a:r>
              <a:rPr lang="en-US" sz="1600" dirty="0">
                <a:solidFill>
                  <a:schemeClr val="bg1"/>
                </a:solidFill>
              </a:rPr>
              <a:t>Money that can be used for current and future medical expenses</a:t>
            </a:r>
          </a:p>
        </p:txBody>
      </p:sp>
      <p:sp>
        <p:nvSpPr>
          <p:cNvPr id="15" name="Rectangle 14">
            <a:extLst>
              <a:ext uri="{FF2B5EF4-FFF2-40B4-BE49-F238E27FC236}">
                <a16:creationId xmlns:a16="http://schemas.microsoft.com/office/drawing/2014/main" id="{14187843-32C4-474F-A294-6E3310EEB7D2}"/>
              </a:ext>
            </a:extLst>
          </p:cNvPr>
          <p:cNvSpPr/>
          <p:nvPr/>
        </p:nvSpPr>
        <p:spPr>
          <a:xfrm>
            <a:off x="4521124" y="4241430"/>
            <a:ext cx="1351221" cy="1569660"/>
          </a:xfrm>
          <a:prstGeom prst="rect">
            <a:avLst/>
          </a:prstGeom>
        </p:spPr>
        <p:txBody>
          <a:bodyPr wrap="square">
            <a:spAutoFit/>
          </a:bodyPr>
          <a:lstStyle/>
          <a:p>
            <a:pPr lvl="0" algn="ctr"/>
            <a:r>
              <a:rPr lang="en-US" sz="1600" dirty="0">
                <a:solidFill>
                  <a:schemeClr val="bg1"/>
                </a:solidFill>
              </a:rPr>
              <a:t>The Health Savings Account is your personal bank account and portable.</a:t>
            </a:r>
          </a:p>
        </p:txBody>
      </p:sp>
      <p:sp>
        <p:nvSpPr>
          <p:cNvPr id="2" name="TextBox 1">
            <a:extLst>
              <a:ext uri="{FF2B5EF4-FFF2-40B4-BE49-F238E27FC236}">
                <a16:creationId xmlns:a16="http://schemas.microsoft.com/office/drawing/2014/main" id="{93E72971-F295-447C-BD3E-5D518F7F49B8}"/>
              </a:ext>
            </a:extLst>
          </p:cNvPr>
          <p:cNvSpPr txBox="1"/>
          <p:nvPr/>
        </p:nvSpPr>
        <p:spPr>
          <a:xfrm>
            <a:off x="8763535" y="653503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14</a:t>
            </a:r>
          </a:p>
        </p:txBody>
      </p:sp>
      <p:sp>
        <p:nvSpPr>
          <p:cNvPr id="5" name="Rectangle 4">
            <a:extLst>
              <a:ext uri="{FF2B5EF4-FFF2-40B4-BE49-F238E27FC236}">
                <a16:creationId xmlns:a16="http://schemas.microsoft.com/office/drawing/2014/main" id="{D4F6E93C-DE36-4525-A184-A1C1746C2CF6}"/>
              </a:ext>
            </a:extLst>
          </p:cNvPr>
          <p:cNvSpPr/>
          <p:nvPr/>
        </p:nvSpPr>
        <p:spPr>
          <a:xfrm>
            <a:off x="1959311" y="1975881"/>
            <a:ext cx="5042124" cy="3416320"/>
          </a:xfrm>
          <a:prstGeom prst="rect">
            <a:avLst/>
          </a:prstGeom>
        </p:spPr>
        <p:txBody>
          <a:bodyPr wrap="square">
            <a:spAutoFit/>
          </a:bodyPr>
          <a:lstStyle/>
          <a:p>
            <a:r>
              <a:rPr lang="en-US" dirty="0">
                <a:solidFill>
                  <a:schemeClr val="tx1"/>
                </a:solidFill>
                <a:ea typeface="Calibri" panose="020F0502020204030204" pitchFamily="34" charset="0"/>
              </a:rPr>
              <a:t>We offer online HSA educational support sites for both Employer and Employees: </a:t>
            </a:r>
          </a:p>
          <a:p>
            <a:endParaRPr lang="en-US" dirty="0">
              <a:solidFill>
                <a:schemeClr val="tx1"/>
              </a:solidFill>
              <a:ea typeface="Calibri" panose="020F0502020204030204" pitchFamily="34" charset="0"/>
            </a:endParaRPr>
          </a:p>
          <a:p>
            <a:pPr fontAlgn="ctr"/>
            <a:r>
              <a:rPr lang="en-US" u="sng" dirty="0">
                <a:solidFill>
                  <a:srgbClr val="0000FF"/>
                </a:solidFill>
                <a:ea typeface="Calibri" panose="020F0502020204030204" pitchFamily="34" charset="0"/>
                <a:hlinkClick r:id="rId3"/>
              </a:rPr>
              <a:t>Employee Support site:</a:t>
            </a:r>
            <a:r>
              <a:rPr lang="en-US" dirty="0">
                <a:solidFill>
                  <a:srgbClr val="1F497D"/>
                </a:solidFill>
                <a:ea typeface="Calibri" panose="020F0502020204030204" pitchFamily="34" charset="0"/>
              </a:rPr>
              <a:t> </a:t>
            </a:r>
            <a:r>
              <a:rPr lang="en-US" dirty="0">
                <a:solidFill>
                  <a:schemeClr val="tx1"/>
                </a:solidFill>
                <a:ea typeface="Calibri" panose="020F0502020204030204" pitchFamily="34" charset="0"/>
              </a:rPr>
              <a:t>This site includes a variety of EE educational pieces and resources, including videos, documents and tools.  Groups can either send the link to their employees or post on their intranet site.</a:t>
            </a:r>
          </a:p>
          <a:p>
            <a:pPr fontAlgn="ctr"/>
            <a:endParaRPr lang="en-US" dirty="0">
              <a:solidFill>
                <a:schemeClr val="tx1"/>
              </a:solidFill>
              <a:ea typeface="Calibri" panose="020F0502020204030204" pitchFamily="34" charset="0"/>
            </a:endParaRPr>
          </a:p>
          <a:p>
            <a:r>
              <a:rPr lang="en-US" u="sng" dirty="0">
                <a:solidFill>
                  <a:srgbClr val="0000FF"/>
                </a:solidFill>
                <a:ea typeface="Calibri" panose="020F0502020204030204" pitchFamily="34" charset="0"/>
                <a:hlinkClick r:id="rId4"/>
              </a:rPr>
              <a:t>Video Tutorials:</a:t>
            </a:r>
            <a:r>
              <a:rPr lang="en-US" dirty="0">
                <a:ea typeface="Calibri" panose="020F0502020204030204" pitchFamily="34" charset="0"/>
              </a:rPr>
              <a:t> Short videos that explain HSA/FSA; claims, and the member portal in under 3 minutes</a:t>
            </a:r>
          </a:p>
          <a:p>
            <a:r>
              <a:rPr lang="en-US" dirty="0">
                <a:solidFill>
                  <a:srgbClr val="1F497D"/>
                </a:solidFill>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p:txBody>
      </p:sp>
      <p:sp>
        <p:nvSpPr>
          <p:cNvPr id="11" name="Rectangle 10">
            <a:extLst>
              <a:ext uri="{FF2B5EF4-FFF2-40B4-BE49-F238E27FC236}">
                <a16:creationId xmlns:a16="http://schemas.microsoft.com/office/drawing/2014/main" id="{9542CB7B-2F44-4414-8965-343F25F7EE65}"/>
              </a:ext>
            </a:extLst>
          </p:cNvPr>
          <p:cNvSpPr/>
          <p:nvPr/>
        </p:nvSpPr>
        <p:spPr>
          <a:xfrm>
            <a:off x="545238" y="1070702"/>
            <a:ext cx="7521388" cy="707886"/>
          </a:xfrm>
          <a:prstGeom prst="rect">
            <a:avLst/>
          </a:prstGeom>
        </p:spPr>
        <p:txBody>
          <a:bodyPr wrap="square">
            <a:spAutoFit/>
          </a:bodyPr>
          <a:lstStyle/>
          <a:p>
            <a:pPr algn="ctr">
              <a:buSzPct val="128000"/>
              <a:defRPr/>
            </a:pPr>
            <a:r>
              <a:rPr lang="en-US" altLang="en-US" sz="2000" dirty="0">
                <a:cs typeface="Arial" panose="020B0604020202020204" pitchFamily="34" charset="0"/>
              </a:rPr>
              <a:t>You can manage your account and learn more about HSAs at </a:t>
            </a:r>
            <a:r>
              <a:rPr lang="en-US" sz="2000" b="1" u="sng" dirty="0">
                <a:solidFill>
                  <a:srgbClr val="0058B0"/>
                </a:solidFill>
                <a:cs typeface="Arial" panose="020B0604020202020204" pitchFamily="34" charset="0"/>
              </a:rPr>
              <a:t>www.healthequity.com</a:t>
            </a:r>
            <a:endParaRPr lang="en-US" altLang="en-US" sz="2000" dirty="0">
              <a:solidFill>
                <a:srgbClr val="000000"/>
              </a:solidFill>
              <a:ea typeface="Arial Unicode MS" panose="020B0604020202020204" pitchFamily="34" charset="-128"/>
              <a:cs typeface="Arial" panose="020B0604020202020204" pitchFamily="34" charset="0"/>
            </a:endParaRPr>
          </a:p>
        </p:txBody>
      </p:sp>
      <p:sp>
        <p:nvSpPr>
          <p:cNvPr id="4" name="TextBox 3">
            <a:extLst>
              <a:ext uri="{FF2B5EF4-FFF2-40B4-BE49-F238E27FC236}">
                <a16:creationId xmlns:a16="http://schemas.microsoft.com/office/drawing/2014/main" id="{8F83C3B2-6A69-4A9B-9AA0-58A2F3AF5F18}"/>
              </a:ext>
            </a:extLst>
          </p:cNvPr>
          <p:cNvSpPr txBox="1"/>
          <p:nvPr/>
        </p:nvSpPr>
        <p:spPr>
          <a:xfrm>
            <a:off x="1601132" y="5434126"/>
            <a:ext cx="5839983"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800" b="1" i="0" u="none" strike="noStrike" cap="none" spc="0" normalizeH="0" baseline="0" dirty="0">
                <a:ln>
                  <a:noFill/>
                </a:ln>
                <a:solidFill>
                  <a:srgbClr val="B1831D"/>
                </a:solidFill>
                <a:effectLst/>
                <a:uFillTx/>
                <a:latin typeface="+mj-lt"/>
                <a:ea typeface="+mj-ea"/>
                <a:cs typeface="+mj-cs"/>
                <a:sym typeface="Calibri"/>
              </a:rPr>
              <a:t>In order to open up your HSA Account, you must complete the HSA enrollment form and HSA payroll deduction form</a:t>
            </a:r>
          </a:p>
        </p:txBody>
      </p:sp>
    </p:spTree>
    <p:extLst>
      <p:ext uri="{BB962C8B-B14F-4D97-AF65-F5344CB8AC3E}">
        <p14:creationId xmlns:p14="http://schemas.microsoft.com/office/powerpoint/2010/main" val="2492123032"/>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31"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1000" fill="hold"/>
                                        <p:tgtEl>
                                          <p:spTgt spid="14"/>
                                        </p:tgtEl>
                                        <p:attrNameLst>
                                          <p:attrName>ppt_w</p:attrName>
                                        </p:attrNameLst>
                                      </p:cBhvr>
                                      <p:tavLst>
                                        <p:tav tm="0">
                                          <p:val>
                                            <p:fltVal val="0"/>
                                          </p:val>
                                        </p:tav>
                                        <p:tav tm="100000">
                                          <p:val>
                                            <p:strVal val="#ppt_w"/>
                                          </p:val>
                                        </p:tav>
                                      </p:tavLst>
                                    </p:anim>
                                    <p:anim calcmode="lin" valueType="num">
                                      <p:cBhvr>
                                        <p:cTn id="17" dur="1000" fill="hold"/>
                                        <p:tgtEl>
                                          <p:spTgt spid="14"/>
                                        </p:tgtEl>
                                        <p:attrNameLst>
                                          <p:attrName>ppt_h</p:attrName>
                                        </p:attrNameLst>
                                      </p:cBhvr>
                                      <p:tavLst>
                                        <p:tav tm="0">
                                          <p:val>
                                            <p:fltVal val="0"/>
                                          </p:val>
                                        </p:tav>
                                        <p:tav tm="100000">
                                          <p:val>
                                            <p:strVal val="#ppt_h"/>
                                          </p:val>
                                        </p:tav>
                                      </p:tavLst>
                                    </p:anim>
                                    <p:anim calcmode="lin" valueType="num">
                                      <p:cBhvr>
                                        <p:cTn id="18" dur="1000" fill="hold"/>
                                        <p:tgtEl>
                                          <p:spTgt spid="14"/>
                                        </p:tgtEl>
                                        <p:attrNameLst>
                                          <p:attrName>style.rotation</p:attrName>
                                        </p:attrNameLst>
                                      </p:cBhvr>
                                      <p:tavLst>
                                        <p:tav tm="0">
                                          <p:val>
                                            <p:fltVal val="90"/>
                                          </p:val>
                                        </p:tav>
                                        <p:tav tm="100000">
                                          <p:val>
                                            <p:fltVal val="0"/>
                                          </p:val>
                                        </p:tav>
                                      </p:tavLst>
                                    </p:anim>
                                    <p:animEffect transition="in" filter="fade">
                                      <p:cBhvr>
                                        <p:cTn id="19" dur="1000"/>
                                        <p:tgtEl>
                                          <p:spTgt spid="14"/>
                                        </p:tgtEl>
                                      </p:cBhvr>
                                    </p:animEffect>
                                  </p:childTnLst>
                                </p:cTn>
                              </p:par>
                            </p:childTnLst>
                          </p:cTn>
                        </p:par>
                        <p:par>
                          <p:cTn id="20" fill="hold">
                            <p:stCondLst>
                              <p:cond delay="1500"/>
                            </p:stCondLst>
                            <p:childTnLst>
                              <p:par>
                                <p:cTn id="21" presetID="31"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0" fill="hold"/>
                                        <p:tgtEl>
                                          <p:spTgt spid="15"/>
                                        </p:tgtEl>
                                        <p:attrNameLst>
                                          <p:attrName>ppt_w</p:attrName>
                                        </p:attrNameLst>
                                      </p:cBhvr>
                                      <p:tavLst>
                                        <p:tav tm="0">
                                          <p:val>
                                            <p:fltVal val="0"/>
                                          </p:val>
                                        </p:tav>
                                        <p:tav tm="100000">
                                          <p:val>
                                            <p:strVal val="#ppt_w"/>
                                          </p:val>
                                        </p:tav>
                                      </p:tavLst>
                                    </p:anim>
                                    <p:anim calcmode="lin" valueType="num">
                                      <p:cBhvr>
                                        <p:cTn id="24" dur="1000" fill="hold"/>
                                        <p:tgtEl>
                                          <p:spTgt spid="15"/>
                                        </p:tgtEl>
                                        <p:attrNameLst>
                                          <p:attrName>ppt_h</p:attrName>
                                        </p:attrNameLst>
                                      </p:cBhvr>
                                      <p:tavLst>
                                        <p:tav tm="0">
                                          <p:val>
                                            <p:fltVal val="0"/>
                                          </p:val>
                                        </p:tav>
                                        <p:tav tm="100000">
                                          <p:val>
                                            <p:strVal val="#ppt_h"/>
                                          </p:val>
                                        </p:tav>
                                      </p:tavLst>
                                    </p:anim>
                                    <p:anim calcmode="lin" valueType="num">
                                      <p:cBhvr>
                                        <p:cTn id="25" dur="1000" fill="hold"/>
                                        <p:tgtEl>
                                          <p:spTgt spid="15"/>
                                        </p:tgtEl>
                                        <p:attrNameLst>
                                          <p:attrName>style.rotation</p:attrName>
                                        </p:attrNameLst>
                                      </p:cBhvr>
                                      <p:tavLst>
                                        <p:tav tm="0">
                                          <p:val>
                                            <p:fltVal val="90"/>
                                          </p:val>
                                        </p:tav>
                                        <p:tav tm="100000">
                                          <p:val>
                                            <p:fltVal val="0"/>
                                          </p:val>
                                        </p:tav>
                                      </p:tavLst>
                                    </p:anim>
                                    <p:animEffect transition="in" filter="fade">
                                      <p:cBhvr>
                                        <p:cTn id="2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372862" y="202497"/>
            <a:ext cx="8313938"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What is a Health Savings Account (HSA)? </a:t>
            </a:r>
            <a:endParaRPr dirty="0">
              <a:solidFill>
                <a:schemeClr val="tx1"/>
              </a:solidFill>
            </a:endParaRPr>
          </a:p>
        </p:txBody>
      </p:sp>
      <p:pic>
        <p:nvPicPr>
          <p:cNvPr id="10" name="Picture 9" descr="A close up of a logo&#10;&#10;Description automatically generated">
            <a:extLst>
              <a:ext uri="{FF2B5EF4-FFF2-40B4-BE49-F238E27FC236}">
                <a16:creationId xmlns:a16="http://schemas.microsoft.com/office/drawing/2014/main" id="{24B6FF0A-BE87-4341-9668-0C9ED6B86956}"/>
              </a:ext>
            </a:extLst>
          </p:cNvPr>
          <p:cNvPicPr>
            <a:picLocks noChangeAspect="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2005464" y="1809327"/>
            <a:ext cx="4864206" cy="4864206"/>
          </a:xfrm>
          <a:prstGeom prst="rect">
            <a:avLst/>
          </a:prstGeom>
        </p:spPr>
      </p:pic>
      <p:sp>
        <p:nvSpPr>
          <p:cNvPr id="12" name="Rectangle 11">
            <a:extLst>
              <a:ext uri="{FF2B5EF4-FFF2-40B4-BE49-F238E27FC236}">
                <a16:creationId xmlns:a16="http://schemas.microsoft.com/office/drawing/2014/main" id="{B73CF985-2324-484E-B900-943A32CADE0C}"/>
              </a:ext>
            </a:extLst>
          </p:cNvPr>
          <p:cNvSpPr/>
          <p:nvPr/>
        </p:nvSpPr>
        <p:spPr>
          <a:xfrm>
            <a:off x="2009214" y="3193486"/>
            <a:ext cx="2296718" cy="830997"/>
          </a:xfrm>
          <a:prstGeom prst="rect">
            <a:avLst/>
          </a:prstGeom>
        </p:spPr>
        <p:txBody>
          <a:bodyPr wrap="square">
            <a:spAutoFit/>
          </a:bodyPr>
          <a:lstStyle/>
          <a:p>
            <a:pPr lvl="0" algn="ctr"/>
            <a:r>
              <a:rPr lang="en-US" sz="1600" dirty="0">
                <a:solidFill>
                  <a:schemeClr val="bg1"/>
                </a:solidFill>
              </a:rPr>
              <a:t>A bank account paired with a qualified high-deductible health plan</a:t>
            </a:r>
          </a:p>
        </p:txBody>
      </p:sp>
      <p:sp>
        <p:nvSpPr>
          <p:cNvPr id="13" name="Rectangle 12">
            <a:extLst>
              <a:ext uri="{FF2B5EF4-FFF2-40B4-BE49-F238E27FC236}">
                <a16:creationId xmlns:a16="http://schemas.microsoft.com/office/drawing/2014/main" id="{6B7CD51D-15CB-4177-9C32-406AD3D3848A}"/>
              </a:ext>
            </a:extLst>
          </p:cNvPr>
          <p:cNvSpPr/>
          <p:nvPr/>
        </p:nvSpPr>
        <p:spPr>
          <a:xfrm>
            <a:off x="4751971" y="3285999"/>
            <a:ext cx="1994454" cy="584775"/>
          </a:xfrm>
          <a:prstGeom prst="rect">
            <a:avLst/>
          </a:prstGeom>
        </p:spPr>
        <p:txBody>
          <a:bodyPr wrap="square">
            <a:spAutoFit/>
          </a:bodyPr>
          <a:lstStyle/>
          <a:p>
            <a:pPr lvl="0" algn="ctr"/>
            <a:r>
              <a:rPr lang="en-US" sz="1600" dirty="0">
                <a:solidFill>
                  <a:schemeClr val="bg1"/>
                </a:solidFill>
              </a:rPr>
              <a:t>A bank account that is owned by you.</a:t>
            </a:r>
          </a:p>
        </p:txBody>
      </p:sp>
      <p:sp>
        <p:nvSpPr>
          <p:cNvPr id="14" name="Rectangle 13">
            <a:extLst>
              <a:ext uri="{FF2B5EF4-FFF2-40B4-BE49-F238E27FC236}">
                <a16:creationId xmlns:a16="http://schemas.microsoft.com/office/drawing/2014/main" id="{7B6E9E45-1ED0-4734-AB36-126D4AAD6016}"/>
              </a:ext>
            </a:extLst>
          </p:cNvPr>
          <p:cNvSpPr/>
          <p:nvPr/>
        </p:nvSpPr>
        <p:spPr>
          <a:xfrm>
            <a:off x="2258618" y="4309817"/>
            <a:ext cx="1986693" cy="1077218"/>
          </a:xfrm>
          <a:prstGeom prst="rect">
            <a:avLst/>
          </a:prstGeom>
        </p:spPr>
        <p:txBody>
          <a:bodyPr wrap="square">
            <a:spAutoFit/>
          </a:bodyPr>
          <a:lstStyle/>
          <a:p>
            <a:pPr lvl="0" algn="ctr"/>
            <a:r>
              <a:rPr lang="en-US" sz="1600" dirty="0">
                <a:solidFill>
                  <a:schemeClr val="bg1"/>
                </a:solidFill>
              </a:rPr>
              <a:t>Money that can be used for current and future medical expenses</a:t>
            </a:r>
          </a:p>
        </p:txBody>
      </p:sp>
      <p:sp>
        <p:nvSpPr>
          <p:cNvPr id="15" name="Rectangle 14">
            <a:extLst>
              <a:ext uri="{FF2B5EF4-FFF2-40B4-BE49-F238E27FC236}">
                <a16:creationId xmlns:a16="http://schemas.microsoft.com/office/drawing/2014/main" id="{14187843-32C4-474F-A294-6E3310EEB7D2}"/>
              </a:ext>
            </a:extLst>
          </p:cNvPr>
          <p:cNvSpPr/>
          <p:nvPr/>
        </p:nvSpPr>
        <p:spPr>
          <a:xfrm>
            <a:off x="4521124" y="4241430"/>
            <a:ext cx="1351221" cy="1569660"/>
          </a:xfrm>
          <a:prstGeom prst="rect">
            <a:avLst/>
          </a:prstGeom>
        </p:spPr>
        <p:txBody>
          <a:bodyPr wrap="square">
            <a:spAutoFit/>
          </a:bodyPr>
          <a:lstStyle/>
          <a:p>
            <a:pPr lvl="0" algn="ctr"/>
            <a:r>
              <a:rPr lang="en-US" sz="1600" dirty="0">
                <a:solidFill>
                  <a:schemeClr val="bg1"/>
                </a:solidFill>
              </a:rPr>
              <a:t>The Health Savings Account is your personal bank account and portable.</a:t>
            </a:r>
          </a:p>
        </p:txBody>
      </p:sp>
      <p:pic>
        <p:nvPicPr>
          <p:cNvPr id="16" name="Picture 15" descr="A picture containing toy, food, sign&#10;&#10;Description automatically generated">
            <a:extLst>
              <a:ext uri="{FF2B5EF4-FFF2-40B4-BE49-F238E27FC236}">
                <a16:creationId xmlns:a16="http://schemas.microsoft.com/office/drawing/2014/main" id="{E6732BAE-AE24-4158-AE07-91C01E26FC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7693" y="2031833"/>
            <a:ext cx="1543009" cy="1135852"/>
          </a:xfrm>
          <a:prstGeom prst="rect">
            <a:avLst/>
          </a:prstGeom>
        </p:spPr>
      </p:pic>
      <p:pic>
        <p:nvPicPr>
          <p:cNvPr id="17" name="Picture 16" descr="A close up of a logo&#10;&#10;Description automatically generated">
            <a:extLst>
              <a:ext uri="{FF2B5EF4-FFF2-40B4-BE49-F238E27FC236}">
                <a16:creationId xmlns:a16="http://schemas.microsoft.com/office/drawing/2014/main" id="{1198080A-E149-4336-B3E4-48EE7247AD6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96956" y="1955540"/>
            <a:ext cx="1432090" cy="1111504"/>
          </a:xfrm>
          <a:prstGeom prst="rect">
            <a:avLst/>
          </a:prstGeom>
        </p:spPr>
      </p:pic>
      <p:pic>
        <p:nvPicPr>
          <p:cNvPr id="18" name="Picture 17" descr="A picture containing clock&#10;&#10;Description automatically generated">
            <a:extLst>
              <a:ext uri="{FF2B5EF4-FFF2-40B4-BE49-F238E27FC236}">
                <a16:creationId xmlns:a16="http://schemas.microsoft.com/office/drawing/2014/main" id="{DA14D2C8-DBEB-4246-B5B1-12C31435567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86134" y="4618914"/>
            <a:ext cx="860291" cy="1569660"/>
          </a:xfrm>
          <a:prstGeom prst="rect">
            <a:avLst/>
          </a:prstGeom>
        </p:spPr>
      </p:pic>
      <p:pic>
        <p:nvPicPr>
          <p:cNvPr id="19" name="Picture 18" descr="A close up of a sign&#10;&#10;Description automatically generated">
            <a:extLst>
              <a:ext uri="{FF2B5EF4-FFF2-40B4-BE49-F238E27FC236}">
                <a16:creationId xmlns:a16="http://schemas.microsoft.com/office/drawing/2014/main" id="{13DEA841-56F1-418D-BCAA-47760BC6995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30216" y="5387036"/>
            <a:ext cx="1077219" cy="972080"/>
          </a:xfrm>
          <a:prstGeom prst="rect">
            <a:avLst/>
          </a:prstGeom>
        </p:spPr>
      </p:pic>
      <p:pic>
        <p:nvPicPr>
          <p:cNvPr id="22" name="Picture 21" descr="A close up of a logo&#10;&#10;Description automatically generated">
            <a:extLst>
              <a:ext uri="{FF2B5EF4-FFF2-40B4-BE49-F238E27FC236}">
                <a16:creationId xmlns:a16="http://schemas.microsoft.com/office/drawing/2014/main" id="{71F20203-DD79-47BD-9573-2991B559D0AA}"/>
              </a:ext>
            </a:extLst>
          </p:cNvPr>
          <p:cNvPicPr>
            <a:picLocks noChangeAspect="1"/>
          </p:cNvPicPr>
          <p:nvPr/>
        </p:nvPicPr>
        <p:blipFill>
          <a:blip r:embed="rId8" cstate="print">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rot="21349381">
            <a:off x="6886280" y="1987192"/>
            <a:ext cx="2193698" cy="2296147"/>
          </a:xfrm>
          <a:prstGeom prst="rect">
            <a:avLst/>
          </a:prstGeom>
        </p:spPr>
      </p:pic>
      <p:sp>
        <p:nvSpPr>
          <p:cNvPr id="3" name="Rectangle 2">
            <a:extLst>
              <a:ext uri="{FF2B5EF4-FFF2-40B4-BE49-F238E27FC236}">
                <a16:creationId xmlns:a16="http://schemas.microsoft.com/office/drawing/2014/main" id="{C612EBA9-8416-43A9-AAB6-503EC715475D}"/>
              </a:ext>
            </a:extLst>
          </p:cNvPr>
          <p:cNvSpPr/>
          <p:nvPr/>
        </p:nvSpPr>
        <p:spPr>
          <a:xfrm>
            <a:off x="6852749" y="2328380"/>
            <a:ext cx="2160211" cy="1477328"/>
          </a:xfrm>
          <a:prstGeom prst="rect">
            <a:avLst/>
          </a:prstGeom>
        </p:spPr>
        <p:txBody>
          <a:bodyPr wrap="square">
            <a:spAutoFit/>
          </a:bodyPr>
          <a:lstStyle/>
          <a:p>
            <a:pPr algn="ctr">
              <a:spcBef>
                <a:spcPct val="20000"/>
              </a:spcBef>
              <a:buClr>
                <a:schemeClr val="bg1"/>
              </a:buClr>
              <a:defRPr/>
            </a:pPr>
            <a:r>
              <a:rPr lang="en-US" sz="1500" kern="1000" dirty="0">
                <a:solidFill>
                  <a:srgbClr val="254061"/>
                </a:solidFill>
              </a:rPr>
              <a:t>The “use it or lose it” rule </a:t>
            </a:r>
            <a:r>
              <a:rPr lang="en-US" sz="1500" b="1" kern="1000" dirty="0">
                <a:solidFill>
                  <a:srgbClr val="FF0000"/>
                </a:solidFill>
              </a:rPr>
              <a:t>doesn’t</a:t>
            </a:r>
            <a:r>
              <a:rPr lang="en-US" sz="1500" kern="1000" dirty="0">
                <a:solidFill>
                  <a:srgbClr val="254061"/>
                </a:solidFill>
              </a:rPr>
              <a:t> apply. Unspent funds “roll over” year to year. Continue to add to the account over time.</a:t>
            </a:r>
          </a:p>
        </p:txBody>
      </p:sp>
      <p:sp>
        <p:nvSpPr>
          <p:cNvPr id="4" name="Rectangle 3">
            <a:extLst>
              <a:ext uri="{FF2B5EF4-FFF2-40B4-BE49-F238E27FC236}">
                <a16:creationId xmlns:a16="http://schemas.microsoft.com/office/drawing/2014/main" id="{742096A1-286D-4C24-8AC0-4DBED0BA5DE4}"/>
              </a:ext>
            </a:extLst>
          </p:cNvPr>
          <p:cNvSpPr/>
          <p:nvPr/>
        </p:nvSpPr>
        <p:spPr>
          <a:xfrm>
            <a:off x="1198030" y="1065533"/>
            <a:ext cx="6832278" cy="529376"/>
          </a:xfrm>
          <a:prstGeom prst="rect">
            <a:avLst/>
          </a:prstGeom>
        </p:spPr>
        <p:txBody>
          <a:bodyPr wrap="square">
            <a:spAutoFit/>
          </a:bodyPr>
          <a:lstStyle/>
          <a:p>
            <a:pPr lvl="1" indent="0">
              <a:spcBef>
                <a:spcPct val="20000"/>
              </a:spcBef>
              <a:buClr>
                <a:schemeClr val="tx1"/>
              </a:buClr>
            </a:pPr>
            <a:r>
              <a:rPr lang="en-US" sz="2000" b="1" dirty="0">
                <a:solidFill>
                  <a:schemeClr val="tx1"/>
                </a:solidFill>
                <a:latin typeface="Calibri" panose="020F0502020204030204" pitchFamily="34" charset="0"/>
              </a:rPr>
              <a:t>Maximum Contribution: $3,650 (Individual) / $7,300 (Family)</a:t>
            </a:r>
            <a:endParaRPr lang="en-US" sz="2000" dirty="0">
              <a:solidFill>
                <a:schemeClr val="tx1"/>
              </a:solidFill>
              <a:latin typeface="Calibri" panose="020F0502020204030204" pitchFamily="34" charset="0"/>
            </a:endParaRPr>
          </a:p>
          <a:p>
            <a:pPr marL="342900" indent="-342900" hangingPunct="1">
              <a:spcBef>
                <a:spcPct val="20000"/>
              </a:spcBef>
              <a:buClr>
                <a:schemeClr val="tx1"/>
              </a:buClr>
              <a:buFontTx/>
              <a:buChar char="•"/>
            </a:pPr>
            <a:endParaRPr lang="en-US" sz="700" dirty="0"/>
          </a:p>
        </p:txBody>
      </p:sp>
      <p:sp>
        <p:nvSpPr>
          <p:cNvPr id="2" name="TextBox 1">
            <a:extLst>
              <a:ext uri="{FF2B5EF4-FFF2-40B4-BE49-F238E27FC236}">
                <a16:creationId xmlns:a16="http://schemas.microsoft.com/office/drawing/2014/main" id="{93E72971-F295-447C-BD3E-5D518F7F49B8}"/>
              </a:ext>
            </a:extLst>
          </p:cNvPr>
          <p:cNvSpPr txBox="1"/>
          <p:nvPr/>
        </p:nvSpPr>
        <p:spPr>
          <a:xfrm>
            <a:off x="8763535" y="653503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15</a:t>
            </a:r>
          </a:p>
        </p:txBody>
      </p:sp>
    </p:spTree>
    <p:extLst>
      <p:ext uri="{BB962C8B-B14F-4D97-AF65-F5344CB8AC3E}">
        <p14:creationId xmlns:p14="http://schemas.microsoft.com/office/powerpoint/2010/main" val="420387823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500" fill="hold"/>
                                        <p:tgtEl>
                                          <p:spTgt spid="12"/>
                                        </p:tgtEl>
                                        <p:attrNameLst>
                                          <p:attrName>ppt_x</p:attrName>
                                        </p:attrNameLst>
                                      </p:cBhvr>
                                      <p:tavLst>
                                        <p:tav tm="0">
                                          <p:val>
                                            <p:strVal val="#ppt_x"/>
                                          </p:val>
                                        </p:tav>
                                        <p:tav tm="100000">
                                          <p:val>
                                            <p:strVal val="#ppt_x"/>
                                          </p:val>
                                        </p:tav>
                                      </p:tavLst>
                                    </p:anim>
                                    <p:anim calcmode="lin" valueType="num">
                                      <p:cBhvr additive="base">
                                        <p:cTn id="11" dur="500" fill="hold"/>
                                        <p:tgtEl>
                                          <p:spTgt spid="12"/>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2" presetClass="entr" presetSubtype="4"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31"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1000" fill="hold"/>
                                        <p:tgtEl>
                                          <p:spTgt spid="14"/>
                                        </p:tgtEl>
                                        <p:attrNameLst>
                                          <p:attrName>ppt_w</p:attrName>
                                        </p:attrNameLst>
                                      </p:cBhvr>
                                      <p:tavLst>
                                        <p:tav tm="0">
                                          <p:val>
                                            <p:fltVal val="0"/>
                                          </p:val>
                                        </p:tav>
                                        <p:tav tm="100000">
                                          <p:val>
                                            <p:strVal val="#ppt_w"/>
                                          </p:val>
                                        </p:tav>
                                      </p:tavLst>
                                    </p:anim>
                                    <p:anim calcmode="lin" valueType="num">
                                      <p:cBhvr>
                                        <p:cTn id="30" dur="1000" fill="hold"/>
                                        <p:tgtEl>
                                          <p:spTgt spid="14"/>
                                        </p:tgtEl>
                                        <p:attrNameLst>
                                          <p:attrName>ppt_h</p:attrName>
                                        </p:attrNameLst>
                                      </p:cBhvr>
                                      <p:tavLst>
                                        <p:tav tm="0">
                                          <p:val>
                                            <p:fltVal val="0"/>
                                          </p:val>
                                        </p:tav>
                                        <p:tav tm="100000">
                                          <p:val>
                                            <p:strVal val="#ppt_h"/>
                                          </p:val>
                                        </p:tav>
                                      </p:tavLst>
                                    </p:anim>
                                    <p:anim calcmode="lin" valueType="num">
                                      <p:cBhvr>
                                        <p:cTn id="31" dur="1000" fill="hold"/>
                                        <p:tgtEl>
                                          <p:spTgt spid="14"/>
                                        </p:tgtEl>
                                        <p:attrNameLst>
                                          <p:attrName>style.rotation</p:attrName>
                                        </p:attrNameLst>
                                      </p:cBhvr>
                                      <p:tavLst>
                                        <p:tav tm="0">
                                          <p:val>
                                            <p:fltVal val="90"/>
                                          </p:val>
                                        </p:tav>
                                        <p:tav tm="100000">
                                          <p:val>
                                            <p:fltVal val="0"/>
                                          </p:val>
                                        </p:tav>
                                      </p:tavLst>
                                    </p:anim>
                                    <p:animEffect transition="in" filter="fade">
                                      <p:cBhvr>
                                        <p:cTn id="32" dur="1000"/>
                                        <p:tgtEl>
                                          <p:spTgt spid="14"/>
                                        </p:tgtEl>
                                      </p:cBhvr>
                                    </p:animEffect>
                                  </p:childTnLst>
                                </p:cTn>
                              </p:par>
                            </p:childTnLst>
                          </p:cTn>
                        </p:par>
                        <p:par>
                          <p:cTn id="33" fill="hold">
                            <p:stCondLst>
                              <p:cond delay="2500"/>
                            </p:stCondLst>
                            <p:childTnLst>
                              <p:par>
                                <p:cTn id="34" presetID="31"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1000" fill="hold"/>
                                        <p:tgtEl>
                                          <p:spTgt spid="15"/>
                                        </p:tgtEl>
                                        <p:attrNameLst>
                                          <p:attrName>ppt_w</p:attrName>
                                        </p:attrNameLst>
                                      </p:cBhvr>
                                      <p:tavLst>
                                        <p:tav tm="0">
                                          <p:val>
                                            <p:fltVal val="0"/>
                                          </p:val>
                                        </p:tav>
                                        <p:tav tm="100000">
                                          <p:val>
                                            <p:strVal val="#ppt_w"/>
                                          </p:val>
                                        </p:tav>
                                      </p:tavLst>
                                    </p:anim>
                                    <p:anim calcmode="lin" valueType="num">
                                      <p:cBhvr>
                                        <p:cTn id="37" dur="1000" fill="hold"/>
                                        <p:tgtEl>
                                          <p:spTgt spid="15"/>
                                        </p:tgtEl>
                                        <p:attrNameLst>
                                          <p:attrName>ppt_h</p:attrName>
                                        </p:attrNameLst>
                                      </p:cBhvr>
                                      <p:tavLst>
                                        <p:tav tm="0">
                                          <p:val>
                                            <p:fltVal val="0"/>
                                          </p:val>
                                        </p:tav>
                                        <p:tav tm="100000">
                                          <p:val>
                                            <p:strVal val="#ppt_h"/>
                                          </p:val>
                                        </p:tav>
                                      </p:tavLst>
                                    </p:anim>
                                    <p:anim calcmode="lin" valueType="num">
                                      <p:cBhvr>
                                        <p:cTn id="38" dur="1000" fill="hold"/>
                                        <p:tgtEl>
                                          <p:spTgt spid="15"/>
                                        </p:tgtEl>
                                        <p:attrNameLst>
                                          <p:attrName>style.rotation</p:attrName>
                                        </p:attrNameLst>
                                      </p:cBhvr>
                                      <p:tavLst>
                                        <p:tav tm="0">
                                          <p:val>
                                            <p:fltVal val="90"/>
                                          </p:val>
                                        </p:tav>
                                        <p:tav tm="100000">
                                          <p:val>
                                            <p:fltVal val="0"/>
                                          </p:val>
                                        </p:tav>
                                      </p:tavLst>
                                    </p:anim>
                                    <p:animEffect transition="in" filter="fade">
                                      <p:cBhvr>
                                        <p:cTn id="39" dur="1000"/>
                                        <p:tgtEl>
                                          <p:spTgt spid="15"/>
                                        </p:tgtEl>
                                      </p:cBhvr>
                                    </p:animEffect>
                                  </p:childTnLst>
                                </p:cTn>
                              </p:par>
                              <p:par>
                                <p:cTn id="40" presetID="31" presetClass="entr" presetSubtype="0"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fltVal val="0"/>
                                          </p:val>
                                        </p:tav>
                                        <p:tav tm="100000">
                                          <p:val>
                                            <p:strVal val="#ppt_w"/>
                                          </p:val>
                                        </p:tav>
                                      </p:tavLst>
                                    </p:anim>
                                    <p:anim calcmode="lin" valueType="num">
                                      <p:cBhvr>
                                        <p:cTn id="43" dur="1000" fill="hold"/>
                                        <p:tgtEl>
                                          <p:spTgt spid="18"/>
                                        </p:tgtEl>
                                        <p:attrNameLst>
                                          <p:attrName>ppt_h</p:attrName>
                                        </p:attrNameLst>
                                      </p:cBhvr>
                                      <p:tavLst>
                                        <p:tav tm="0">
                                          <p:val>
                                            <p:fltVal val="0"/>
                                          </p:val>
                                        </p:tav>
                                        <p:tav tm="100000">
                                          <p:val>
                                            <p:strVal val="#ppt_h"/>
                                          </p:val>
                                        </p:tav>
                                      </p:tavLst>
                                    </p:anim>
                                    <p:anim calcmode="lin" valueType="num">
                                      <p:cBhvr>
                                        <p:cTn id="44" dur="1000" fill="hold"/>
                                        <p:tgtEl>
                                          <p:spTgt spid="18"/>
                                        </p:tgtEl>
                                        <p:attrNameLst>
                                          <p:attrName>style.rotation</p:attrName>
                                        </p:attrNameLst>
                                      </p:cBhvr>
                                      <p:tavLst>
                                        <p:tav tm="0">
                                          <p:val>
                                            <p:fltVal val="90"/>
                                          </p:val>
                                        </p:tav>
                                        <p:tav tm="100000">
                                          <p:val>
                                            <p:fltVal val="0"/>
                                          </p:val>
                                        </p:tav>
                                      </p:tavLst>
                                    </p:anim>
                                    <p:animEffect transition="in" filter="fade">
                                      <p:cBhvr>
                                        <p:cTn id="45" dur="1000"/>
                                        <p:tgtEl>
                                          <p:spTgt spid="18"/>
                                        </p:tgtEl>
                                      </p:cBhvr>
                                    </p:animEffect>
                                  </p:childTnLst>
                                </p:cTn>
                              </p:par>
                              <p:par>
                                <p:cTn id="46" presetID="31" presetClass="entr" presetSubtype="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p:cTn id="48" dur="1000" fill="hold"/>
                                        <p:tgtEl>
                                          <p:spTgt spid="19"/>
                                        </p:tgtEl>
                                        <p:attrNameLst>
                                          <p:attrName>ppt_w</p:attrName>
                                        </p:attrNameLst>
                                      </p:cBhvr>
                                      <p:tavLst>
                                        <p:tav tm="0">
                                          <p:val>
                                            <p:fltVal val="0"/>
                                          </p:val>
                                        </p:tav>
                                        <p:tav tm="100000">
                                          <p:val>
                                            <p:strVal val="#ppt_w"/>
                                          </p:val>
                                        </p:tav>
                                      </p:tavLst>
                                    </p:anim>
                                    <p:anim calcmode="lin" valueType="num">
                                      <p:cBhvr>
                                        <p:cTn id="49" dur="1000" fill="hold"/>
                                        <p:tgtEl>
                                          <p:spTgt spid="19"/>
                                        </p:tgtEl>
                                        <p:attrNameLst>
                                          <p:attrName>ppt_h</p:attrName>
                                        </p:attrNameLst>
                                      </p:cBhvr>
                                      <p:tavLst>
                                        <p:tav tm="0">
                                          <p:val>
                                            <p:fltVal val="0"/>
                                          </p:val>
                                        </p:tav>
                                        <p:tav tm="100000">
                                          <p:val>
                                            <p:strVal val="#ppt_h"/>
                                          </p:val>
                                        </p:tav>
                                      </p:tavLst>
                                    </p:anim>
                                    <p:anim calcmode="lin" valueType="num">
                                      <p:cBhvr>
                                        <p:cTn id="50" dur="1000" fill="hold"/>
                                        <p:tgtEl>
                                          <p:spTgt spid="19"/>
                                        </p:tgtEl>
                                        <p:attrNameLst>
                                          <p:attrName>style.rotation</p:attrName>
                                        </p:attrNameLst>
                                      </p:cBhvr>
                                      <p:tavLst>
                                        <p:tav tm="0">
                                          <p:val>
                                            <p:fltVal val="90"/>
                                          </p:val>
                                        </p:tav>
                                        <p:tav tm="100000">
                                          <p:val>
                                            <p:fltVal val="0"/>
                                          </p:val>
                                        </p:tav>
                                      </p:tavLst>
                                    </p:anim>
                                    <p:animEffect transition="in" filter="fade">
                                      <p:cBhvr>
                                        <p:cTn id="51" dur="1000"/>
                                        <p:tgtEl>
                                          <p:spTgt spid="19"/>
                                        </p:tgtEl>
                                      </p:cBhvr>
                                    </p:animEffect>
                                  </p:childTnLst>
                                </p:cTn>
                              </p:par>
                              <p:par>
                                <p:cTn id="52" presetID="26"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wipe(down)">
                                      <p:cBhvr>
                                        <p:cTn id="54" dur="580">
                                          <p:stCondLst>
                                            <p:cond delay="0"/>
                                          </p:stCondLst>
                                        </p:cTn>
                                        <p:tgtEl>
                                          <p:spTgt spid="22"/>
                                        </p:tgtEl>
                                      </p:cBhvr>
                                    </p:animEffect>
                                    <p:anim calcmode="lin" valueType="num">
                                      <p:cBhvr>
                                        <p:cTn id="55"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56"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57"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58"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59"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60" dur="26">
                                          <p:stCondLst>
                                            <p:cond delay="650"/>
                                          </p:stCondLst>
                                        </p:cTn>
                                        <p:tgtEl>
                                          <p:spTgt spid="22"/>
                                        </p:tgtEl>
                                      </p:cBhvr>
                                      <p:to x="100000" y="60000"/>
                                    </p:animScale>
                                    <p:animScale>
                                      <p:cBhvr>
                                        <p:cTn id="61" dur="166" decel="50000">
                                          <p:stCondLst>
                                            <p:cond delay="676"/>
                                          </p:stCondLst>
                                        </p:cTn>
                                        <p:tgtEl>
                                          <p:spTgt spid="22"/>
                                        </p:tgtEl>
                                      </p:cBhvr>
                                      <p:to x="100000" y="100000"/>
                                    </p:animScale>
                                    <p:animScale>
                                      <p:cBhvr>
                                        <p:cTn id="62" dur="26">
                                          <p:stCondLst>
                                            <p:cond delay="1312"/>
                                          </p:stCondLst>
                                        </p:cTn>
                                        <p:tgtEl>
                                          <p:spTgt spid="22"/>
                                        </p:tgtEl>
                                      </p:cBhvr>
                                      <p:to x="100000" y="80000"/>
                                    </p:animScale>
                                    <p:animScale>
                                      <p:cBhvr>
                                        <p:cTn id="63" dur="166" decel="50000">
                                          <p:stCondLst>
                                            <p:cond delay="1338"/>
                                          </p:stCondLst>
                                        </p:cTn>
                                        <p:tgtEl>
                                          <p:spTgt spid="22"/>
                                        </p:tgtEl>
                                      </p:cBhvr>
                                      <p:to x="100000" y="100000"/>
                                    </p:animScale>
                                    <p:animScale>
                                      <p:cBhvr>
                                        <p:cTn id="64" dur="26">
                                          <p:stCondLst>
                                            <p:cond delay="1642"/>
                                          </p:stCondLst>
                                        </p:cTn>
                                        <p:tgtEl>
                                          <p:spTgt spid="22"/>
                                        </p:tgtEl>
                                      </p:cBhvr>
                                      <p:to x="100000" y="90000"/>
                                    </p:animScale>
                                    <p:animScale>
                                      <p:cBhvr>
                                        <p:cTn id="65" dur="166" decel="50000">
                                          <p:stCondLst>
                                            <p:cond delay="1668"/>
                                          </p:stCondLst>
                                        </p:cTn>
                                        <p:tgtEl>
                                          <p:spTgt spid="22"/>
                                        </p:tgtEl>
                                      </p:cBhvr>
                                      <p:to x="100000" y="100000"/>
                                    </p:animScale>
                                    <p:animScale>
                                      <p:cBhvr>
                                        <p:cTn id="66" dur="26">
                                          <p:stCondLst>
                                            <p:cond delay="1808"/>
                                          </p:stCondLst>
                                        </p:cTn>
                                        <p:tgtEl>
                                          <p:spTgt spid="22"/>
                                        </p:tgtEl>
                                      </p:cBhvr>
                                      <p:to x="100000" y="95000"/>
                                    </p:animScale>
                                    <p:animScale>
                                      <p:cBhvr>
                                        <p:cTn id="67" dur="166" decel="50000">
                                          <p:stCondLst>
                                            <p:cond delay="1834"/>
                                          </p:stCondLst>
                                        </p:cTn>
                                        <p:tgtEl>
                                          <p:spTgt spid="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502920" y="196887"/>
            <a:ext cx="5356289" cy="586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a:solidFill>
                  <a:srgbClr val="FFFFFF"/>
                </a:solidFill>
              </a:defRPr>
            </a:lvl1pPr>
          </a:lstStyle>
          <a:p>
            <a:r>
              <a:rPr lang="en-US" dirty="0">
                <a:solidFill>
                  <a:schemeClr val="tx1"/>
                </a:solidFill>
              </a:rPr>
              <a:t>HSA Contribution Rules</a:t>
            </a:r>
            <a:endParaRPr dirty="0">
              <a:solidFill>
                <a:schemeClr val="tx1"/>
              </a:solidFill>
            </a:endParaRPr>
          </a:p>
        </p:txBody>
      </p:sp>
      <p:pic>
        <p:nvPicPr>
          <p:cNvPr id="10" name="Picture 9" descr="A close up of a logo&#10;&#10;Description automatically generated">
            <a:extLst>
              <a:ext uri="{FF2B5EF4-FFF2-40B4-BE49-F238E27FC236}">
                <a16:creationId xmlns:a16="http://schemas.microsoft.com/office/drawing/2014/main" id="{2E4A7DB9-2931-4DA6-AAFB-15DFF08FE204}"/>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1457838" y="883567"/>
            <a:ext cx="5791923" cy="5821166"/>
          </a:xfrm>
          <a:prstGeom prst="rect">
            <a:avLst/>
          </a:prstGeom>
        </p:spPr>
      </p:pic>
      <p:sp>
        <p:nvSpPr>
          <p:cNvPr id="11" name="Rectangle 10">
            <a:extLst>
              <a:ext uri="{FF2B5EF4-FFF2-40B4-BE49-F238E27FC236}">
                <a16:creationId xmlns:a16="http://schemas.microsoft.com/office/drawing/2014/main" id="{A824E5E3-0245-4F45-8368-82E27FB4BCE5}"/>
              </a:ext>
            </a:extLst>
          </p:cNvPr>
          <p:cNvSpPr/>
          <p:nvPr/>
        </p:nvSpPr>
        <p:spPr>
          <a:xfrm>
            <a:off x="3479820" y="5596165"/>
            <a:ext cx="1747961" cy="954107"/>
          </a:xfrm>
          <a:prstGeom prst="rect">
            <a:avLst/>
          </a:prstGeom>
        </p:spPr>
        <p:txBody>
          <a:bodyPr wrap="square">
            <a:spAutoFit/>
          </a:bodyPr>
          <a:lstStyle/>
          <a:p>
            <a:pPr lvl="0" algn="ctr">
              <a:buClr>
                <a:schemeClr val="bg1"/>
              </a:buClr>
              <a:buSzPct val="150000"/>
            </a:pPr>
            <a:r>
              <a:rPr lang="en-US" sz="1400" dirty="0">
                <a:solidFill>
                  <a:schemeClr val="bg1"/>
                </a:solidFill>
              </a:rPr>
              <a:t>You must be eligible to open or fund a Health Savings Account (HSA)</a:t>
            </a:r>
          </a:p>
        </p:txBody>
      </p:sp>
      <p:sp>
        <p:nvSpPr>
          <p:cNvPr id="12" name="Rectangle 11">
            <a:extLst>
              <a:ext uri="{FF2B5EF4-FFF2-40B4-BE49-F238E27FC236}">
                <a16:creationId xmlns:a16="http://schemas.microsoft.com/office/drawing/2014/main" id="{7D41C1B4-EE55-40C9-AB7D-DE94FFEB11C3}"/>
              </a:ext>
            </a:extLst>
          </p:cNvPr>
          <p:cNvSpPr/>
          <p:nvPr/>
        </p:nvSpPr>
        <p:spPr>
          <a:xfrm>
            <a:off x="3439730" y="1103139"/>
            <a:ext cx="2015242" cy="738664"/>
          </a:xfrm>
          <a:prstGeom prst="rect">
            <a:avLst/>
          </a:prstGeom>
        </p:spPr>
        <p:txBody>
          <a:bodyPr wrap="square">
            <a:spAutoFit/>
          </a:bodyPr>
          <a:lstStyle/>
          <a:p>
            <a:pPr lvl="0" algn="ctr"/>
            <a:r>
              <a:rPr lang="en-US" sz="1400" dirty="0">
                <a:solidFill>
                  <a:schemeClr val="bg1"/>
                </a:solidFill>
              </a:rPr>
              <a:t>You must be enrolled in a High Deductible Health Plan (HDHP).</a:t>
            </a:r>
          </a:p>
        </p:txBody>
      </p:sp>
      <p:sp>
        <p:nvSpPr>
          <p:cNvPr id="13" name="Rectangle 12">
            <a:extLst>
              <a:ext uri="{FF2B5EF4-FFF2-40B4-BE49-F238E27FC236}">
                <a16:creationId xmlns:a16="http://schemas.microsoft.com/office/drawing/2014/main" id="{5273F803-99FD-4F00-9FF7-992F8AE055C1}"/>
              </a:ext>
            </a:extLst>
          </p:cNvPr>
          <p:cNvSpPr/>
          <p:nvPr/>
        </p:nvSpPr>
        <p:spPr>
          <a:xfrm>
            <a:off x="5502554" y="2014030"/>
            <a:ext cx="1401021" cy="1600438"/>
          </a:xfrm>
          <a:prstGeom prst="rect">
            <a:avLst/>
          </a:prstGeom>
        </p:spPr>
        <p:txBody>
          <a:bodyPr wrap="square">
            <a:spAutoFit/>
          </a:bodyPr>
          <a:lstStyle/>
          <a:p>
            <a:pPr lvl="0" algn="ctr"/>
            <a:r>
              <a:rPr lang="en-US" sz="1400" dirty="0">
                <a:solidFill>
                  <a:schemeClr val="bg1"/>
                </a:solidFill>
              </a:rPr>
              <a:t>You cannot be covered by any other traditional health coverage including Medicare or TRICARE.</a:t>
            </a:r>
          </a:p>
        </p:txBody>
      </p:sp>
      <p:sp>
        <p:nvSpPr>
          <p:cNvPr id="14" name="Rectangle 13">
            <a:extLst>
              <a:ext uri="{FF2B5EF4-FFF2-40B4-BE49-F238E27FC236}">
                <a16:creationId xmlns:a16="http://schemas.microsoft.com/office/drawing/2014/main" id="{5FF7502A-9263-4763-B877-477437916B88}"/>
              </a:ext>
            </a:extLst>
          </p:cNvPr>
          <p:cNvSpPr/>
          <p:nvPr/>
        </p:nvSpPr>
        <p:spPr>
          <a:xfrm>
            <a:off x="1640928" y="4199512"/>
            <a:ext cx="1426517" cy="1061829"/>
          </a:xfrm>
          <a:prstGeom prst="rect">
            <a:avLst/>
          </a:prstGeom>
        </p:spPr>
        <p:txBody>
          <a:bodyPr wrap="square">
            <a:spAutoFit/>
          </a:bodyPr>
          <a:lstStyle/>
          <a:p>
            <a:pPr lvl="0" algn="ctr" defTabSz="488950">
              <a:lnSpc>
                <a:spcPct val="90000"/>
              </a:lnSpc>
              <a:spcAft>
                <a:spcPct val="35000"/>
              </a:spcAft>
            </a:pPr>
            <a:r>
              <a:rPr lang="en-US" sz="1400" dirty="0">
                <a:solidFill>
                  <a:schemeClr val="bg1"/>
                </a:solidFill>
              </a:rPr>
              <a:t>You are not claimed as a dependent on someone else</a:t>
            </a:r>
            <a:r>
              <a:rPr lang="ja-JP" altLang="en-US" sz="1400" dirty="0">
                <a:solidFill>
                  <a:schemeClr val="bg1"/>
                </a:solidFill>
              </a:rPr>
              <a:t>’</a:t>
            </a:r>
            <a:r>
              <a:rPr lang="en-US" altLang="ja-JP" sz="1400" dirty="0">
                <a:solidFill>
                  <a:schemeClr val="bg1"/>
                </a:solidFill>
              </a:rPr>
              <a:t>s tax return.</a:t>
            </a:r>
            <a:endParaRPr lang="en-US" sz="1400" dirty="0">
              <a:solidFill>
                <a:schemeClr val="bg1"/>
              </a:solidFill>
            </a:endParaRPr>
          </a:p>
        </p:txBody>
      </p:sp>
      <p:sp>
        <p:nvSpPr>
          <p:cNvPr id="15" name="Rectangle 14">
            <a:extLst>
              <a:ext uri="{FF2B5EF4-FFF2-40B4-BE49-F238E27FC236}">
                <a16:creationId xmlns:a16="http://schemas.microsoft.com/office/drawing/2014/main" id="{5542AB06-247C-40FA-8C98-8441E8EB59EA}"/>
              </a:ext>
            </a:extLst>
          </p:cNvPr>
          <p:cNvSpPr/>
          <p:nvPr/>
        </p:nvSpPr>
        <p:spPr>
          <a:xfrm>
            <a:off x="5485059" y="3958635"/>
            <a:ext cx="1401021" cy="1815882"/>
          </a:xfrm>
          <a:prstGeom prst="rect">
            <a:avLst/>
          </a:prstGeom>
        </p:spPr>
        <p:txBody>
          <a:bodyPr wrap="square">
            <a:spAutoFit/>
          </a:bodyPr>
          <a:lstStyle/>
          <a:p>
            <a:pPr lvl="0" algn="ctr"/>
            <a:r>
              <a:rPr lang="en-US" sz="1400" dirty="0">
                <a:solidFill>
                  <a:schemeClr val="bg1"/>
                </a:solidFill>
              </a:rPr>
              <a:t>You are not covered by a health care flexible spending account (FSA), </a:t>
            </a:r>
            <a:r>
              <a:rPr lang="en-US" sz="1400" b="1" dirty="0">
                <a:solidFill>
                  <a:schemeClr val="bg1"/>
                </a:solidFill>
              </a:rPr>
              <a:t>only Limited Purpose FSA.</a:t>
            </a:r>
            <a:endParaRPr lang="en-US" altLang="ja-JP" sz="1400" b="1" dirty="0">
              <a:solidFill>
                <a:schemeClr val="bg1"/>
              </a:solidFill>
            </a:endParaRPr>
          </a:p>
        </p:txBody>
      </p:sp>
      <p:sp>
        <p:nvSpPr>
          <p:cNvPr id="16" name="Rectangle 15">
            <a:extLst>
              <a:ext uri="{FF2B5EF4-FFF2-40B4-BE49-F238E27FC236}">
                <a16:creationId xmlns:a16="http://schemas.microsoft.com/office/drawing/2014/main" id="{32B6B7D1-B596-414F-90A1-4FD00DD182FE}"/>
              </a:ext>
            </a:extLst>
          </p:cNvPr>
          <p:cNvSpPr/>
          <p:nvPr/>
        </p:nvSpPr>
        <p:spPr>
          <a:xfrm>
            <a:off x="1789607" y="2054580"/>
            <a:ext cx="1529456" cy="1384995"/>
          </a:xfrm>
          <a:prstGeom prst="rect">
            <a:avLst/>
          </a:prstGeom>
        </p:spPr>
        <p:txBody>
          <a:bodyPr wrap="square">
            <a:spAutoFit/>
          </a:bodyPr>
          <a:lstStyle/>
          <a:p>
            <a:pPr lvl="0" algn="ctr"/>
            <a:r>
              <a:rPr lang="en-US" sz="1400" dirty="0">
                <a:solidFill>
                  <a:schemeClr val="bg1"/>
                </a:solidFill>
              </a:rPr>
              <a:t>Some other restrictions apply.  Please consult a tax, benefits, </a:t>
            </a:r>
          </a:p>
          <a:p>
            <a:pPr lvl="0" algn="ctr"/>
            <a:r>
              <a:rPr lang="en-US" sz="1400" dirty="0">
                <a:solidFill>
                  <a:schemeClr val="bg1"/>
                </a:solidFill>
              </a:rPr>
              <a:t>or financial advisor.</a:t>
            </a:r>
            <a:endParaRPr lang="en-US" altLang="ja-JP" sz="1400" dirty="0">
              <a:solidFill>
                <a:schemeClr val="bg1"/>
              </a:solidFill>
            </a:endParaRPr>
          </a:p>
        </p:txBody>
      </p:sp>
      <p:sp>
        <p:nvSpPr>
          <p:cNvPr id="17" name="Title 1">
            <a:extLst>
              <a:ext uri="{FF2B5EF4-FFF2-40B4-BE49-F238E27FC236}">
                <a16:creationId xmlns:a16="http://schemas.microsoft.com/office/drawing/2014/main" id="{B26E2C45-6976-40EF-B25F-35093AE9F3A7}"/>
              </a:ext>
            </a:extLst>
          </p:cNvPr>
          <p:cNvSpPr txBox="1">
            <a:spLocks/>
          </p:cNvSpPr>
          <p:nvPr/>
        </p:nvSpPr>
        <p:spPr>
          <a:xfrm>
            <a:off x="3534448" y="3387524"/>
            <a:ext cx="1800157" cy="920930"/>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Autofit/>
          </a:bodyPr>
          <a:lstStyle>
            <a:lvl1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1pPr>
            <a:lvl2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2pPr>
            <a:lvl3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3pPr>
            <a:lvl4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4pPr>
            <a:lvl5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5pPr>
            <a:lvl6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6pPr>
            <a:lvl7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7pPr>
            <a:lvl8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8pPr>
            <a:lvl9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9pPr>
          </a:lstStyle>
          <a:p>
            <a:pPr hangingPunct="1">
              <a:spcBef>
                <a:spcPct val="20000"/>
              </a:spcBef>
              <a:buClr>
                <a:srgbClr val="008578"/>
              </a:buClr>
              <a:defRPr/>
            </a:pPr>
            <a:r>
              <a:rPr lang="en-US" sz="1600" b="1" kern="1000" dirty="0">
                <a:solidFill>
                  <a:srgbClr val="254061"/>
                </a:solidFill>
                <a:cs typeface="Arial" panose="020B0604020202020204" pitchFamily="34" charset="0"/>
              </a:rPr>
              <a:t>In order to make contributions into the Health Savings Account you must meet the following rules:</a:t>
            </a:r>
          </a:p>
        </p:txBody>
      </p:sp>
      <p:sp>
        <p:nvSpPr>
          <p:cNvPr id="2" name="TextBox 1">
            <a:extLst>
              <a:ext uri="{FF2B5EF4-FFF2-40B4-BE49-F238E27FC236}">
                <a16:creationId xmlns:a16="http://schemas.microsoft.com/office/drawing/2014/main" id="{81D904DF-DBCC-4A36-A4FA-B366934C1AF8}"/>
              </a:ext>
            </a:extLst>
          </p:cNvPr>
          <p:cNvSpPr txBox="1"/>
          <p:nvPr/>
        </p:nvSpPr>
        <p:spPr>
          <a:xfrm>
            <a:off x="889457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16</a:t>
            </a:r>
          </a:p>
        </p:txBody>
      </p:sp>
    </p:spTree>
    <p:extLst>
      <p:ext uri="{BB962C8B-B14F-4D97-AF65-F5344CB8AC3E}">
        <p14:creationId xmlns:p14="http://schemas.microsoft.com/office/powerpoint/2010/main" val="173498522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barn(inVertical)">
                                      <p:cBhvr>
                                        <p:cTn id="11" dur="500"/>
                                        <p:tgtEl>
                                          <p:spTgt spid="17"/>
                                        </p:tgtEl>
                                      </p:cBhvr>
                                    </p:animEffect>
                                  </p:childTnLst>
                                </p:cTn>
                              </p:par>
                            </p:childTnLst>
                          </p:cTn>
                        </p:par>
                        <p:par>
                          <p:cTn id="12" fill="hold">
                            <p:stCondLst>
                              <p:cond delay="2500"/>
                            </p:stCondLst>
                            <p:childTnLst>
                              <p:par>
                                <p:cTn id="13" presetID="16" presetClass="entr" presetSubtype="2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par>
                          <p:cTn id="16" fill="hold">
                            <p:stCondLst>
                              <p:cond delay="3000"/>
                            </p:stCondLst>
                            <p:childTnLst>
                              <p:par>
                                <p:cTn id="17" presetID="16" presetClass="entr" presetSubtype="21"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arn(inVertical)">
                                      <p:cBhvr>
                                        <p:cTn id="19" dur="500"/>
                                        <p:tgtEl>
                                          <p:spTgt spid="13"/>
                                        </p:tgtEl>
                                      </p:cBhvr>
                                    </p:animEffect>
                                  </p:childTnLst>
                                </p:cTn>
                              </p:par>
                            </p:childTnLst>
                          </p:cTn>
                        </p:par>
                        <p:par>
                          <p:cTn id="20" fill="hold">
                            <p:stCondLst>
                              <p:cond delay="3500"/>
                            </p:stCondLst>
                            <p:childTnLst>
                              <p:par>
                                <p:cTn id="21" presetID="21"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2000"/>
                                        <p:tgtEl>
                                          <p:spTgt spid="15"/>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heel(1)">
                                      <p:cBhvr>
                                        <p:cTn id="26" dur="2000"/>
                                        <p:tgtEl>
                                          <p:spTgt spid="11"/>
                                        </p:tgtEl>
                                      </p:cBhvr>
                                    </p:animEffect>
                                  </p:childTnLst>
                                </p:cTn>
                              </p:par>
                            </p:childTnLst>
                          </p:cTn>
                        </p:par>
                        <p:par>
                          <p:cTn id="27" fill="hold">
                            <p:stCondLst>
                              <p:cond delay="5500"/>
                            </p:stCondLst>
                            <p:childTnLst>
                              <p:par>
                                <p:cTn id="28" presetID="21" presetClass="entr" presetSubtype="1"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heel(1)">
                                      <p:cBhvr>
                                        <p:cTn id="30" dur="2000"/>
                                        <p:tgtEl>
                                          <p:spTgt spid="14"/>
                                        </p:tgtEl>
                                      </p:cBhvr>
                                    </p:animEffect>
                                  </p:childTnLst>
                                </p:cTn>
                              </p:par>
                            </p:childTnLst>
                          </p:cTn>
                        </p:par>
                        <p:par>
                          <p:cTn id="31" fill="hold">
                            <p:stCondLst>
                              <p:cond delay="7500"/>
                            </p:stCondLst>
                            <p:childTnLst>
                              <p:par>
                                <p:cTn id="32" presetID="21" presetClass="entr" presetSubtype="1"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heel(1)">
                                      <p:cBhvr>
                                        <p:cTn id="34"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383588" y="224391"/>
            <a:ext cx="5356289" cy="584775"/>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a:solidFill>
                  <a:srgbClr val="FFFFFF"/>
                </a:solidFill>
              </a:defRPr>
            </a:lvl1pPr>
          </a:lstStyle>
          <a:p>
            <a:r>
              <a:rPr lang="en-US" dirty="0">
                <a:solidFill>
                  <a:schemeClr val="tx1"/>
                </a:solidFill>
              </a:rPr>
              <a:t>How can I use HSA money?</a:t>
            </a:r>
            <a:endParaRPr dirty="0">
              <a:solidFill>
                <a:schemeClr val="tx1"/>
              </a:solidFill>
            </a:endParaRPr>
          </a:p>
        </p:txBody>
      </p:sp>
      <p:pic>
        <p:nvPicPr>
          <p:cNvPr id="5" name="Picture 4">
            <a:extLst>
              <a:ext uri="{FF2B5EF4-FFF2-40B4-BE49-F238E27FC236}">
                <a16:creationId xmlns:a16="http://schemas.microsoft.com/office/drawing/2014/main" id="{1C0E0E09-3B75-46AA-8F55-7A495EB19A96}"/>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1468193" y="1157247"/>
            <a:ext cx="5877017" cy="4973365"/>
          </a:xfrm>
          <a:prstGeom prst="rect">
            <a:avLst/>
          </a:prstGeom>
        </p:spPr>
      </p:pic>
      <p:sp>
        <p:nvSpPr>
          <p:cNvPr id="6" name="Title 2">
            <a:extLst>
              <a:ext uri="{FF2B5EF4-FFF2-40B4-BE49-F238E27FC236}">
                <a16:creationId xmlns:a16="http://schemas.microsoft.com/office/drawing/2014/main" id="{BF12FEA3-E77E-4458-ABC4-6D3C24CC8B4C}"/>
              </a:ext>
            </a:extLst>
          </p:cNvPr>
          <p:cNvSpPr txBox="1">
            <a:spLocks/>
          </p:cNvSpPr>
          <p:nvPr/>
        </p:nvSpPr>
        <p:spPr>
          <a:xfrm rot="21355080">
            <a:off x="3687402" y="3093156"/>
            <a:ext cx="1426825" cy="705117"/>
          </a:xfrm>
          <a:prstGeom prst="rect">
            <a:avLst/>
          </a:prstGeom>
        </p:spPr>
        <p:txBody>
          <a:bodyPr lIns="145143" tIns="72571" rIns="145143" bIns="72571" anchor="ct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400" dirty="0">
                <a:solidFill>
                  <a:schemeClr val="bg1"/>
                </a:solidFill>
                <a:cs typeface="Arial" panose="020B0604020202020204" pitchFamily="34" charset="0"/>
              </a:rPr>
              <a:t>Doctor’s</a:t>
            </a:r>
          </a:p>
          <a:p>
            <a:r>
              <a:rPr lang="en-US" sz="1400" dirty="0">
                <a:solidFill>
                  <a:schemeClr val="bg1"/>
                </a:solidFill>
                <a:cs typeface="Arial" panose="020B0604020202020204" pitchFamily="34" charset="0"/>
              </a:rPr>
              <a:t>office visits and procedures</a:t>
            </a:r>
          </a:p>
        </p:txBody>
      </p:sp>
      <p:sp>
        <p:nvSpPr>
          <p:cNvPr id="7" name="Title 2">
            <a:extLst>
              <a:ext uri="{FF2B5EF4-FFF2-40B4-BE49-F238E27FC236}">
                <a16:creationId xmlns:a16="http://schemas.microsoft.com/office/drawing/2014/main" id="{D14C3FFF-25CF-42C2-842C-9DA6758B0534}"/>
              </a:ext>
            </a:extLst>
          </p:cNvPr>
          <p:cNvSpPr txBox="1">
            <a:spLocks/>
          </p:cNvSpPr>
          <p:nvPr/>
        </p:nvSpPr>
        <p:spPr>
          <a:xfrm rot="20894066">
            <a:off x="6074802" y="4400997"/>
            <a:ext cx="1517773" cy="972745"/>
          </a:xfrm>
          <a:prstGeom prst="rect">
            <a:avLst/>
          </a:prstGeom>
        </p:spPr>
        <p:txBody>
          <a:bodyPr lIns="145143" tIns="72571" rIns="145143" bIns="72571"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1400" dirty="0">
                <a:solidFill>
                  <a:schemeClr val="bg1"/>
                </a:solidFill>
                <a:cs typeface="Arial" panose="020B0604020202020204" pitchFamily="34" charset="0"/>
              </a:rPr>
              <a:t>Prescriptions</a:t>
            </a:r>
          </a:p>
        </p:txBody>
      </p:sp>
      <p:sp>
        <p:nvSpPr>
          <p:cNvPr id="8" name="Title 2">
            <a:extLst>
              <a:ext uri="{FF2B5EF4-FFF2-40B4-BE49-F238E27FC236}">
                <a16:creationId xmlns:a16="http://schemas.microsoft.com/office/drawing/2014/main" id="{3AB6CAE5-DF86-4F8C-B714-3C8048565FDD}"/>
              </a:ext>
            </a:extLst>
          </p:cNvPr>
          <p:cNvSpPr txBox="1">
            <a:spLocks/>
          </p:cNvSpPr>
          <p:nvPr/>
        </p:nvSpPr>
        <p:spPr>
          <a:xfrm rot="21094672">
            <a:off x="3290327" y="1306099"/>
            <a:ext cx="1342983" cy="1305098"/>
          </a:xfrm>
          <a:prstGeom prst="rect">
            <a:avLst/>
          </a:prstGeom>
        </p:spPr>
        <p:txBody>
          <a:bodyPr lIns="145143" tIns="72571" rIns="145143" bIns="72571" anchor="ct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400" dirty="0">
                <a:solidFill>
                  <a:schemeClr val="bg1"/>
                </a:solidFill>
                <a:cs typeface="Arial" panose="020B0604020202020204" pitchFamily="34" charset="0"/>
              </a:rPr>
              <a:t>Eye Exams</a:t>
            </a:r>
          </a:p>
          <a:p>
            <a:r>
              <a:rPr lang="en-US" sz="1400" dirty="0">
                <a:solidFill>
                  <a:schemeClr val="bg1"/>
                </a:solidFill>
                <a:cs typeface="Arial" panose="020B0604020202020204" pitchFamily="34" charset="0"/>
              </a:rPr>
              <a:t>Eyeglasses Contacts</a:t>
            </a:r>
          </a:p>
        </p:txBody>
      </p:sp>
      <p:sp>
        <p:nvSpPr>
          <p:cNvPr id="9" name="Title 2">
            <a:extLst>
              <a:ext uri="{FF2B5EF4-FFF2-40B4-BE49-F238E27FC236}">
                <a16:creationId xmlns:a16="http://schemas.microsoft.com/office/drawing/2014/main" id="{57F6ED3D-99A6-419C-BD94-E27C765E0A43}"/>
              </a:ext>
            </a:extLst>
          </p:cNvPr>
          <p:cNvSpPr txBox="1">
            <a:spLocks/>
          </p:cNvSpPr>
          <p:nvPr/>
        </p:nvSpPr>
        <p:spPr>
          <a:xfrm>
            <a:off x="1648815" y="3676991"/>
            <a:ext cx="1412918" cy="762245"/>
          </a:xfrm>
          <a:prstGeom prst="rect">
            <a:avLst/>
          </a:prstGeom>
        </p:spPr>
        <p:txBody>
          <a:bodyPr lIns="145143" tIns="72571" rIns="145143" bIns="72571" anchor="ct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400" dirty="0">
                <a:solidFill>
                  <a:schemeClr val="bg1"/>
                </a:solidFill>
                <a:cs typeface="Arial" panose="020B0604020202020204" pitchFamily="34" charset="0"/>
              </a:rPr>
              <a:t>Dental Care Braces</a:t>
            </a:r>
          </a:p>
        </p:txBody>
      </p:sp>
      <p:sp>
        <p:nvSpPr>
          <p:cNvPr id="10" name="Title 2">
            <a:extLst>
              <a:ext uri="{FF2B5EF4-FFF2-40B4-BE49-F238E27FC236}">
                <a16:creationId xmlns:a16="http://schemas.microsoft.com/office/drawing/2014/main" id="{08926B77-21EB-4FCC-A150-BA579D448D14}"/>
              </a:ext>
            </a:extLst>
          </p:cNvPr>
          <p:cNvSpPr txBox="1">
            <a:spLocks/>
          </p:cNvSpPr>
          <p:nvPr/>
        </p:nvSpPr>
        <p:spPr>
          <a:xfrm rot="481749">
            <a:off x="6061534" y="2607969"/>
            <a:ext cx="1197829" cy="1085852"/>
          </a:xfrm>
          <a:prstGeom prst="rect">
            <a:avLst/>
          </a:prstGeom>
        </p:spPr>
        <p:txBody>
          <a:bodyPr lIns="145143" tIns="72571" rIns="145143" bIns="72571" anchor="ct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400" dirty="0">
                <a:solidFill>
                  <a:schemeClr val="bg1"/>
                </a:solidFill>
                <a:cs typeface="Arial" panose="020B0604020202020204" pitchFamily="34" charset="0"/>
              </a:rPr>
              <a:t>Medicare and COBRA premiums</a:t>
            </a:r>
          </a:p>
        </p:txBody>
      </p:sp>
      <p:sp>
        <p:nvSpPr>
          <p:cNvPr id="11" name="TextBox 10">
            <a:extLst>
              <a:ext uri="{FF2B5EF4-FFF2-40B4-BE49-F238E27FC236}">
                <a16:creationId xmlns:a16="http://schemas.microsoft.com/office/drawing/2014/main" id="{D6DCD6FB-E71C-45AB-85C2-092158993B0B}"/>
              </a:ext>
            </a:extLst>
          </p:cNvPr>
          <p:cNvSpPr txBox="1"/>
          <p:nvPr/>
        </p:nvSpPr>
        <p:spPr>
          <a:xfrm rot="21319324">
            <a:off x="4182663" y="5093875"/>
            <a:ext cx="954962" cy="692497"/>
          </a:xfrm>
          <a:prstGeom prst="rect">
            <a:avLst/>
          </a:prstGeom>
          <a:noFill/>
        </p:spPr>
        <p:txBody>
          <a:bodyPr wrap="square" rtlCol="0">
            <a:spAutoFit/>
          </a:bodyPr>
          <a:lstStyle/>
          <a:p>
            <a:pPr algn="ctr"/>
            <a:r>
              <a:rPr lang="en-US" sz="1300" dirty="0">
                <a:solidFill>
                  <a:schemeClr val="bg1"/>
                </a:solidFill>
                <a:latin typeface="+mj-lt"/>
                <a:cs typeface="Arial" panose="020B0604020202020204" pitchFamily="34" charset="0"/>
              </a:rPr>
              <a:t>Smoking</a:t>
            </a:r>
          </a:p>
          <a:p>
            <a:pPr algn="ctr"/>
            <a:r>
              <a:rPr lang="en-US" sz="1300" dirty="0">
                <a:solidFill>
                  <a:schemeClr val="bg1"/>
                </a:solidFill>
                <a:latin typeface="+mj-lt"/>
                <a:cs typeface="Arial" panose="020B0604020202020204" pitchFamily="34" charset="0"/>
              </a:rPr>
              <a:t>Cessation Programs</a:t>
            </a:r>
          </a:p>
        </p:txBody>
      </p:sp>
      <p:sp>
        <p:nvSpPr>
          <p:cNvPr id="12" name="TextBox 11">
            <a:extLst>
              <a:ext uri="{FF2B5EF4-FFF2-40B4-BE49-F238E27FC236}">
                <a16:creationId xmlns:a16="http://schemas.microsoft.com/office/drawing/2014/main" id="{3D8A76E4-7C13-4249-8158-8B32A6F32FB5}"/>
              </a:ext>
            </a:extLst>
          </p:cNvPr>
          <p:cNvSpPr txBox="1"/>
          <p:nvPr/>
        </p:nvSpPr>
        <p:spPr>
          <a:xfrm rot="487848">
            <a:off x="2354033" y="5145688"/>
            <a:ext cx="1016206" cy="692497"/>
          </a:xfrm>
          <a:prstGeom prst="rect">
            <a:avLst/>
          </a:prstGeom>
          <a:noFill/>
        </p:spPr>
        <p:txBody>
          <a:bodyPr wrap="square" rtlCol="0">
            <a:spAutoFit/>
          </a:bodyPr>
          <a:lstStyle/>
          <a:p>
            <a:r>
              <a:rPr lang="en-US" sz="1300" dirty="0">
                <a:solidFill>
                  <a:schemeClr val="bg1"/>
                </a:solidFill>
                <a:latin typeface="+mj-lt"/>
                <a:cs typeface="Arial" panose="020B0604020202020204" pitchFamily="34" charset="0"/>
              </a:rPr>
              <a:t>Hearing Aids and Batteries</a:t>
            </a:r>
          </a:p>
        </p:txBody>
      </p:sp>
      <p:sp>
        <p:nvSpPr>
          <p:cNvPr id="13" name="TextBox 12">
            <a:extLst>
              <a:ext uri="{FF2B5EF4-FFF2-40B4-BE49-F238E27FC236}">
                <a16:creationId xmlns:a16="http://schemas.microsoft.com/office/drawing/2014/main" id="{A67E870B-2F62-4AE6-9682-2420E1459134}"/>
              </a:ext>
            </a:extLst>
          </p:cNvPr>
          <p:cNvSpPr txBox="1"/>
          <p:nvPr/>
        </p:nvSpPr>
        <p:spPr>
          <a:xfrm rot="20983714">
            <a:off x="2109954" y="2223197"/>
            <a:ext cx="914150" cy="307777"/>
          </a:xfrm>
          <a:prstGeom prst="rect">
            <a:avLst/>
          </a:prstGeom>
          <a:noFill/>
        </p:spPr>
        <p:txBody>
          <a:bodyPr wrap="square" rtlCol="0">
            <a:spAutoFit/>
          </a:bodyPr>
          <a:lstStyle/>
          <a:p>
            <a:r>
              <a:rPr lang="en-US" sz="1400" dirty="0">
                <a:solidFill>
                  <a:schemeClr val="bg1"/>
                </a:solidFill>
                <a:latin typeface="+mj-lt"/>
                <a:cs typeface="Arial" panose="020B0604020202020204" pitchFamily="34" charset="0"/>
              </a:rPr>
              <a:t>X-rays</a:t>
            </a:r>
          </a:p>
        </p:txBody>
      </p:sp>
      <p:sp>
        <p:nvSpPr>
          <p:cNvPr id="14" name="TextBox 13">
            <a:extLst>
              <a:ext uri="{FF2B5EF4-FFF2-40B4-BE49-F238E27FC236}">
                <a16:creationId xmlns:a16="http://schemas.microsoft.com/office/drawing/2014/main" id="{F5D0465C-7AFD-465B-8782-B2FCFA409938}"/>
              </a:ext>
            </a:extLst>
          </p:cNvPr>
          <p:cNvSpPr txBox="1"/>
          <p:nvPr/>
        </p:nvSpPr>
        <p:spPr>
          <a:xfrm rot="588341">
            <a:off x="4692204" y="1428614"/>
            <a:ext cx="1710447" cy="523220"/>
          </a:xfrm>
          <a:prstGeom prst="rect">
            <a:avLst/>
          </a:prstGeom>
          <a:noFill/>
        </p:spPr>
        <p:txBody>
          <a:bodyPr wrap="square" rtlCol="0">
            <a:spAutoFit/>
          </a:bodyPr>
          <a:lstStyle/>
          <a:p>
            <a:pPr algn="ctr"/>
            <a:r>
              <a:rPr lang="en-US" sz="1400" dirty="0">
                <a:solidFill>
                  <a:schemeClr val="bg1"/>
                </a:solidFill>
                <a:latin typeface="+mj-lt"/>
                <a:cs typeface="Arial" panose="020B0604020202020204" pitchFamily="34" charset="0"/>
              </a:rPr>
              <a:t>Eye </a:t>
            </a:r>
          </a:p>
          <a:p>
            <a:pPr algn="ctr"/>
            <a:r>
              <a:rPr lang="en-US" sz="1400" dirty="0">
                <a:solidFill>
                  <a:schemeClr val="bg1"/>
                </a:solidFill>
                <a:latin typeface="+mj-lt"/>
                <a:cs typeface="Arial" panose="020B0604020202020204" pitchFamily="34" charset="0"/>
              </a:rPr>
              <a:t>Surgery</a:t>
            </a:r>
          </a:p>
        </p:txBody>
      </p:sp>
      <p:sp>
        <p:nvSpPr>
          <p:cNvPr id="15" name="Rectangle 27">
            <a:extLst>
              <a:ext uri="{FF2B5EF4-FFF2-40B4-BE49-F238E27FC236}">
                <a16:creationId xmlns:a16="http://schemas.microsoft.com/office/drawing/2014/main" id="{20DE2C6B-DEB4-4020-9898-C50A93C7A98C}"/>
              </a:ext>
            </a:extLst>
          </p:cNvPr>
          <p:cNvSpPr>
            <a:spLocks noChangeArrowheads="1"/>
          </p:cNvSpPr>
          <p:nvPr/>
        </p:nvSpPr>
        <p:spPr bwMode="auto">
          <a:xfrm>
            <a:off x="335661" y="6210591"/>
            <a:ext cx="81303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spcBef>
                <a:spcPct val="20000"/>
              </a:spcBef>
              <a:buSzPct val="40000"/>
            </a:pPr>
            <a:r>
              <a:rPr lang="en-US" altLang="en-US" sz="1400" b="1" i="1" u="sng" dirty="0">
                <a:solidFill>
                  <a:srgbClr val="254061"/>
                </a:solidFill>
                <a:latin typeface="+mj-lt"/>
              </a:rPr>
              <a:t>If you use your HSA funds for ineligible expenses, these amounts will become taxable with penalties.</a:t>
            </a:r>
          </a:p>
        </p:txBody>
      </p:sp>
      <p:sp>
        <p:nvSpPr>
          <p:cNvPr id="2" name="TextBox 1">
            <a:extLst>
              <a:ext uri="{FF2B5EF4-FFF2-40B4-BE49-F238E27FC236}">
                <a16:creationId xmlns:a16="http://schemas.microsoft.com/office/drawing/2014/main" id="{5E1087E0-F4C6-4037-AD9E-BBB486292130}"/>
              </a:ext>
            </a:extLst>
          </p:cNvPr>
          <p:cNvSpPr txBox="1"/>
          <p:nvPr/>
        </p:nvSpPr>
        <p:spPr>
          <a:xfrm>
            <a:off x="8808339" y="6518368"/>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17</a:t>
            </a:r>
          </a:p>
        </p:txBody>
      </p:sp>
    </p:spTree>
    <p:extLst>
      <p:ext uri="{BB962C8B-B14F-4D97-AF65-F5344CB8AC3E}">
        <p14:creationId xmlns:p14="http://schemas.microsoft.com/office/powerpoint/2010/main" val="137153800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80">
                                          <p:stCondLst>
                                            <p:cond delay="0"/>
                                          </p:stCondLst>
                                        </p:cTn>
                                        <p:tgtEl>
                                          <p:spTgt spid="13"/>
                                        </p:tgtEl>
                                      </p:cBhvr>
                                    </p:animEffect>
                                    <p:anim calcmode="lin" valueType="num">
                                      <p:cBhvr>
                                        <p:cTn id="12"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7" dur="26">
                                          <p:stCondLst>
                                            <p:cond delay="650"/>
                                          </p:stCondLst>
                                        </p:cTn>
                                        <p:tgtEl>
                                          <p:spTgt spid="13"/>
                                        </p:tgtEl>
                                      </p:cBhvr>
                                      <p:to x="100000" y="60000"/>
                                    </p:animScale>
                                    <p:animScale>
                                      <p:cBhvr>
                                        <p:cTn id="18" dur="166" decel="50000">
                                          <p:stCondLst>
                                            <p:cond delay="676"/>
                                          </p:stCondLst>
                                        </p:cTn>
                                        <p:tgtEl>
                                          <p:spTgt spid="13"/>
                                        </p:tgtEl>
                                      </p:cBhvr>
                                      <p:to x="100000" y="100000"/>
                                    </p:animScale>
                                    <p:animScale>
                                      <p:cBhvr>
                                        <p:cTn id="19" dur="26">
                                          <p:stCondLst>
                                            <p:cond delay="1312"/>
                                          </p:stCondLst>
                                        </p:cTn>
                                        <p:tgtEl>
                                          <p:spTgt spid="13"/>
                                        </p:tgtEl>
                                      </p:cBhvr>
                                      <p:to x="100000" y="80000"/>
                                    </p:animScale>
                                    <p:animScale>
                                      <p:cBhvr>
                                        <p:cTn id="20" dur="166" decel="50000">
                                          <p:stCondLst>
                                            <p:cond delay="1338"/>
                                          </p:stCondLst>
                                        </p:cTn>
                                        <p:tgtEl>
                                          <p:spTgt spid="13"/>
                                        </p:tgtEl>
                                      </p:cBhvr>
                                      <p:to x="100000" y="100000"/>
                                    </p:animScale>
                                    <p:animScale>
                                      <p:cBhvr>
                                        <p:cTn id="21" dur="26">
                                          <p:stCondLst>
                                            <p:cond delay="1642"/>
                                          </p:stCondLst>
                                        </p:cTn>
                                        <p:tgtEl>
                                          <p:spTgt spid="13"/>
                                        </p:tgtEl>
                                      </p:cBhvr>
                                      <p:to x="100000" y="90000"/>
                                    </p:animScale>
                                    <p:animScale>
                                      <p:cBhvr>
                                        <p:cTn id="22" dur="166" decel="50000">
                                          <p:stCondLst>
                                            <p:cond delay="1668"/>
                                          </p:stCondLst>
                                        </p:cTn>
                                        <p:tgtEl>
                                          <p:spTgt spid="13"/>
                                        </p:tgtEl>
                                      </p:cBhvr>
                                      <p:to x="100000" y="100000"/>
                                    </p:animScale>
                                    <p:animScale>
                                      <p:cBhvr>
                                        <p:cTn id="23" dur="26">
                                          <p:stCondLst>
                                            <p:cond delay="1808"/>
                                          </p:stCondLst>
                                        </p:cTn>
                                        <p:tgtEl>
                                          <p:spTgt spid="13"/>
                                        </p:tgtEl>
                                      </p:cBhvr>
                                      <p:to x="100000" y="95000"/>
                                    </p:animScale>
                                    <p:animScale>
                                      <p:cBhvr>
                                        <p:cTn id="24" dur="166" decel="50000">
                                          <p:stCondLst>
                                            <p:cond delay="1834"/>
                                          </p:stCondLst>
                                        </p:cTn>
                                        <p:tgtEl>
                                          <p:spTgt spid="13"/>
                                        </p:tgtEl>
                                      </p:cBhvr>
                                      <p:to x="100000" y="100000"/>
                                    </p:animScale>
                                  </p:childTnLst>
                                </p:cTn>
                              </p:par>
                              <p:par>
                                <p:cTn id="25" presetID="26"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80">
                                          <p:stCondLst>
                                            <p:cond delay="0"/>
                                          </p:stCondLst>
                                        </p:cTn>
                                        <p:tgtEl>
                                          <p:spTgt spid="8"/>
                                        </p:tgtEl>
                                      </p:cBhvr>
                                    </p:animEffect>
                                    <p:anim calcmode="lin" valueType="num">
                                      <p:cBhvr>
                                        <p:cTn id="2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3" dur="26">
                                          <p:stCondLst>
                                            <p:cond delay="650"/>
                                          </p:stCondLst>
                                        </p:cTn>
                                        <p:tgtEl>
                                          <p:spTgt spid="8"/>
                                        </p:tgtEl>
                                      </p:cBhvr>
                                      <p:to x="100000" y="60000"/>
                                    </p:animScale>
                                    <p:animScale>
                                      <p:cBhvr>
                                        <p:cTn id="34" dur="166" decel="50000">
                                          <p:stCondLst>
                                            <p:cond delay="676"/>
                                          </p:stCondLst>
                                        </p:cTn>
                                        <p:tgtEl>
                                          <p:spTgt spid="8"/>
                                        </p:tgtEl>
                                      </p:cBhvr>
                                      <p:to x="100000" y="100000"/>
                                    </p:animScale>
                                    <p:animScale>
                                      <p:cBhvr>
                                        <p:cTn id="35" dur="26">
                                          <p:stCondLst>
                                            <p:cond delay="1312"/>
                                          </p:stCondLst>
                                        </p:cTn>
                                        <p:tgtEl>
                                          <p:spTgt spid="8"/>
                                        </p:tgtEl>
                                      </p:cBhvr>
                                      <p:to x="100000" y="80000"/>
                                    </p:animScale>
                                    <p:animScale>
                                      <p:cBhvr>
                                        <p:cTn id="36" dur="166" decel="50000">
                                          <p:stCondLst>
                                            <p:cond delay="1338"/>
                                          </p:stCondLst>
                                        </p:cTn>
                                        <p:tgtEl>
                                          <p:spTgt spid="8"/>
                                        </p:tgtEl>
                                      </p:cBhvr>
                                      <p:to x="100000" y="100000"/>
                                    </p:animScale>
                                    <p:animScale>
                                      <p:cBhvr>
                                        <p:cTn id="37" dur="26">
                                          <p:stCondLst>
                                            <p:cond delay="1642"/>
                                          </p:stCondLst>
                                        </p:cTn>
                                        <p:tgtEl>
                                          <p:spTgt spid="8"/>
                                        </p:tgtEl>
                                      </p:cBhvr>
                                      <p:to x="100000" y="90000"/>
                                    </p:animScale>
                                    <p:animScale>
                                      <p:cBhvr>
                                        <p:cTn id="38" dur="166" decel="50000">
                                          <p:stCondLst>
                                            <p:cond delay="1668"/>
                                          </p:stCondLst>
                                        </p:cTn>
                                        <p:tgtEl>
                                          <p:spTgt spid="8"/>
                                        </p:tgtEl>
                                      </p:cBhvr>
                                      <p:to x="100000" y="100000"/>
                                    </p:animScale>
                                    <p:animScale>
                                      <p:cBhvr>
                                        <p:cTn id="39" dur="26">
                                          <p:stCondLst>
                                            <p:cond delay="1808"/>
                                          </p:stCondLst>
                                        </p:cTn>
                                        <p:tgtEl>
                                          <p:spTgt spid="8"/>
                                        </p:tgtEl>
                                      </p:cBhvr>
                                      <p:to x="100000" y="95000"/>
                                    </p:animScale>
                                    <p:animScale>
                                      <p:cBhvr>
                                        <p:cTn id="40" dur="166" decel="50000">
                                          <p:stCondLst>
                                            <p:cond delay="1834"/>
                                          </p:stCondLst>
                                        </p:cTn>
                                        <p:tgtEl>
                                          <p:spTgt spid="8"/>
                                        </p:tgtEl>
                                      </p:cBhvr>
                                      <p:to x="100000" y="100000"/>
                                    </p:animScale>
                                  </p:childTnLst>
                                </p:cTn>
                              </p:par>
                              <p:par>
                                <p:cTn id="41" presetID="26" presetClass="entr" presetSubtype="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80">
                                          <p:stCondLst>
                                            <p:cond delay="0"/>
                                          </p:stCondLst>
                                        </p:cTn>
                                        <p:tgtEl>
                                          <p:spTgt spid="14"/>
                                        </p:tgtEl>
                                      </p:cBhvr>
                                    </p:animEffect>
                                    <p:anim calcmode="lin" valueType="num">
                                      <p:cBhvr>
                                        <p:cTn id="4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9" dur="26">
                                          <p:stCondLst>
                                            <p:cond delay="650"/>
                                          </p:stCondLst>
                                        </p:cTn>
                                        <p:tgtEl>
                                          <p:spTgt spid="14"/>
                                        </p:tgtEl>
                                      </p:cBhvr>
                                      <p:to x="100000" y="60000"/>
                                    </p:animScale>
                                    <p:animScale>
                                      <p:cBhvr>
                                        <p:cTn id="50" dur="166" decel="50000">
                                          <p:stCondLst>
                                            <p:cond delay="676"/>
                                          </p:stCondLst>
                                        </p:cTn>
                                        <p:tgtEl>
                                          <p:spTgt spid="14"/>
                                        </p:tgtEl>
                                      </p:cBhvr>
                                      <p:to x="100000" y="100000"/>
                                    </p:animScale>
                                    <p:animScale>
                                      <p:cBhvr>
                                        <p:cTn id="51" dur="26">
                                          <p:stCondLst>
                                            <p:cond delay="1312"/>
                                          </p:stCondLst>
                                        </p:cTn>
                                        <p:tgtEl>
                                          <p:spTgt spid="14"/>
                                        </p:tgtEl>
                                      </p:cBhvr>
                                      <p:to x="100000" y="80000"/>
                                    </p:animScale>
                                    <p:animScale>
                                      <p:cBhvr>
                                        <p:cTn id="52" dur="166" decel="50000">
                                          <p:stCondLst>
                                            <p:cond delay="1338"/>
                                          </p:stCondLst>
                                        </p:cTn>
                                        <p:tgtEl>
                                          <p:spTgt spid="14"/>
                                        </p:tgtEl>
                                      </p:cBhvr>
                                      <p:to x="100000" y="100000"/>
                                    </p:animScale>
                                    <p:animScale>
                                      <p:cBhvr>
                                        <p:cTn id="53" dur="26">
                                          <p:stCondLst>
                                            <p:cond delay="1642"/>
                                          </p:stCondLst>
                                        </p:cTn>
                                        <p:tgtEl>
                                          <p:spTgt spid="14"/>
                                        </p:tgtEl>
                                      </p:cBhvr>
                                      <p:to x="100000" y="90000"/>
                                    </p:animScale>
                                    <p:animScale>
                                      <p:cBhvr>
                                        <p:cTn id="54" dur="166" decel="50000">
                                          <p:stCondLst>
                                            <p:cond delay="1668"/>
                                          </p:stCondLst>
                                        </p:cTn>
                                        <p:tgtEl>
                                          <p:spTgt spid="14"/>
                                        </p:tgtEl>
                                      </p:cBhvr>
                                      <p:to x="100000" y="100000"/>
                                    </p:animScale>
                                    <p:animScale>
                                      <p:cBhvr>
                                        <p:cTn id="55" dur="26">
                                          <p:stCondLst>
                                            <p:cond delay="1808"/>
                                          </p:stCondLst>
                                        </p:cTn>
                                        <p:tgtEl>
                                          <p:spTgt spid="14"/>
                                        </p:tgtEl>
                                      </p:cBhvr>
                                      <p:to x="100000" y="95000"/>
                                    </p:animScale>
                                    <p:animScale>
                                      <p:cBhvr>
                                        <p:cTn id="56" dur="166" decel="50000">
                                          <p:stCondLst>
                                            <p:cond delay="1834"/>
                                          </p:stCondLst>
                                        </p:cTn>
                                        <p:tgtEl>
                                          <p:spTgt spid="14"/>
                                        </p:tgtEl>
                                      </p:cBhvr>
                                      <p:to x="100000" y="100000"/>
                                    </p:animScale>
                                  </p:childTnLst>
                                </p:cTn>
                              </p:par>
                              <p:par>
                                <p:cTn id="57" presetID="26" presetClass="entr" presetSubtype="0"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wipe(down)">
                                      <p:cBhvr>
                                        <p:cTn id="59" dur="580">
                                          <p:stCondLst>
                                            <p:cond delay="0"/>
                                          </p:stCondLst>
                                        </p:cTn>
                                        <p:tgtEl>
                                          <p:spTgt spid="10"/>
                                        </p:tgtEl>
                                      </p:cBhvr>
                                    </p:animEffect>
                                    <p:anim calcmode="lin" valueType="num">
                                      <p:cBhvr>
                                        <p:cTn id="60"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65" dur="26">
                                          <p:stCondLst>
                                            <p:cond delay="650"/>
                                          </p:stCondLst>
                                        </p:cTn>
                                        <p:tgtEl>
                                          <p:spTgt spid="10"/>
                                        </p:tgtEl>
                                      </p:cBhvr>
                                      <p:to x="100000" y="60000"/>
                                    </p:animScale>
                                    <p:animScale>
                                      <p:cBhvr>
                                        <p:cTn id="66" dur="166" decel="50000">
                                          <p:stCondLst>
                                            <p:cond delay="676"/>
                                          </p:stCondLst>
                                        </p:cTn>
                                        <p:tgtEl>
                                          <p:spTgt spid="10"/>
                                        </p:tgtEl>
                                      </p:cBhvr>
                                      <p:to x="100000" y="100000"/>
                                    </p:animScale>
                                    <p:animScale>
                                      <p:cBhvr>
                                        <p:cTn id="67" dur="26">
                                          <p:stCondLst>
                                            <p:cond delay="1312"/>
                                          </p:stCondLst>
                                        </p:cTn>
                                        <p:tgtEl>
                                          <p:spTgt spid="10"/>
                                        </p:tgtEl>
                                      </p:cBhvr>
                                      <p:to x="100000" y="80000"/>
                                    </p:animScale>
                                    <p:animScale>
                                      <p:cBhvr>
                                        <p:cTn id="68" dur="166" decel="50000">
                                          <p:stCondLst>
                                            <p:cond delay="1338"/>
                                          </p:stCondLst>
                                        </p:cTn>
                                        <p:tgtEl>
                                          <p:spTgt spid="10"/>
                                        </p:tgtEl>
                                      </p:cBhvr>
                                      <p:to x="100000" y="100000"/>
                                    </p:animScale>
                                    <p:animScale>
                                      <p:cBhvr>
                                        <p:cTn id="69" dur="26">
                                          <p:stCondLst>
                                            <p:cond delay="1642"/>
                                          </p:stCondLst>
                                        </p:cTn>
                                        <p:tgtEl>
                                          <p:spTgt spid="10"/>
                                        </p:tgtEl>
                                      </p:cBhvr>
                                      <p:to x="100000" y="90000"/>
                                    </p:animScale>
                                    <p:animScale>
                                      <p:cBhvr>
                                        <p:cTn id="70" dur="166" decel="50000">
                                          <p:stCondLst>
                                            <p:cond delay="1668"/>
                                          </p:stCondLst>
                                        </p:cTn>
                                        <p:tgtEl>
                                          <p:spTgt spid="10"/>
                                        </p:tgtEl>
                                      </p:cBhvr>
                                      <p:to x="100000" y="100000"/>
                                    </p:animScale>
                                    <p:animScale>
                                      <p:cBhvr>
                                        <p:cTn id="71" dur="26">
                                          <p:stCondLst>
                                            <p:cond delay="1808"/>
                                          </p:stCondLst>
                                        </p:cTn>
                                        <p:tgtEl>
                                          <p:spTgt spid="10"/>
                                        </p:tgtEl>
                                      </p:cBhvr>
                                      <p:to x="100000" y="95000"/>
                                    </p:animScale>
                                    <p:animScale>
                                      <p:cBhvr>
                                        <p:cTn id="72" dur="166" decel="50000">
                                          <p:stCondLst>
                                            <p:cond delay="1834"/>
                                          </p:stCondLst>
                                        </p:cTn>
                                        <p:tgtEl>
                                          <p:spTgt spid="10"/>
                                        </p:tgtEl>
                                      </p:cBhvr>
                                      <p:to x="100000" y="100000"/>
                                    </p:animScale>
                                  </p:childTnLst>
                                </p:cTn>
                              </p:par>
                              <p:par>
                                <p:cTn id="73" presetID="26" presetClass="entr" presetSubtype="0" fill="hold" grpId="0" nodeType="with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wipe(down)">
                                      <p:cBhvr>
                                        <p:cTn id="75" dur="580">
                                          <p:stCondLst>
                                            <p:cond delay="0"/>
                                          </p:stCondLst>
                                        </p:cTn>
                                        <p:tgtEl>
                                          <p:spTgt spid="6"/>
                                        </p:tgtEl>
                                      </p:cBhvr>
                                    </p:animEffect>
                                    <p:anim calcmode="lin" valueType="num">
                                      <p:cBhvr>
                                        <p:cTn id="7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81" dur="26">
                                          <p:stCondLst>
                                            <p:cond delay="650"/>
                                          </p:stCondLst>
                                        </p:cTn>
                                        <p:tgtEl>
                                          <p:spTgt spid="6"/>
                                        </p:tgtEl>
                                      </p:cBhvr>
                                      <p:to x="100000" y="60000"/>
                                    </p:animScale>
                                    <p:animScale>
                                      <p:cBhvr>
                                        <p:cTn id="82" dur="166" decel="50000">
                                          <p:stCondLst>
                                            <p:cond delay="676"/>
                                          </p:stCondLst>
                                        </p:cTn>
                                        <p:tgtEl>
                                          <p:spTgt spid="6"/>
                                        </p:tgtEl>
                                      </p:cBhvr>
                                      <p:to x="100000" y="100000"/>
                                    </p:animScale>
                                    <p:animScale>
                                      <p:cBhvr>
                                        <p:cTn id="83" dur="26">
                                          <p:stCondLst>
                                            <p:cond delay="1312"/>
                                          </p:stCondLst>
                                        </p:cTn>
                                        <p:tgtEl>
                                          <p:spTgt spid="6"/>
                                        </p:tgtEl>
                                      </p:cBhvr>
                                      <p:to x="100000" y="80000"/>
                                    </p:animScale>
                                    <p:animScale>
                                      <p:cBhvr>
                                        <p:cTn id="84" dur="166" decel="50000">
                                          <p:stCondLst>
                                            <p:cond delay="1338"/>
                                          </p:stCondLst>
                                        </p:cTn>
                                        <p:tgtEl>
                                          <p:spTgt spid="6"/>
                                        </p:tgtEl>
                                      </p:cBhvr>
                                      <p:to x="100000" y="100000"/>
                                    </p:animScale>
                                    <p:animScale>
                                      <p:cBhvr>
                                        <p:cTn id="85" dur="26">
                                          <p:stCondLst>
                                            <p:cond delay="1642"/>
                                          </p:stCondLst>
                                        </p:cTn>
                                        <p:tgtEl>
                                          <p:spTgt spid="6"/>
                                        </p:tgtEl>
                                      </p:cBhvr>
                                      <p:to x="100000" y="90000"/>
                                    </p:animScale>
                                    <p:animScale>
                                      <p:cBhvr>
                                        <p:cTn id="86" dur="166" decel="50000">
                                          <p:stCondLst>
                                            <p:cond delay="1668"/>
                                          </p:stCondLst>
                                        </p:cTn>
                                        <p:tgtEl>
                                          <p:spTgt spid="6"/>
                                        </p:tgtEl>
                                      </p:cBhvr>
                                      <p:to x="100000" y="100000"/>
                                    </p:animScale>
                                    <p:animScale>
                                      <p:cBhvr>
                                        <p:cTn id="87" dur="26">
                                          <p:stCondLst>
                                            <p:cond delay="1808"/>
                                          </p:stCondLst>
                                        </p:cTn>
                                        <p:tgtEl>
                                          <p:spTgt spid="6"/>
                                        </p:tgtEl>
                                      </p:cBhvr>
                                      <p:to x="100000" y="95000"/>
                                    </p:animScale>
                                    <p:animScale>
                                      <p:cBhvr>
                                        <p:cTn id="88" dur="166" decel="50000">
                                          <p:stCondLst>
                                            <p:cond delay="1834"/>
                                          </p:stCondLst>
                                        </p:cTn>
                                        <p:tgtEl>
                                          <p:spTgt spid="6"/>
                                        </p:tgtEl>
                                      </p:cBhvr>
                                      <p:to x="100000" y="100000"/>
                                    </p:animScale>
                                  </p:childTnLst>
                                </p:cTn>
                              </p:par>
                              <p:par>
                                <p:cTn id="89" presetID="26" presetClass="entr" presetSubtype="0" fill="hold" grpId="0"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wipe(down)">
                                      <p:cBhvr>
                                        <p:cTn id="91" dur="580">
                                          <p:stCondLst>
                                            <p:cond delay="0"/>
                                          </p:stCondLst>
                                        </p:cTn>
                                        <p:tgtEl>
                                          <p:spTgt spid="9"/>
                                        </p:tgtEl>
                                      </p:cBhvr>
                                    </p:animEffect>
                                    <p:anim calcmode="lin" valueType="num">
                                      <p:cBhvr>
                                        <p:cTn id="9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97" dur="26">
                                          <p:stCondLst>
                                            <p:cond delay="650"/>
                                          </p:stCondLst>
                                        </p:cTn>
                                        <p:tgtEl>
                                          <p:spTgt spid="9"/>
                                        </p:tgtEl>
                                      </p:cBhvr>
                                      <p:to x="100000" y="60000"/>
                                    </p:animScale>
                                    <p:animScale>
                                      <p:cBhvr>
                                        <p:cTn id="98" dur="166" decel="50000">
                                          <p:stCondLst>
                                            <p:cond delay="676"/>
                                          </p:stCondLst>
                                        </p:cTn>
                                        <p:tgtEl>
                                          <p:spTgt spid="9"/>
                                        </p:tgtEl>
                                      </p:cBhvr>
                                      <p:to x="100000" y="100000"/>
                                    </p:animScale>
                                    <p:animScale>
                                      <p:cBhvr>
                                        <p:cTn id="99" dur="26">
                                          <p:stCondLst>
                                            <p:cond delay="1312"/>
                                          </p:stCondLst>
                                        </p:cTn>
                                        <p:tgtEl>
                                          <p:spTgt spid="9"/>
                                        </p:tgtEl>
                                      </p:cBhvr>
                                      <p:to x="100000" y="80000"/>
                                    </p:animScale>
                                    <p:animScale>
                                      <p:cBhvr>
                                        <p:cTn id="100" dur="166" decel="50000">
                                          <p:stCondLst>
                                            <p:cond delay="1338"/>
                                          </p:stCondLst>
                                        </p:cTn>
                                        <p:tgtEl>
                                          <p:spTgt spid="9"/>
                                        </p:tgtEl>
                                      </p:cBhvr>
                                      <p:to x="100000" y="100000"/>
                                    </p:animScale>
                                    <p:animScale>
                                      <p:cBhvr>
                                        <p:cTn id="101" dur="26">
                                          <p:stCondLst>
                                            <p:cond delay="1642"/>
                                          </p:stCondLst>
                                        </p:cTn>
                                        <p:tgtEl>
                                          <p:spTgt spid="9"/>
                                        </p:tgtEl>
                                      </p:cBhvr>
                                      <p:to x="100000" y="90000"/>
                                    </p:animScale>
                                    <p:animScale>
                                      <p:cBhvr>
                                        <p:cTn id="102" dur="166" decel="50000">
                                          <p:stCondLst>
                                            <p:cond delay="1668"/>
                                          </p:stCondLst>
                                        </p:cTn>
                                        <p:tgtEl>
                                          <p:spTgt spid="9"/>
                                        </p:tgtEl>
                                      </p:cBhvr>
                                      <p:to x="100000" y="100000"/>
                                    </p:animScale>
                                    <p:animScale>
                                      <p:cBhvr>
                                        <p:cTn id="103" dur="26">
                                          <p:stCondLst>
                                            <p:cond delay="1808"/>
                                          </p:stCondLst>
                                        </p:cTn>
                                        <p:tgtEl>
                                          <p:spTgt spid="9"/>
                                        </p:tgtEl>
                                      </p:cBhvr>
                                      <p:to x="100000" y="95000"/>
                                    </p:animScale>
                                    <p:animScale>
                                      <p:cBhvr>
                                        <p:cTn id="104" dur="166" decel="50000">
                                          <p:stCondLst>
                                            <p:cond delay="1834"/>
                                          </p:stCondLst>
                                        </p:cTn>
                                        <p:tgtEl>
                                          <p:spTgt spid="9"/>
                                        </p:tgtEl>
                                      </p:cBhvr>
                                      <p:to x="100000" y="100000"/>
                                    </p:animScale>
                                  </p:childTnLst>
                                </p:cTn>
                              </p:par>
                              <p:par>
                                <p:cTn id="105" presetID="26" presetClass="entr" presetSubtype="0" fill="hold" grpId="0"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wipe(down)">
                                      <p:cBhvr>
                                        <p:cTn id="107" dur="580">
                                          <p:stCondLst>
                                            <p:cond delay="0"/>
                                          </p:stCondLst>
                                        </p:cTn>
                                        <p:tgtEl>
                                          <p:spTgt spid="12"/>
                                        </p:tgtEl>
                                      </p:cBhvr>
                                    </p:animEffect>
                                    <p:anim calcmode="lin" valueType="num">
                                      <p:cBhvr>
                                        <p:cTn id="108"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09"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10"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11"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12"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13" dur="26">
                                          <p:stCondLst>
                                            <p:cond delay="650"/>
                                          </p:stCondLst>
                                        </p:cTn>
                                        <p:tgtEl>
                                          <p:spTgt spid="12"/>
                                        </p:tgtEl>
                                      </p:cBhvr>
                                      <p:to x="100000" y="60000"/>
                                    </p:animScale>
                                    <p:animScale>
                                      <p:cBhvr>
                                        <p:cTn id="114" dur="166" decel="50000">
                                          <p:stCondLst>
                                            <p:cond delay="676"/>
                                          </p:stCondLst>
                                        </p:cTn>
                                        <p:tgtEl>
                                          <p:spTgt spid="12"/>
                                        </p:tgtEl>
                                      </p:cBhvr>
                                      <p:to x="100000" y="100000"/>
                                    </p:animScale>
                                    <p:animScale>
                                      <p:cBhvr>
                                        <p:cTn id="115" dur="26">
                                          <p:stCondLst>
                                            <p:cond delay="1312"/>
                                          </p:stCondLst>
                                        </p:cTn>
                                        <p:tgtEl>
                                          <p:spTgt spid="12"/>
                                        </p:tgtEl>
                                      </p:cBhvr>
                                      <p:to x="100000" y="80000"/>
                                    </p:animScale>
                                    <p:animScale>
                                      <p:cBhvr>
                                        <p:cTn id="116" dur="166" decel="50000">
                                          <p:stCondLst>
                                            <p:cond delay="1338"/>
                                          </p:stCondLst>
                                        </p:cTn>
                                        <p:tgtEl>
                                          <p:spTgt spid="12"/>
                                        </p:tgtEl>
                                      </p:cBhvr>
                                      <p:to x="100000" y="100000"/>
                                    </p:animScale>
                                    <p:animScale>
                                      <p:cBhvr>
                                        <p:cTn id="117" dur="26">
                                          <p:stCondLst>
                                            <p:cond delay="1642"/>
                                          </p:stCondLst>
                                        </p:cTn>
                                        <p:tgtEl>
                                          <p:spTgt spid="12"/>
                                        </p:tgtEl>
                                      </p:cBhvr>
                                      <p:to x="100000" y="90000"/>
                                    </p:animScale>
                                    <p:animScale>
                                      <p:cBhvr>
                                        <p:cTn id="118" dur="166" decel="50000">
                                          <p:stCondLst>
                                            <p:cond delay="1668"/>
                                          </p:stCondLst>
                                        </p:cTn>
                                        <p:tgtEl>
                                          <p:spTgt spid="12"/>
                                        </p:tgtEl>
                                      </p:cBhvr>
                                      <p:to x="100000" y="100000"/>
                                    </p:animScale>
                                    <p:animScale>
                                      <p:cBhvr>
                                        <p:cTn id="119" dur="26">
                                          <p:stCondLst>
                                            <p:cond delay="1808"/>
                                          </p:stCondLst>
                                        </p:cTn>
                                        <p:tgtEl>
                                          <p:spTgt spid="12"/>
                                        </p:tgtEl>
                                      </p:cBhvr>
                                      <p:to x="100000" y="95000"/>
                                    </p:animScale>
                                    <p:animScale>
                                      <p:cBhvr>
                                        <p:cTn id="120" dur="166" decel="50000">
                                          <p:stCondLst>
                                            <p:cond delay="1834"/>
                                          </p:stCondLst>
                                        </p:cTn>
                                        <p:tgtEl>
                                          <p:spTgt spid="12"/>
                                        </p:tgtEl>
                                      </p:cBhvr>
                                      <p:to x="100000" y="100000"/>
                                    </p:animScale>
                                  </p:childTnLst>
                                </p:cTn>
                              </p:par>
                              <p:par>
                                <p:cTn id="121" presetID="26" presetClass="entr" presetSubtype="0" fill="hold" grpId="0"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wipe(down)">
                                      <p:cBhvr>
                                        <p:cTn id="123" dur="580">
                                          <p:stCondLst>
                                            <p:cond delay="0"/>
                                          </p:stCondLst>
                                        </p:cTn>
                                        <p:tgtEl>
                                          <p:spTgt spid="11"/>
                                        </p:tgtEl>
                                      </p:cBhvr>
                                    </p:animEffect>
                                    <p:anim calcmode="lin" valueType="num">
                                      <p:cBhvr>
                                        <p:cTn id="124"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25"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26"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27"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28"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29" dur="26">
                                          <p:stCondLst>
                                            <p:cond delay="650"/>
                                          </p:stCondLst>
                                        </p:cTn>
                                        <p:tgtEl>
                                          <p:spTgt spid="11"/>
                                        </p:tgtEl>
                                      </p:cBhvr>
                                      <p:to x="100000" y="60000"/>
                                    </p:animScale>
                                    <p:animScale>
                                      <p:cBhvr>
                                        <p:cTn id="130" dur="166" decel="50000">
                                          <p:stCondLst>
                                            <p:cond delay="676"/>
                                          </p:stCondLst>
                                        </p:cTn>
                                        <p:tgtEl>
                                          <p:spTgt spid="11"/>
                                        </p:tgtEl>
                                      </p:cBhvr>
                                      <p:to x="100000" y="100000"/>
                                    </p:animScale>
                                    <p:animScale>
                                      <p:cBhvr>
                                        <p:cTn id="131" dur="26">
                                          <p:stCondLst>
                                            <p:cond delay="1312"/>
                                          </p:stCondLst>
                                        </p:cTn>
                                        <p:tgtEl>
                                          <p:spTgt spid="11"/>
                                        </p:tgtEl>
                                      </p:cBhvr>
                                      <p:to x="100000" y="80000"/>
                                    </p:animScale>
                                    <p:animScale>
                                      <p:cBhvr>
                                        <p:cTn id="132" dur="166" decel="50000">
                                          <p:stCondLst>
                                            <p:cond delay="1338"/>
                                          </p:stCondLst>
                                        </p:cTn>
                                        <p:tgtEl>
                                          <p:spTgt spid="11"/>
                                        </p:tgtEl>
                                      </p:cBhvr>
                                      <p:to x="100000" y="100000"/>
                                    </p:animScale>
                                    <p:animScale>
                                      <p:cBhvr>
                                        <p:cTn id="133" dur="26">
                                          <p:stCondLst>
                                            <p:cond delay="1642"/>
                                          </p:stCondLst>
                                        </p:cTn>
                                        <p:tgtEl>
                                          <p:spTgt spid="11"/>
                                        </p:tgtEl>
                                      </p:cBhvr>
                                      <p:to x="100000" y="90000"/>
                                    </p:animScale>
                                    <p:animScale>
                                      <p:cBhvr>
                                        <p:cTn id="134" dur="166" decel="50000">
                                          <p:stCondLst>
                                            <p:cond delay="1668"/>
                                          </p:stCondLst>
                                        </p:cTn>
                                        <p:tgtEl>
                                          <p:spTgt spid="11"/>
                                        </p:tgtEl>
                                      </p:cBhvr>
                                      <p:to x="100000" y="100000"/>
                                    </p:animScale>
                                    <p:animScale>
                                      <p:cBhvr>
                                        <p:cTn id="135" dur="26">
                                          <p:stCondLst>
                                            <p:cond delay="1808"/>
                                          </p:stCondLst>
                                        </p:cTn>
                                        <p:tgtEl>
                                          <p:spTgt spid="11"/>
                                        </p:tgtEl>
                                      </p:cBhvr>
                                      <p:to x="100000" y="95000"/>
                                    </p:animScale>
                                    <p:animScale>
                                      <p:cBhvr>
                                        <p:cTn id="136" dur="166" decel="50000">
                                          <p:stCondLst>
                                            <p:cond delay="1834"/>
                                          </p:stCondLst>
                                        </p:cTn>
                                        <p:tgtEl>
                                          <p:spTgt spid="11"/>
                                        </p:tgtEl>
                                      </p:cBhvr>
                                      <p:to x="100000" y="100000"/>
                                    </p:animScale>
                                  </p:childTnLst>
                                </p:cTn>
                              </p:par>
                              <p:par>
                                <p:cTn id="137" presetID="26" presetClass="entr" presetSubtype="0" fill="hold" grpId="0" nodeType="withEffect">
                                  <p:stCondLst>
                                    <p:cond delay="0"/>
                                  </p:stCondLst>
                                  <p:childTnLst>
                                    <p:set>
                                      <p:cBhvr>
                                        <p:cTn id="138" dur="1" fill="hold">
                                          <p:stCondLst>
                                            <p:cond delay="0"/>
                                          </p:stCondLst>
                                        </p:cTn>
                                        <p:tgtEl>
                                          <p:spTgt spid="7"/>
                                        </p:tgtEl>
                                        <p:attrNameLst>
                                          <p:attrName>style.visibility</p:attrName>
                                        </p:attrNameLst>
                                      </p:cBhvr>
                                      <p:to>
                                        <p:strVal val="visible"/>
                                      </p:to>
                                    </p:set>
                                    <p:animEffect transition="in" filter="wipe(down)">
                                      <p:cBhvr>
                                        <p:cTn id="139" dur="580">
                                          <p:stCondLst>
                                            <p:cond delay="0"/>
                                          </p:stCondLst>
                                        </p:cTn>
                                        <p:tgtEl>
                                          <p:spTgt spid="7"/>
                                        </p:tgtEl>
                                      </p:cBhvr>
                                    </p:animEffect>
                                    <p:anim calcmode="lin" valueType="num">
                                      <p:cBhvr>
                                        <p:cTn id="140"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41"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42"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43"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44"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45" dur="26">
                                          <p:stCondLst>
                                            <p:cond delay="650"/>
                                          </p:stCondLst>
                                        </p:cTn>
                                        <p:tgtEl>
                                          <p:spTgt spid="7"/>
                                        </p:tgtEl>
                                      </p:cBhvr>
                                      <p:to x="100000" y="60000"/>
                                    </p:animScale>
                                    <p:animScale>
                                      <p:cBhvr>
                                        <p:cTn id="146" dur="166" decel="50000">
                                          <p:stCondLst>
                                            <p:cond delay="676"/>
                                          </p:stCondLst>
                                        </p:cTn>
                                        <p:tgtEl>
                                          <p:spTgt spid="7"/>
                                        </p:tgtEl>
                                      </p:cBhvr>
                                      <p:to x="100000" y="100000"/>
                                    </p:animScale>
                                    <p:animScale>
                                      <p:cBhvr>
                                        <p:cTn id="147" dur="26">
                                          <p:stCondLst>
                                            <p:cond delay="1312"/>
                                          </p:stCondLst>
                                        </p:cTn>
                                        <p:tgtEl>
                                          <p:spTgt spid="7"/>
                                        </p:tgtEl>
                                      </p:cBhvr>
                                      <p:to x="100000" y="80000"/>
                                    </p:animScale>
                                    <p:animScale>
                                      <p:cBhvr>
                                        <p:cTn id="148" dur="166" decel="50000">
                                          <p:stCondLst>
                                            <p:cond delay="1338"/>
                                          </p:stCondLst>
                                        </p:cTn>
                                        <p:tgtEl>
                                          <p:spTgt spid="7"/>
                                        </p:tgtEl>
                                      </p:cBhvr>
                                      <p:to x="100000" y="100000"/>
                                    </p:animScale>
                                    <p:animScale>
                                      <p:cBhvr>
                                        <p:cTn id="149" dur="26">
                                          <p:stCondLst>
                                            <p:cond delay="1642"/>
                                          </p:stCondLst>
                                        </p:cTn>
                                        <p:tgtEl>
                                          <p:spTgt spid="7"/>
                                        </p:tgtEl>
                                      </p:cBhvr>
                                      <p:to x="100000" y="90000"/>
                                    </p:animScale>
                                    <p:animScale>
                                      <p:cBhvr>
                                        <p:cTn id="150" dur="166" decel="50000">
                                          <p:stCondLst>
                                            <p:cond delay="1668"/>
                                          </p:stCondLst>
                                        </p:cTn>
                                        <p:tgtEl>
                                          <p:spTgt spid="7"/>
                                        </p:tgtEl>
                                      </p:cBhvr>
                                      <p:to x="100000" y="100000"/>
                                    </p:animScale>
                                    <p:animScale>
                                      <p:cBhvr>
                                        <p:cTn id="151" dur="26">
                                          <p:stCondLst>
                                            <p:cond delay="1808"/>
                                          </p:stCondLst>
                                        </p:cTn>
                                        <p:tgtEl>
                                          <p:spTgt spid="7"/>
                                        </p:tgtEl>
                                      </p:cBhvr>
                                      <p:to x="100000" y="95000"/>
                                    </p:animScale>
                                    <p:animScale>
                                      <p:cBhvr>
                                        <p:cTn id="152"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457200" y="130930"/>
            <a:ext cx="618363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2022 Health Savings Account (HSA)</a:t>
            </a:r>
            <a:endParaRPr dirty="0">
              <a:solidFill>
                <a:schemeClr val="tx1"/>
              </a:solidFill>
            </a:endParaRPr>
          </a:p>
        </p:txBody>
      </p:sp>
      <p:graphicFrame>
        <p:nvGraphicFramePr>
          <p:cNvPr id="9" name="Table 158">
            <a:extLst>
              <a:ext uri="{FF2B5EF4-FFF2-40B4-BE49-F238E27FC236}">
                <a16:creationId xmlns:a16="http://schemas.microsoft.com/office/drawing/2014/main" id="{C34E8B56-1806-487A-81FA-0667420A4001}"/>
              </a:ext>
            </a:extLst>
          </p:cNvPr>
          <p:cNvGraphicFramePr/>
          <p:nvPr>
            <p:extLst>
              <p:ext uri="{D42A27DB-BD31-4B8C-83A1-F6EECF244321}">
                <p14:modId xmlns:p14="http://schemas.microsoft.com/office/powerpoint/2010/main" val="1748754771"/>
              </p:ext>
            </p:extLst>
          </p:nvPr>
        </p:nvGraphicFramePr>
        <p:xfrm>
          <a:off x="238323" y="1384914"/>
          <a:ext cx="8494197" cy="2450298"/>
        </p:xfrm>
        <a:graphic>
          <a:graphicData uri="http://schemas.openxmlformats.org/drawingml/2006/table">
            <a:tbl>
              <a:tblPr firstRow="1" bandRow="1">
                <a:tableStyleId>{4C3C2611-4C71-4FC5-86AE-919BDF0F9419}</a:tableStyleId>
              </a:tblPr>
              <a:tblGrid>
                <a:gridCol w="2530900">
                  <a:extLst>
                    <a:ext uri="{9D8B030D-6E8A-4147-A177-3AD203B41FA5}">
                      <a16:colId xmlns:a16="http://schemas.microsoft.com/office/drawing/2014/main" val="20000"/>
                    </a:ext>
                  </a:extLst>
                </a:gridCol>
                <a:gridCol w="5963297">
                  <a:extLst>
                    <a:ext uri="{9D8B030D-6E8A-4147-A177-3AD203B41FA5}">
                      <a16:colId xmlns:a16="http://schemas.microsoft.com/office/drawing/2014/main" val="20001"/>
                    </a:ext>
                  </a:extLst>
                </a:gridCol>
              </a:tblGrid>
              <a:tr h="843389">
                <a:tc>
                  <a:txBody>
                    <a:bodyPr/>
                    <a:lstStyle/>
                    <a:p>
                      <a:pPr algn="l" defTabSz="457200">
                        <a:defRPr sz="1800"/>
                      </a:pPr>
                      <a:r>
                        <a:rPr lang="en-US" sz="1400" b="1" dirty="0">
                          <a:solidFill>
                            <a:schemeClr val="tx1"/>
                          </a:solidFill>
                        </a:rPr>
                        <a:t>Employer</a:t>
                      </a:r>
                      <a:r>
                        <a:rPr lang="en-US" sz="1400" b="1" baseline="0" dirty="0">
                          <a:solidFill>
                            <a:schemeClr val="tx1"/>
                          </a:solidFill>
                        </a:rPr>
                        <a:t> Contribution   (Effective 1/1/2022) </a:t>
                      </a:r>
                      <a:endParaRPr sz="1400" b="1" dirty="0">
                        <a:solidFill>
                          <a:schemeClr val="tx1"/>
                        </a:solidFill>
                      </a:endParaRPr>
                    </a:p>
                  </a:txBody>
                  <a:tcPr marL="40083" marR="40083" marT="40083" marB="40083" horzOverflow="overflow">
                    <a:lnL w="12700">
                      <a:solidFill>
                        <a:srgbClr val="FFFFFF"/>
                      </a:solidFill>
                    </a:lnL>
                    <a:lnR w="12700">
                      <a:solidFill>
                        <a:srgbClr val="FFFFFF"/>
                      </a:solidFill>
                    </a:lnR>
                    <a:lnT w="6350">
                      <a:solidFill>
                        <a:srgbClr val="A6A6A6"/>
                      </a:solidFill>
                    </a:lnT>
                    <a:lnB w="6350">
                      <a:solidFill>
                        <a:srgbClr val="A6A6A6"/>
                      </a:solidFill>
                    </a:lnB>
                    <a:solidFill>
                      <a:schemeClr val="accent1">
                        <a:lumMod val="40000"/>
                        <a:lumOff val="60000"/>
                      </a:schemeClr>
                    </a:solidFill>
                  </a:tcPr>
                </a:tc>
                <a:tc>
                  <a:txBody>
                    <a:bodyPr/>
                    <a:lstStyle/>
                    <a:p>
                      <a:pPr marL="285750" marR="0" indent="-285750" algn="l" defTabSz="457200" rtl="0" latinLnBrk="0">
                        <a:lnSpc>
                          <a:spcPct val="100000"/>
                        </a:lnSpc>
                        <a:spcBef>
                          <a:spcPts val="0"/>
                        </a:spcBef>
                        <a:spcAft>
                          <a:spcPts val="0"/>
                        </a:spcAft>
                        <a:buClrTx/>
                        <a:buSzTx/>
                        <a:buFont typeface="Wingdings" panose="05000000000000000000" pitchFamily="2" charset="2"/>
                        <a:buChar char="§"/>
                        <a:tabLst/>
                        <a:defRPr sz="1800"/>
                      </a:pPr>
                      <a:r>
                        <a:rPr lang="en-US" sz="1400" b="0" i="0" u="none" strike="noStrike" cap="none" spc="0" baseline="0" dirty="0">
                          <a:ln>
                            <a:noFill/>
                          </a:ln>
                          <a:solidFill>
                            <a:srgbClr val="000000"/>
                          </a:solidFill>
                          <a:uFillTx/>
                          <a:latin typeface="+mj-lt"/>
                          <a:ea typeface="+mj-ea"/>
                          <a:cs typeface="+mj-cs"/>
                          <a:sym typeface="Calibri"/>
                        </a:rPr>
                        <a:t>$500 single and $1,000 for all other tiered enrollment</a:t>
                      </a:r>
                    </a:p>
                    <a:p>
                      <a:pPr marL="285750" marR="0" indent="-285750" algn="l" defTabSz="457200" rtl="0" latinLnBrk="0">
                        <a:lnSpc>
                          <a:spcPct val="100000"/>
                        </a:lnSpc>
                        <a:spcBef>
                          <a:spcPts val="0"/>
                        </a:spcBef>
                        <a:spcAft>
                          <a:spcPts val="0"/>
                        </a:spcAft>
                        <a:buClrTx/>
                        <a:buSzTx/>
                        <a:buFont typeface="Wingdings" panose="05000000000000000000" pitchFamily="2" charset="2"/>
                        <a:buChar char="§"/>
                        <a:tabLst/>
                        <a:defRPr sz="1800"/>
                      </a:pPr>
                      <a:r>
                        <a:rPr lang="en-US" sz="1400" b="0" i="0" u="none" strike="noStrike" cap="none" spc="0" baseline="0" dirty="0">
                          <a:ln>
                            <a:noFill/>
                          </a:ln>
                          <a:solidFill>
                            <a:srgbClr val="000000"/>
                          </a:solidFill>
                          <a:uFillTx/>
                          <a:latin typeface="+mj-lt"/>
                          <a:ea typeface="+mj-ea"/>
                          <a:cs typeface="+mj-cs"/>
                          <a:sym typeface="Calibri"/>
                        </a:rPr>
                        <a:t>Funds deposited quarterly</a:t>
                      </a:r>
                    </a:p>
                    <a:p>
                      <a:pPr marL="285750" marR="0" indent="-285750" algn="l" defTabSz="457200" rtl="0" latinLnBrk="0">
                        <a:lnSpc>
                          <a:spcPct val="100000"/>
                        </a:lnSpc>
                        <a:spcBef>
                          <a:spcPts val="0"/>
                        </a:spcBef>
                        <a:spcAft>
                          <a:spcPts val="0"/>
                        </a:spcAft>
                        <a:buClrTx/>
                        <a:buSzTx/>
                        <a:buFont typeface="Wingdings" panose="05000000000000000000" pitchFamily="2" charset="2"/>
                        <a:buChar char="§"/>
                        <a:tabLst/>
                        <a:defRPr sz="1800"/>
                      </a:pPr>
                      <a:r>
                        <a:rPr lang="en-US" sz="1400" b="0" i="0" u="none" strike="noStrike" cap="none" spc="0" baseline="0" dirty="0">
                          <a:ln>
                            <a:noFill/>
                          </a:ln>
                          <a:solidFill>
                            <a:srgbClr val="000000"/>
                          </a:solidFill>
                          <a:uFillTx/>
                          <a:latin typeface="+mj-lt"/>
                          <a:ea typeface="+mj-ea"/>
                          <a:cs typeface="+mj-cs"/>
                          <a:sym typeface="Calibri"/>
                        </a:rPr>
                        <a:t>Employee contributions will begin first pay-period following account activation </a:t>
                      </a:r>
                      <a:endParaRPr sz="1400" b="0" i="0" u="none" strike="noStrike" cap="none" spc="0" baseline="0" dirty="0">
                        <a:ln>
                          <a:noFill/>
                        </a:ln>
                        <a:solidFill>
                          <a:srgbClr val="000000"/>
                        </a:solidFill>
                        <a:uFillTx/>
                        <a:latin typeface="+mj-lt"/>
                        <a:ea typeface="+mj-ea"/>
                        <a:cs typeface="+mj-cs"/>
                        <a:sym typeface="Calibri"/>
                      </a:endParaRPr>
                    </a:p>
                  </a:txBody>
                  <a:tcPr marL="40083" marR="40083" marT="40083" marB="40083" horzOverflow="overflow">
                    <a:lnL w="12700">
                      <a:solidFill>
                        <a:srgbClr val="FFFFFF"/>
                      </a:solidFill>
                    </a:lnL>
                    <a:lnR w="12700">
                      <a:solidFill>
                        <a:srgbClr val="FFFFFF"/>
                      </a:solidFill>
                    </a:lnR>
                    <a:lnT w="6350">
                      <a:solidFill>
                        <a:srgbClr val="A6A6A6"/>
                      </a:solidFill>
                    </a:lnT>
                    <a:lnB w="6350">
                      <a:solidFill>
                        <a:srgbClr val="A6A6A6"/>
                      </a:solidFill>
                    </a:lnB>
                    <a:solidFill>
                      <a:srgbClr val="FFFFFF"/>
                    </a:solidFill>
                  </a:tcPr>
                </a:tc>
                <a:extLst>
                  <a:ext uri="{0D108BD9-81ED-4DB2-BD59-A6C34878D82A}">
                    <a16:rowId xmlns:a16="http://schemas.microsoft.com/office/drawing/2014/main" val="10000"/>
                  </a:ext>
                </a:extLst>
              </a:tr>
              <a:tr h="656823">
                <a:tc>
                  <a:txBody>
                    <a:bodyPr/>
                    <a:lstStyle/>
                    <a:p>
                      <a:pPr algn="l" defTabSz="457200">
                        <a:defRPr sz="1800"/>
                      </a:pPr>
                      <a:r>
                        <a:rPr lang="en-US" sz="1400" b="1" dirty="0">
                          <a:solidFill>
                            <a:schemeClr val="tx1"/>
                          </a:solidFill>
                        </a:rPr>
                        <a:t>Maximum</a:t>
                      </a:r>
                      <a:r>
                        <a:rPr lang="en-US" sz="1400" b="1" baseline="0" dirty="0">
                          <a:solidFill>
                            <a:schemeClr val="tx1"/>
                          </a:solidFill>
                        </a:rPr>
                        <a:t> Employee Contribution – 2022</a:t>
                      </a:r>
                      <a:endParaRPr lang="en-US" sz="1400" b="1" dirty="0">
                        <a:solidFill>
                          <a:schemeClr val="tx1"/>
                        </a:solidFill>
                      </a:endParaRPr>
                    </a:p>
                  </a:txBody>
                  <a:tcPr marL="40083" marR="40083" marT="40083" marB="40083" horzOverflow="overflow">
                    <a:lnL w="12700">
                      <a:solidFill>
                        <a:srgbClr val="FFFFFF"/>
                      </a:solidFill>
                    </a:lnL>
                    <a:lnR w="12700" cap="flat" cmpd="sng" algn="ctr">
                      <a:solidFill>
                        <a:srgbClr val="FFFFFF"/>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a:solidFill>
                        <a:srgbClr val="A6A6A6"/>
                      </a:solidFill>
                    </a:lnB>
                    <a:solidFill>
                      <a:schemeClr val="accent5">
                        <a:lumMod val="40000"/>
                        <a:lumOff val="60000"/>
                      </a:schemeClr>
                    </a:solidFill>
                  </a:tcPr>
                </a:tc>
                <a:tc>
                  <a:txBody>
                    <a:bodyPr/>
                    <a:lstStyle/>
                    <a:p>
                      <a:pPr algn="l" defTabSz="457200">
                        <a:defRPr sz="1800"/>
                      </a:pPr>
                      <a:r>
                        <a:rPr lang="en-US" sz="1400" baseline="0" dirty="0"/>
                        <a:t>Single:  $3,650 total ($3,150 after CCIS contribution)</a:t>
                      </a:r>
                    </a:p>
                    <a:p>
                      <a:pPr algn="l" defTabSz="457200">
                        <a:defRPr sz="1800"/>
                      </a:pPr>
                      <a:r>
                        <a:rPr lang="en-US" sz="1400" baseline="0" dirty="0"/>
                        <a:t>Family: $7,300 total ($6,300 after CCIS contribution)</a:t>
                      </a:r>
                    </a:p>
                    <a:p>
                      <a:pPr algn="l" defTabSz="457200">
                        <a:defRPr sz="1800"/>
                      </a:pPr>
                      <a:r>
                        <a:rPr lang="en-US" sz="1400" baseline="0" dirty="0"/>
                        <a:t>Members over 55 years old, can contribute additional $1,000</a:t>
                      </a:r>
                      <a:endParaRPr sz="1400" i="1" dirty="0"/>
                    </a:p>
                  </a:txBody>
                  <a:tcPr marL="40083" marR="40083" marT="40083" marB="40083" horzOverflow="overflow">
                    <a:lnL w="12700" cap="flat" cmpd="sng" algn="ctr">
                      <a:solidFill>
                        <a:srgbClr val="FFFFFF"/>
                      </a:solidFill>
                      <a:prstDash val="solid"/>
                      <a:round/>
                      <a:headEnd type="none" w="med" len="med"/>
                      <a:tailEnd type="none" w="med" len="med"/>
                    </a:lnL>
                    <a:lnR w="12700">
                      <a:solidFill>
                        <a:srgbClr val="FFFFFF"/>
                      </a:solidFill>
                    </a:lnR>
                    <a:lnT w="6350" cap="flat" cmpd="sng" algn="ctr">
                      <a:solidFill>
                        <a:srgbClr val="A6A6A6"/>
                      </a:solidFill>
                      <a:prstDash val="solid"/>
                      <a:round/>
                      <a:headEnd type="none" w="med" len="med"/>
                      <a:tailEnd type="none" w="med" len="med"/>
                    </a:lnT>
                    <a:lnB w="6350">
                      <a:solidFill>
                        <a:srgbClr val="A6A6A6"/>
                      </a:solidFill>
                    </a:lnB>
                    <a:solidFill>
                      <a:srgbClr val="FFFFFF"/>
                    </a:solidFill>
                  </a:tcPr>
                </a:tc>
                <a:extLst>
                  <a:ext uri="{0D108BD9-81ED-4DB2-BD59-A6C34878D82A}">
                    <a16:rowId xmlns:a16="http://schemas.microsoft.com/office/drawing/2014/main" val="10001"/>
                  </a:ext>
                </a:extLst>
              </a:tr>
              <a:tr h="558670">
                <a:tc>
                  <a:txBody>
                    <a:bodyPr/>
                    <a:lstStyle/>
                    <a:p>
                      <a:pPr algn="l" defTabSz="457200">
                        <a:defRPr sz="1800"/>
                      </a:pPr>
                      <a:r>
                        <a:rPr lang="en-US" sz="1400" b="1" dirty="0">
                          <a:solidFill>
                            <a:schemeClr val="tx1"/>
                          </a:solidFill>
                        </a:rPr>
                        <a:t>Using Funds or Saving</a:t>
                      </a:r>
                    </a:p>
                  </a:txBody>
                  <a:tcPr marL="40083" marR="40083" marT="40083" marB="40083" horzOverflow="overflow">
                    <a:lnL w="12700">
                      <a:solidFill>
                        <a:srgbClr val="FFFFFF"/>
                      </a:solidFill>
                    </a:lnL>
                    <a:lnR w="12700" cap="flat" cmpd="sng" algn="ctr">
                      <a:solidFill>
                        <a:srgbClr val="FFFFFF"/>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a:solidFill>
                        <a:srgbClr val="A6A6A6"/>
                      </a:solidFill>
                    </a:lnB>
                    <a:solidFill>
                      <a:schemeClr val="accent6">
                        <a:lumMod val="20000"/>
                        <a:lumOff val="80000"/>
                      </a:schemeClr>
                    </a:solidFill>
                  </a:tcPr>
                </a:tc>
                <a:tc>
                  <a:txBody>
                    <a:bodyPr/>
                    <a:lstStyle/>
                    <a:p>
                      <a:pPr algn="l" defTabSz="457200">
                        <a:spcBef>
                          <a:spcPts val="600"/>
                        </a:spcBef>
                        <a:defRPr sz="1800"/>
                      </a:pPr>
                      <a:r>
                        <a:rPr lang="en-US" sz="1400" dirty="0"/>
                        <a:t>Once the account set-up</a:t>
                      </a:r>
                      <a:r>
                        <a:rPr lang="en-US" sz="1400" baseline="0" dirty="0"/>
                        <a:t> is complete and funds have been applied a debit card can be used for qualified healthcare expenses. </a:t>
                      </a:r>
                    </a:p>
                    <a:p>
                      <a:pPr algn="l" defTabSz="457200">
                        <a:spcBef>
                          <a:spcPts val="600"/>
                        </a:spcBef>
                        <a:defRPr sz="1800"/>
                      </a:pPr>
                      <a:r>
                        <a:rPr lang="en-US" sz="1400" baseline="0" dirty="0"/>
                        <a:t>Funds can be saved and carried over year-to-year as a savings vehicle.</a:t>
                      </a:r>
                    </a:p>
                  </a:txBody>
                  <a:tcPr marL="40083" marR="40083" marT="40083" marB="40083" horzOverflow="overflow">
                    <a:lnL w="12700" cap="flat" cmpd="sng" algn="ctr">
                      <a:solidFill>
                        <a:srgbClr val="FFFFFF"/>
                      </a:solidFill>
                      <a:prstDash val="solid"/>
                      <a:round/>
                      <a:headEnd type="none" w="med" len="med"/>
                      <a:tailEnd type="none" w="med" len="med"/>
                    </a:lnL>
                    <a:lnR w="12700">
                      <a:solidFill>
                        <a:srgbClr val="FFFFFF"/>
                      </a:solidFill>
                    </a:lnR>
                    <a:lnT w="6350" cap="flat" cmpd="sng" algn="ctr">
                      <a:solidFill>
                        <a:srgbClr val="A6A6A6"/>
                      </a:solidFill>
                      <a:prstDash val="solid"/>
                      <a:round/>
                      <a:headEnd type="none" w="med" len="med"/>
                      <a:tailEnd type="none" w="med" len="med"/>
                    </a:lnT>
                    <a:lnB w="6350">
                      <a:solidFill>
                        <a:srgbClr val="A6A6A6"/>
                      </a:solidFill>
                    </a:lnB>
                    <a:solidFill>
                      <a:srgbClr val="FFFFFF"/>
                    </a:solidFill>
                  </a:tcPr>
                </a:tc>
                <a:extLst>
                  <a:ext uri="{0D108BD9-81ED-4DB2-BD59-A6C34878D82A}">
                    <a16:rowId xmlns:a16="http://schemas.microsoft.com/office/drawing/2014/main" val="10003"/>
                  </a:ext>
                </a:extLst>
              </a:tr>
            </a:tbl>
          </a:graphicData>
        </a:graphic>
      </p:graphicFrame>
      <p:sp>
        <p:nvSpPr>
          <p:cNvPr id="10" name="TextBox 9">
            <a:extLst>
              <a:ext uri="{FF2B5EF4-FFF2-40B4-BE49-F238E27FC236}">
                <a16:creationId xmlns:a16="http://schemas.microsoft.com/office/drawing/2014/main" id="{D1C77C82-19F6-4773-955A-886E7460F5CA}"/>
              </a:ext>
            </a:extLst>
          </p:cNvPr>
          <p:cNvSpPr txBox="1"/>
          <p:nvPr/>
        </p:nvSpPr>
        <p:spPr>
          <a:xfrm>
            <a:off x="457200" y="4596534"/>
            <a:ext cx="8122326" cy="52321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400" b="1" i="1" u="none" strike="noStrike" cap="none" spc="0" normalizeH="0" baseline="0" dirty="0">
                <a:ln>
                  <a:noFill/>
                </a:ln>
                <a:solidFill>
                  <a:srgbClr val="000000"/>
                </a:solidFill>
                <a:effectLst/>
                <a:uFillTx/>
                <a:latin typeface="+mj-lt"/>
                <a:ea typeface="+mj-ea"/>
                <a:cs typeface="+mj-cs"/>
                <a:sym typeface="Calibri"/>
              </a:rPr>
              <a:t>*Your HSA</a:t>
            </a:r>
            <a:r>
              <a:rPr kumimoji="0" lang="en-US" sz="1400" b="1" i="1" u="none" strike="noStrike" cap="none" spc="0" normalizeH="0" dirty="0">
                <a:ln>
                  <a:noFill/>
                </a:ln>
                <a:solidFill>
                  <a:srgbClr val="000000"/>
                </a:solidFill>
                <a:effectLst/>
                <a:uFillTx/>
                <a:latin typeface="+mj-lt"/>
                <a:ea typeface="+mj-ea"/>
                <a:cs typeface="+mj-cs"/>
                <a:sym typeface="Calibri"/>
              </a:rPr>
              <a:t> account must be activated prior to claims being incurred. Funds must be available when using your debit card</a:t>
            </a:r>
            <a:endParaRPr kumimoji="0" lang="en-US" sz="1400" b="1" i="1" u="none" strike="noStrike" cap="none" spc="0" normalizeH="0" baseline="0" dirty="0">
              <a:ln>
                <a:noFill/>
              </a:ln>
              <a:solidFill>
                <a:srgbClr val="000000"/>
              </a:solidFill>
              <a:effectLst/>
              <a:uFillTx/>
              <a:latin typeface="+mj-lt"/>
              <a:ea typeface="+mj-ea"/>
              <a:cs typeface="+mj-cs"/>
              <a:sym typeface="Calibri"/>
            </a:endParaRPr>
          </a:p>
        </p:txBody>
      </p:sp>
      <p:sp>
        <p:nvSpPr>
          <p:cNvPr id="2" name="TextBox 1">
            <a:extLst>
              <a:ext uri="{FF2B5EF4-FFF2-40B4-BE49-F238E27FC236}">
                <a16:creationId xmlns:a16="http://schemas.microsoft.com/office/drawing/2014/main" id="{0298D6BA-4223-480D-B18A-A0C348C22E70}"/>
              </a:ext>
            </a:extLst>
          </p:cNvPr>
          <p:cNvSpPr txBox="1"/>
          <p:nvPr/>
        </p:nvSpPr>
        <p:spPr>
          <a:xfrm>
            <a:off x="8732520"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18</a:t>
            </a:r>
          </a:p>
        </p:txBody>
      </p:sp>
    </p:spTree>
    <p:extLst>
      <p:ext uri="{BB962C8B-B14F-4D97-AF65-F5344CB8AC3E}">
        <p14:creationId xmlns:p14="http://schemas.microsoft.com/office/powerpoint/2010/main" val="3293344383"/>
      </p:ext>
    </p:extLst>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457200" y="130930"/>
            <a:ext cx="618363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What are Qualified H.S.A Expenses</a:t>
            </a:r>
            <a:endParaRPr dirty="0">
              <a:solidFill>
                <a:schemeClr val="tx1"/>
              </a:solidFill>
            </a:endParaRPr>
          </a:p>
        </p:txBody>
      </p:sp>
      <p:sp>
        <p:nvSpPr>
          <p:cNvPr id="7" name="TextBox 6">
            <a:extLst>
              <a:ext uri="{FF2B5EF4-FFF2-40B4-BE49-F238E27FC236}">
                <a16:creationId xmlns:a16="http://schemas.microsoft.com/office/drawing/2014/main" id="{17B5CAFB-6B9F-4C25-B563-A0EEBE04E329}"/>
              </a:ext>
            </a:extLst>
          </p:cNvPr>
          <p:cNvSpPr txBox="1"/>
          <p:nvPr/>
        </p:nvSpPr>
        <p:spPr>
          <a:xfrm>
            <a:off x="627961" y="1337558"/>
            <a:ext cx="7888077" cy="437042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n-US" b="1" dirty="0"/>
              <a:t>Qualified expenses include:</a:t>
            </a:r>
          </a:p>
          <a:p>
            <a:r>
              <a:rPr lang="en-US" dirty="0"/>
              <a:t> </a:t>
            </a:r>
          </a:p>
          <a:p>
            <a:pPr marL="285750" indent="-285750">
              <a:buFont typeface="Wingdings" panose="05000000000000000000" pitchFamily="2" charset="2"/>
              <a:buChar char="§"/>
            </a:pPr>
            <a:r>
              <a:rPr lang="en-US" sz="1600" dirty="0"/>
              <a:t>Your health plan Deductibles and Co-insurance</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Prescription Copays</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Vision Care (eye glasses, contact lenses)</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Dental related expenses</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COBRA premiums</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Qualified long-term care insurance</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Medicare premiums and out of pocket expenses (Part A, Part B, Medicare HMOs, new prescription drug coverage)</a:t>
            </a:r>
          </a:p>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000000"/>
              </a:solidFill>
              <a:effectLst/>
              <a:uFillTx/>
              <a:latin typeface="+mj-lt"/>
              <a:ea typeface="+mj-ea"/>
              <a:cs typeface="+mj-cs"/>
              <a:sym typeface="Calibri"/>
            </a:endParaRPr>
          </a:p>
        </p:txBody>
      </p:sp>
      <p:sp>
        <p:nvSpPr>
          <p:cNvPr id="2" name="TextBox 1">
            <a:extLst>
              <a:ext uri="{FF2B5EF4-FFF2-40B4-BE49-F238E27FC236}">
                <a16:creationId xmlns:a16="http://schemas.microsoft.com/office/drawing/2014/main" id="{0CB2DF22-ECD1-488C-A15B-F5A381D52E92}"/>
              </a:ext>
            </a:extLst>
          </p:cNvPr>
          <p:cNvSpPr txBox="1"/>
          <p:nvPr/>
        </p:nvSpPr>
        <p:spPr>
          <a:xfrm>
            <a:off x="887552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19</a:t>
            </a:r>
          </a:p>
        </p:txBody>
      </p:sp>
    </p:spTree>
    <p:extLst>
      <p:ext uri="{BB962C8B-B14F-4D97-AF65-F5344CB8AC3E}">
        <p14:creationId xmlns:p14="http://schemas.microsoft.com/office/powerpoint/2010/main" val="1892951228"/>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456342" y="229930"/>
            <a:ext cx="5356289" cy="5867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200">
                <a:solidFill>
                  <a:srgbClr val="FFFFFF"/>
                </a:solidFill>
              </a:defRPr>
            </a:lvl1pPr>
          </a:lstStyle>
          <a:p>
            <a:r>
              <a:rPr lang="en-US" dirty="0">
                <a:solidFill>
                  <a:schemeClr val="tx1"/>
                </a:solidFill>
              </a:rPr>
              <a:t>Preventive Health Benefits</a:t>
            </a:r>
            <a:endParaRPr dirty="0">
              <a:solidFill>
                <a:schemeClr val="tx1"/>
              </a:solidFill>
            </a:endParaRPr>
          </a:p>
        </p:txBody>
      </p:sp>
      <p:sp>
        <p:nvSpPr>
          <p:cNvPr id="15" name="Rectangle 8">
            <a:extLst>
              <a:ext uri="{FF2B5EF4-FFF2-40B4-BE49-F238E27FC236}">
                <a16:creationId xmlns:a16="http://schemas.microsoft.com/office/drawing/2014/main" id="{8D33E7F0-0BA7-413A-823C-4F876D5AA512}"/>
              </a:ext>
            </a:extLst>
          </p:cNvPr>
          <p:cNvSpPr>
            <a:spLocks noChangeArrowheads="1"/>
          </p:cNvSpPr>
          <p:nvPr/>
        </p:nvSpPr>
        <p:spPr bwMode="auto">
          <a:xfrm>
            <a:off x="6725833" y="2316512"/>
            <a:ext cx="185896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ts val="1563"/>
              </a:spcBef>
              <a:buSzPct val="150000"/>
            </a:pPr>
            <a:r>
              <a:rPr lang="en-US" altLang="en-US" sz="1600" dirty="0">
                <a:latin typeface="+mj-lt"/>
                <a:ea typeface="Avenir Book"/>
                <a:cs typeface="Calibri" panose="020F0502020204030204" pitchFamily="34" charset="0"/>
              </a:rPr>
              <a:t>Other preventive tests required by the Affordable Care Act</a:t>
            </a:r>
          </a:p>
        </p:txBody>
      </p:sp>
      <p:grpSp>
        <p:nvGrpSpPr>
          <p:cNvPr id="16" name="Group 8">
            <a:extLst>
              <a:ext uri="{FF2B5EF4-FFF2-40B4-BE49-F238E27FC236}">
                <a16:creationId xmlns:a16="http://schemas.microsoft.com/office/drawing/2014/main" id="{ECEE7DC7-C9BE-4D4D-B298-8F8B3B0C675B}"/>
              </a:ext>
            </a:extLst>
          </p:cNvPr>
          <p:cNvGrpSpPr>
            <a:grpSpLocks/>
          </p:cNvGrpSpPr>
          <p:nvPr/>
        </p:nvGrpSpPr>
        <p:grpSpPr bwMode="auto">
          <a:xfrm>
            <a:off x="1343025" y="2478088"/>
            <a:ext cx="6265863" cy="2987675"/>
            <a:chOff x="4611499" y="1748101"/>
            <a:chExt cx="7242782" cy="3453687"/>
          </a:xfrm>
        </p:grpSpPr>
        <p:sp>
          <p:nvSpPr>
            <p:cNvPr id="17" name="Freeform 17">
              <a:extLst>
                <a:ext uri="{FF2B5EF4-FFF2-40B4-BE49-F238E27FC236}">
                  <a16:creationId xmlns:a16="http://schemas.microsoft.com/office/drawing/2014/main" id="{F9965368-0E81-4E82-8340-F8E6C8A15029}"/>
                </a:ext>
              </a:extLst>
            </p:cNvPr>
            <p:cNvSpPr>
              <a:spLocks/>
            </p:cNvSpPr>
            <p:nvPr/>
          </p:nvSpPr>
          <p:spPr bwMode="auto">
            <a:xfrm flipH="1">
              <a:off x="5398502" y="3665268"/>
              <a:ext cx="1331209" cy="1536520"/>
            </a:xfrm>
            <a:custGeom>
              <a:avLst/>
              <a:gdLst>
                <a:gd name="T0" fmla="*/ 2147483646 w 2010"/>
                <a:gd name="T1" fmla="*/ 2147483646 h 2320"/>
                <a:gd name="T2" fmla="*/ 2147483646 w 2010"/>
                <a:gd name="T3" fmla="*/ 2147483646 h 2320"/>
                <a:gd name="T4" fmla="*/ 0 w 2010"/>
                <a:gd name="T5" fmla="*/ 2147483646 h 2320"/>
                <a:gd name="T6" fmla="*/ 0 w 2010"/>
                <a:gd name="T7" fmla="*/ 2147483646 h 2320"/>
                <a:gd name="T8" fmla="*/ 2147483646 w 2010"/>
                <a:gd name="T9" fmla="*/ 0 h 2320"/>
                <a:gd name="T10" fmla="*/ 2147483646 w 2010"/>
                <a:gd name="T11" fmla="*/ 2147483646 h 2320"/>
                <a:gd name="T12" fmla="*/ 2147483646 w 2010"/>
                <a:gd name="T13" fmla="*/ 2147483646 h 232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5">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en-US" dirty="0"/>
            </a:p>
          </p:txBody>
        </p:sp>
        <p:sp>
          <p:nvSpPr>
            <p:cNvPr id="18" name="Freeform 18">
              <a:extLst>
                <a:ext uri="{FF2B5EF4-FFF2-40B4-BE49-F238E27FC236}">
                  <a16:creationId xmlns:a16="http://schemas.microsoft.com/office/drawing/2014/main" id="{EC619CD3-14AA-4A32-862B-5D5A14B1537D}"/>
                </a:ext>
              </a:extLst>
            </p:cNvPr>
            <p:cNvSpPr>
              <a:spLocks/>
            </p:cNvSpPr>
            <p:nvPr/>
          </p:nvSpPr>
          <p:spPr bwMode="auto">
            <a:xfrm flipH="1">
              <a:off x="10861540" y="3183161"/>
              <a:ext cx="992741" cy="11451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3"/>
            </a:solidFill>
            <a:ln>
              <a:noFill/>
            </a:ln>
          </p:spPr>
          <p:txBody>
            <a:bodyPr anchor="ctr"/>
            <a:lstStyle>
              <a:defPPr>
                <a:defRPr lang="en-US"/>
              </a:defPPr>
              <a:lvl1pPr marL="0" algn="l" defTabSz="914340" rtl="0" eaLnBrk="1" latinLnBrk="0" hangingPunct="1">
                <a:defRPr sz="1800" kern="1200">
                  <a:solidFill>
                    <a:schemeClr val="tx1"/>
                  </a:solidFill>
                  <a:latin typeface="+mn-lt"/>
                  <a:ea typeface="+mn-ea"/>
                  <a:cs typeface="+mn-cs"/>
                </a:defRPr>
              </a:lvl1pPr>
              <a:lvl2pPr marL="457170" algn="l" defTabSz="914340" rtl="0" eaLnBrk="1" latinLnBrk="0" hangingPunct="1">
                <a:defRPr sz="1800" kern="1200">
                  <a:solidFill>
                    <a:schemeClr val="tx1"/>
                  </a:solidFill>
                  <a:latin typeface="+mn-lt"/>
                  <a:ea typeface="+mn-ea"/>
                  <a:cs typeface="+mn-cs"/>
                </a:defRPr>
              </a:lvl2pPr>
              <a:lvl3pPr marL="914340" algn="l" defTabSz="914340" rtl="0" eaLnBrk="1" latinLnBrk="0" hangingPunct="1">
                <a:defRPr sz="1800" kern="1200">
                  <a:solidFill>
                    <a:schemeClr val="tx1"/>
                  </a:solidFill>
                  <a:latin typeface="+mn-lt"/>
                  <a:ea typeface="+mn-ea"/>
                  <a:cs typeface="+mn-cs"/>
                </a:defRPr>
              </a:lvl3pPr>
              <a:lvl4pPr marL="1371511" algn="l" defTabSz="914340" rtl="0" eaLnBrk="1" latinLnBrk="0" hangingPunct="1">
                <a:defRPr sz="1800" kern="1200">
                  <a:solidFill>
                    <a:schemeClr val="tx1"/>
                  </a:solidFill>
                  <a:latin typeface="+mn-lt"/>
                  <a:ea typeface="+mn-ea"/>
                  <a:cs typeface="+mn-cs"/>
                </a:defRPr>
              </a:lvl4pPr>
              <a:lvl5pPr marL="1828681" algn="l" defTabSz="914340" rtl="0" eaLnBrk="1" latinLnBrk="0" hangingPunct="1">
                <a:defRPr sz="1800" kern="1200">
                  <a:solidFill>
                    <a:schemeClr val="tx1"/>
                  </a:solidFill>
                  <a:latin typeface="+mn-lt"/>
                  <a:ea typeface="+mn-ea"/>
                  <a:cs typeface="+mn-cs"/>
                </a:defRPr>
              </a:lvl5pPr>
              <a:lvl6pPr marL="2285852" algn="l" defTabSz="914340" rtl="0" eaLnBrk="1" latinLnBrk="0" hangingPunct="1">
                <a:defRPr sz="1800" kern="1200">
                  <a:solidFill>
                    <a:schemeClr val="tx1"/>
                  </a:solidFill>
                  <a:latin typeface="+mn-lt"/>
                  <a:ea typeface="+mn-ea"/>
                  <a:cs typeface="+mn-cs"/>
                </a:defRPr>
              </a:lvl6pPr>
              <a:lvl7pPr marL="2743021" algn="l" defTabSz="914340" rtl="0" eaLnBrk="1" latinLnBrk="0" hangingPunct="1">
                <a:defRPr sz="1800" kern="1200">
                  <a:solidFill>
                    <a:schemeClr val="tx1"/>
                  </a:solidFill>
                  <a:latin typeface="+mn-lt"/>
                  <a:ea typeface="+mn-ea"/>
                  <a:cs typeface="+mn-cs"/>
                </a:defRPr>
              </a:lvl7pPr>
              <a:lvl8pPr marL="3200193" algn="l" defTabSz="914340" rtl="0" eaLnBrk="1" latinLnBrk="0" hangingPunct="1">
                <a:defRPr sz="1800" kern="1200">
                  <a:solidFill>
                    <a:schemeClr val="tx1"/>
                  </a:solidFill>
                  <a:latin typeface="+mn-lt"/>
                  <a:ea typeface="+mn-ea"/>
                  <a:cs typeface="+mn-cs"/>
                </a:defRPr>
              </a:lvl8pPr>
              <a:lvl9pPr marL="3657363" algn="l" defTabSz="914340" rtl="0" eaLnBrk="1" latinLnBrk="0" hangingPunct="1">
                <a:defRPr sz="1800" kern="1200">
                  <a:solidFill>
                    <a:schemeClr val="tx1"/>
                  </a:solidFill>
                  <a:latin typeface="+mn-lt"/>
                  <a:ea typeface="+mn-ea"/>
                  <a:cs typeface="+mn-cs"/>
                </a:defRPr>
              </a:lvl9pPr>
            </a:lstStyle>
            <a:p>
              <a:pPr algn="ctr">
                <a:defRPr/>
              </a:pPr>
              <a:endParaRPr lang="en-US" sz="1500" dirty="0">
                <a:solidFill>
                  <a:schemeClr val="tx2"/>
                </a:solidFill>
              </a:endParaRPr>
            </a:p>
          </p:txBody>
        </p:sp>
        <p:sp>
          <p:nvSpPr>
            <p:cNvPr id="19" name="Freeform 19">
              <a:extLst>
                <a:ext uri="{FF2B5EF4-FFF2-40B4-BE49-F238E27FC236}">
                  <a16:creationId xmlns:a16="http://schemas.microsoft.com/office/drawing/2014/main" id="{5A5978A1-B779-4F63-AF9D-A212CFEB570D}"/>
                </a:ext>
              </a:extLst>
            </p:cNvPr>
            <p:cNvSpPr>
              <a:spLocks/>
            </p:cNvSpPr>
            <p:nvPr/>
          </p:nvSpPr>
          <p:spPr bwMode="auto">
            <a:xfrm flipH="1">
              <a:off x="8899374" y="2939276"/>
              <a:ext cx="1842616" cy="2126802"/>
            </a:xfrm>
            <a:custGeom>
              <a:avLst/>
              <a:gdLst>
                <a:gd name="T0" fmla="*/ 2147483646 w 2010"/>
                <a:gd name="T1" fmla="*/ 2147483646 h 2320"/>
                <a:gd name="T2" fmla="*/ 2147483646 w 2010"/>
                <a:gd name="T3" fmla="*/ 2147483646 h 2320"/>
                <a:gd name="T4" fmla="*/ 0 w 2010"/>
                <a:gd name="T5" fmla="*/ 2147483646 h 2320"/>
                <a:gd name="T6" fmla="*/ 0 w 2010"/>
                <a:gd name="T7" fmla="*/ 2147483646 h 2320"/>
                <a:gd name="T8" fmla="*/ 2147483646 w 2010"/>
                <a:gd name="T9" fmla="*/ 0 h 2320"/>
                <a:gd name="T10" fmla="*/ 2147483646 w 2010"/>
                <a:gd name="T11" fmla="*/ 2147483646 h 2320"/>
                <a:gd name="T12" fmla="*/ 2147483646 w 2010"/>
                <a:gd name="T13" fmla="*/ 2147483646 h 232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en-US" dirty="0"/>
            </a:p>
          </p:txBody>
        </p:sp>
        <p:sp>
          <p:nvSpPr>
            <p:cNvPr id="20" name="Freeform 20">
              <a:extLst>
                <a:ext uri="{FF2B5EF4-FFF2-40B4-BE49-F238E27FC236}">
                  <a16:creationId xmlns:a16="http://schemas.microsoft.com/office/drawing/2014/main" id="{5F061B49-5037-4D9B-AD97-1A88CB18E3A8}"/>
                </a:ext>
              </a:extLst>
            </p:cNvPr>
            <p:cNvSpPr>
              <a:spLocks/>
            </p:cNvSpPr>
            <p:nvPr/>
          </p:nvSpPr>
          <p:spPr bwMode="auto">
            <a:xfrm flipH="1">
              <a:off x="8275438" y="2023652"/>
              <a:ext cx="1173111" cy="1354038"/>
            </a:xfrm>
            <a:custGeom>
              <a:avLst/>
              <a:gdLst>
                <a:gd name="T0" fmla="*/ 2147483646 w 2010"/>
                <a:gd name="T1" fmla="*/ 2147483646 h 2320"/>
                <a:gd name="T2" fmla="*/ 2147483646 w 2010"/>
                <a:gd name="T3" fmla="*/ 2147483646 h 2320"/>
                <a:gd name="T4" fmla="*/ 0 w 2010"/>
                <a:gd name="T5" fmla="*/ 2147483646 h 2320"/>
                <a:gd name="T6" fmla="*/ 0 w 2010"/>
                <a:gd name="T7" fmla="*/ 2147483646 h 2320"/>
                <a:gd name="T8" fmla="*/ 2147483646 w 2010"/>
                <a:gd name="T9" fmla="*/ 0 h 2320"/>
                <a:gd name="T10" fmla="*/ 2147483646 w 2010"/>
                <a:gd name="T11" fmla="*/ 2147483646 h 2320"/>
                <a:gd name="T12" fmla="*/ 2147483646 w 2010"/>
                <a:gd name="T13" fmla="*/ 2147483646 h 232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4">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en-US" dirty="0"/>
            </a:p>
          </p:txBody>
        </p:sp>
        <p:sp>
          <p:nvSpPr>
            <p:cNvPr id="21" name="Freeform 21">
              <a:extLst>
                <a:ext uri="{FF2B5EF4-FFF2-40B4-BE49-F238E27FC236}">
                  <a16:creationId xmlns:a16="http://schemas.microsoft.com/office/drawing/2014/main" id="{E7A81E14-BA7A-462A-A5E9-4E68ACF72D1E}"/>
                </a:ext>
              </a:extLst>
            </p:cNvPr>
            <p:cNvSpPr>
              <a:spLocks/>
            </p:cNvSpPr>
            <p:nvPr/>
          </p:nvSpPr>
          <p:spPr bwMode="auto">
            <a:xfrm flipH="1">
              <a:off x="6077678" y="1748101"/>
              <a:ext cx="2089189" cy="2411402"/>
            </a:xfrm>
            <a:custGeom>
              <a:avLst/>
              <a:gdLst>
                <a:gd name="T0" fmla="*/ 2147483646 w 2010"/>
                <a:gd name="T1" fmla="*/ 2147483646 h 2320"/>
                <a:gd name="T2" fmla="*/ 2147483646 w 2010"/>
                <a:gd name="T3" fmla="*/ 2147483646 h 2320"/>
                <a:gd name="T4" fmla="*/ 0 w 2010"/>
                <a:gd name="T5" fmla="*/ 2147483646 h 2320"/>
                <a:gd name="T6" fmla="*/ 0 w 2010"/>
                <a:gd name="T7" fmla="*/ 2147483646 h 2320"/>
                <a:gd name="T8" fmla="*/ 2147483646 w 2010"/>
                <a:gd name="T9" fmla="*/ 0 h 2320"/>
                <a:gd name="T10" fmla="*/ 2147483646 w 2010"/>
                <a:gd name="T11" fmla="*/ 2147483646 h 2320"/>
                <a:gd name="T12" fmla="*/ 2147483646 w 2010"/>
                <a:gd name="T13" fmla="*/ 2147483646 h 232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en-US" dirty="0"/>
            </a:p>
          </p:txBody>
        </p:sp>
        <p:sp>
          <p:nvSpPr>
            <p:cNvPr id="22" name="Freeform 22">
              <a:extLst>
                <a:ext uri="{FF2B5EF4-FFF2-40B4-BE49-F238E27FC236}">
                  <a16:creationId xmlns:a16="http://schemas.microsoft.com/office/drawing/2014/main" id="{5DD93605-7257-4923-8A69-4BD4737DBFF5}"/>
                </a:ext>
              </a:extLst>
            </p:cNvPr>
            <p:cNvSpPr>
              <a:spLocks/>
            </p:cNvSpPr>
            <p:nvPr/>
          </p:nvSpPr>
          <p:spPr bwMode="auto">
            <a:xfrm flipH="1">
              <a:off x="4611499" y="2951937"/>
              <a:ext cx="992741" cy="11451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3"/>
            </a:solidFill>
            <a:ln>
              <a:noFill/>
            </a:ln>
          </p:spPr>
          <p:txBody>
            <a:bodyPr anchor="ctr"/>
            <a:lstStyle>
              <a:defPPr>
                <a:defRPr lang="en-US"/>
              </a:defPPr>
              <a:lvl1pPr marL="0" algn="l" defTabSz="914340" rtl="0" eaLnBrk="1" latinLnBrk="0" hangingPunct="1">
                <a:defRPr sz="1800" kern="1200">
                  <a:solidFill>
                    <a:schemeClr val="tx1"/>
                  </a:solidFill>
                  <a:latin typeface="+mn-lt"/>
                  <a:ea typeface="+mn-ea"/>
                  <a:cs typeface="+mn-cs"/>
                </a:defRPr>
              </a:lvl1pPr>
              <a:lvl2pPr marL="457170" algn="l" defTabSz="914340" rtl="0" eaLnBrk="1" latinLnBrk="0" hangingPunct="1">
                <a:defRPr sz="1800" kern="1200">
                  <a:solidFill>
                    <a:schemeClr val="tx1"/>
                  </a:solidFill>
                  <a:latin typeface="+mn-lt"/>
                  <a:ea typeface="+mn-ea"/>
                  <a:cs typeface="+mn-cs"/>
                </a:defRPr>
              </a:lvl2pPr>
              <a:lvl3pPr marL="914340" algn="l" defTabSz="914340" rtl="0" eaLnBrk="1" latinLnBrk="0" hangingPunct="1">
                <a:defRPr sz="1800" kern="1200">
                  <a:solidFill>
                    <a:schemeClr val="tx1"/>
                  </a:solidFill>
                  <a:latin typeface="+mn-lt"/>
                  <a:ea typeface="+mn-ea"/>
                  <a:cs typeface="+mn-cs"/>
                </a:defRPr>
              </a:lvl3pPr>
              <a:lvl4pPr marL="1371511" algn="l" defTabSz="914340" rtl="0" eaLnBrk="1" latinLnBrk="0" hangingPunct="1">
                <a:defRPr sz="1800" kern="1200">
                  <a:solidFill>
                    <a:schemeClr val="tx1"/>
                  </a:solidFill>
                  <a:latin typeface="+mn-lt"/>
                  <a:ea typeface="+mn-ea"/>
                  <a:cs typeface="+mn-cs"/>
                </a:defRPr>
              </a:lvl4pPr>
              <a:lvl5pPr marL="1828681" algn="l" defTabSz="914340" rtl="0" eaLnBrk="1" latinLnBrk="0" hangingPunct="1">
                <a:defRPr sz="1800" kern="1200">
                  <a:solidFill>
                    <a:schemeClr val="tx1"/>
                  </a:solidFill>
                  <a:latin typeface="+mn-lt"/>
                  <a:ea typeface="+mn-ea"/>
                  <a:cs typeface="+mn-cs"/>
                </a:defRPr>
              </a:lvl5pPr>
              <a:lvl6pPr marL="2285852" algn="l" defTabSz="914340" rtl="0" eaLnBrk="1" latinLnBrk="0" hangingPunct="1">
                <a:defRPr sz="1800" kern="1200">
                  <a:solidFill>
                    <a:schemeClr val="tx1"/>
                  </a:solidFill>
                  <a:latin typeface="+mn-lt"/>
                  <a:ea typeface="+mn-ea"/>
                  <a:cs typeface="+mn-cs"/>
                </a:defRPr>
              </a:lvl6pPr>
              <a:lvl7pPr marL="2743021" algn="l" defTabSz="914340" rtl="0" eaLnBrk="1" latinLnBrk="0" hangingPunct="1">
                <a:defRPr sz="1800" kern="1200">
                  <a:solidFill>
                    <a:schemeClr val="tx1"/>
                  </a:solidFill>
                  <a:latin typeface="+mn-lt"/>
                  <a:ea typeface="+mn-ea"/>
                  <a:cs typeface="+mn-cs"/>
                </a:defRPr>
              </a:lvl7pPr>
              <a:lvl8pPr marL="3200193" algn="l" defTabSz="914340" rtl="0" eaLnBrk="1" latinLnBrk="0" hangingPunct="1">
                <a:defRPr sz="1800" kern="1200">
                  <a:solidFill>
                    <a:schemeClr val="tx1"/>
                  </a:solidFill>
                  <a:latin typeface="+mn-lt"/>
                  <a:ea typeface="+mn-ea"/>
                  <a:cs typeface="+mn-cs"/>
                </a:defRPr>
              </a:lvl8pPr>
              <a:lvl9pPr marL="3657363" algn="l" defTabSz="914340" rtl="0" eaLnBrk="1" latinLnBrk="0" hangingPunct="1">
                <a:defRPr sz="1800" kern="1200">
                  <a:solidFill>
                    <a:schemeClr val="tx1"/>
                  </a:solidFill>
                  <a:latin typeface="+mn-lt"/>
                  <a:ea typeface="+mn-ea"/>
                  <a:cs typeface="+mn-cs"/>
                </a:defRPr>
              </a:lvl9pPr>
            </a:lstStyle>
            <a:p>
              <a:pPr algn="ctr">
                <a:defRPr/>
              </a:pPr>
              <a:endParaRPr lang="en-US" sz="1500" dirty="0">
                <a:solidFill>
                  <a:schemeClr val="tx2"/>
                </a:solidFill>
              </a:endParaRPr>
            </a:p>
          </p:txBody>
        </p:sp>
      </p:grpSp>
      <p:cxnSp>
        <p:nvCxnSpPr>
          <p:cNvPr id="23" name="Straight Connector 22">
            <a:extLst>
              <a:ext uri="{FF2B5EF4-FFF2-40B4-BE49-F238E27FC236}">
                <a16:creationId xmlns:a16="http://schemas.microsoft.com/office/drawing/2014/main" id="{6F4289A6-50F0-4E82-83C3-0FF33C73432E}"/>
              </a:ext>
            </a:extLst>
          </p:cNvPr>
          <p:cNvCxnSpPr/>
          <p:nvPr/>
        </p:nvCxnSpPr>
        <p:spPr>
          <a:xfrm>
            <a:off x="1927679" y="3045959"/>
            <a:ext cx="0" cy="45720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A76357B9-0318-4B9A-9814-9700E78631A7}"/>
              </a:ext>
            </a:extLst>
          </p:cNvPr>
          <p:cNvSpPr>
            <a:spLocks noChangeArrowheads="1"/>
          </p:cNvSpPr>
          <p:nvPr/>
        </p:nvSpPr>
        <p:spPr bwMode="auto">
          <a:xfrm>
            <a:off x="1153368" y="2560222"/>
            <a:ext cx="15621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ts val="1563"/>
              </a:spcBef>
              <a:buSzPct val="150000"/>
            </a:pPr>
            <a:r>
              <a:rPr lang="en-US" altLang="en-US" sz="1600" dirty="0">
                <a:latin typeface="+mj-lt"/>
                <a:ea typeface="Avenir Book"/>
                <a:cs typeface="Calibri" panose="020F0502020204030204" pitchFamily="34" charset="0"/>
              </a:rPr>
              <a:t>Annual physical</a:t>
            </a:r>
          </a:p>
        </p:txBody>
      </p:sp>
      <p:cxnSp>
        <p:nvCxnSpPr>
          <p:cNvPr id="25" name="Straight Connector 24">
            <a:extLst>
              <a:ext uri="{FF2B5EF4-FFF2-40B4-BE49-F238E27FC236}">
                <a16:creationId xmlns:a16="http://schemas.microsoft.com/office/drawing/2014/main" id="{E8D9D014-DC0E-466B-87F5-961FD4981EAB}"/>
              </a:ext>
            </a:extLst>
          </p:cNvPr>
          <p:cNvCxnSpPr/>
          <p:nvPr/>
        </p:nvCxnSpPr>
        <p:spPr>
          <a:xfrm rot="10800000">
            <a:off x="2081213" y="5265738"/>
            <a:ext cx="0" cy="45720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22817D46-00C9-4D9D-A5DB-F8503BC87DEB}"/>
              </a:ext>
            </a:extLst>
          </p:cNvPr>
          <p:cNvSpPr>
            <a:spLocks noChangeArrowheads="1"/>
          </p:cNvSpPr>
          <p:nvPr/>
        </p:nvSpPr>
        <p:spPr bwMode="auto">
          <a:xfrm>
            <a:off x="3255963" y="5124450"/>
            <a:ext cx="17716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ts val="1563"/>
              </a:spcBef>
              <a:buSzPct val="150000"/>
            </a:pPr>
            <a:r>
              <a:rPr lang="en-US" altLang="en-US" sz="1600" dirty="0">
                <a:latin typeface="+mj-lt"/>
                <a:ea typeface="Avenir Book"/>
                <a:cs typeface="Calibri" panose="020F0502020204030204" pitchFamily="34" charset="0"/>
              </a:rPr>
              <a:t>Mammogram screening for breast cancer</a:t>
            </a:r>
            <a:endParaRPr lang="en-US" altLang="en-US" sz="1600" i="1" dirty="0">
              <a:latin typeface="+mj-lt"/>
              <a:ea typeface="Avenir Book"/>
              <a:cs typeface="Calibri" panose="020F0502020204030204" pitchFamily="34" charset="0"/>
            </a:endParaRPr>
          </a:p>
        </p:txBody>
      </p:sp>
      <p:cxnSp>
        <p:nvCxnSpPr>
          <p:cNvPr id="27" name="Straight Connector 26">
            <a:extLst>
              <a:ext uri="{FF2B5EF4-FFF2-40B4-BE49-F238E27FC236}">
                <a16:creationId xmlns:a16="http://schemas.microsoft.com/office/drawing/2014/main" id="{0ABD9260-AE31-4CFC-9ACC-092BDAEA9200}"/>
              </a:ext>
            </a:extLst>
          </p:cNvPr>
          <p:cNvCxnSpPr/>
          <p:nvPr/>
        </p:nvCxnSpPr>
        <p:spPr>
          <a:xfrm>
            <a:off x="5405828" y="2362200"/>
            <a:ext cx="0" cy="45720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6B689E2-0E89-4E63-9BE3-68679396F658}"/>
              </a:ext>
            </a:extLst>
          </p:cNvPr>
          <p:cNvCxnSpPr/>
          <p:nvPr/>
        </p:nvCxnSpPr>
        <p:spPr>
          <a:xfrm rot="10800000">
            <a:off x="3995738" y="4480719"/>
            <a:ext cx="0" cy="458788"/>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388EFF0-7B30-4E39-A3B9-9E028D4FED3F}"/>
              </a:ext>
            </a:extLst>
          </p:cNvPr>
          <p:cNvCxnSpPr/>
          <p:nvPr/>
        </p:nvCxnSpPr>
        <p:spPr>
          <a:xfrm rot="10800000">
            <a:off x="5110163" y="5051425"/>
            <a:ext cx="0" cy="458788"/>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4A2B942-23B8-429A-9D73-11A8D39B3AFC}"/>
              </a:ext>
            </a:extLst>
          </p:cNvPr>
          <p:cNvCxnSpPr/>
          <p:nvPr/>
        </p:nvCxnSpPr>
        <p:spPr>
          <a:xfrm>
            <a:off x="7423784" y="3200400"/>
            <a:ext cx="0" cy="45720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735F21A1-06C9-4A53-B333-0A74F57FDEC7}"/>
              </a:ext>
            </a:extLst>
          </p:cNvPr>
          <p:cNvSpPr>
            <a:spLocks noChangeArrowheads="1"/>
          </p:cNvSpPr>
          <p:nvPr/>
        </p:nvSpPr>
        <p:spPr bwMode="auto">
          <a:xfrm>
            <a:off x="4583113" y="1778000"/>
            <a:ext cx="2249487" cy="584200"/>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ts val="1563"/>
              </a:spcBef>
              <a:buSzPct val="150000"/>
            </a:pPr>
            <a:r>
              <a:rPr lang="en-US" altLang="en-US" sz="1600" dirty="0">
                <a:latin typeface="+mj-lt"/>
                <a:ea typeface="Avenir Book"/>
                <a:cs typeface="Calibri" panose="020F0502020204030204" pitchFamily="34" charset="0"/>
              </a:rPr>
              <a:t>Age appropriate Immunizations</a:t>
            </a:r>
          </a:p>
        </p:txBody>
      </p:sp>
      <p:sp>
        <p:nvSpPr>
          <p:cNvPr id="32" name="Rectangle 31">
            <a:extLst>
              <a:ext uri="{FF2B5EF4-FFF2-40B4-BE49-F238E27FC236}">
                <a16:creationId xmlns:a16="http://schemas.microsoft.com/office/drawing/2014/main" id="{654B5C4A-2913-4B1E-ABA2-388138FE989C}"/>
              </a:ext>
            </a:extLst>
          </p:cNvPr>
          <p:cNvSpPr>
            <a:spLocks noChangeArrowheads="1"/>
          </p:cNvSpPr>
          <p:nvPr/>
        </p:nvSpPr>
        <p:spPr bwMode="auto">
          <a:xfrm>
            <a:off x="5221288" y="5429250"/>
            <a:ext cx="2446337"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ts val="1563"/>
              </a:spcBef>
              <a:buSzPct val="150000"/>
            </a:pPr>
            <a:r>
              <a:rPr lang="en-US" altLang="en-US" sz="1600" dirty="0">
                <a:latin typeface="+mj-lt"/>
                <a:ea typeface="Avenir Book"/>
                <a:cs typeface="Calibri" panose="020F0502020204030204" pitchFamily="34" charset="0"/>
              </a:rPr>
              <a:t>Colonoscopy cancer screening test as recommended based on age</a:t>
            </a:r>
          </a:p>
        </p:txBody>
      </p:sp>
      <p:sp>
        <p:nvSpPr>
          <p:cNvPr id="33" name="Freeform 273">
            <a:extLst>
              <a:ext uri="{FF2B5EF4-FFF2-40B4-BE49-F238E27FC236}">
                <a16:creationId xmlns:a16="http://schemas.microsoft.com/office/drawing/2014/main" id="{88836F82-FAF4-41BB-BE6A-E98CA5789C70}"/>
              </a:ext>
            </a:extLst>
          </p:cNvPr>
          <p:cNvSpPr>
            <a:spLocks noEditPoints="1"/>
          </p:cNvSpPr>
          <p:nvPr/>
        </p:nvSpPr>
        <p:spPr bwMode="auto">
          <a:xfrm>
            <a:off x="4676775" y="2903538"/>
            <a:ext cx="650875" cy="657225"/>
          </a:xfrm>
          <a:custGeom>
            <a:avLst/>
            <a:gdLst>
              <a:gd name="T0" fmla="*/ 2147483646 w 262"/>
              <a:gd name="T1" fmla="*/ 2147483646 h 262"/>
              <a:gd name="T2" fmla="*/ 2147483646 w 262"/>
              <a:gd name="T3" fmla="*/ 2147483646 h 262"/>
              <a:gd name="T4" fmla="*/ 2147483646 w 262"/>
              <a:gd name="T5" fmla="*/ 2147483646 h 262"/>
              <a:gd name="T6" fmla="*/ 2147483646 w 262"/>
              <a:gd name="T7" fmla="*/ 2147483646 h 262"/>
              <a:gd name="T8" fmla="*/ 2147483646 w 262"/>
              <a:gd name="T9" fmla="*/ 2147483646 h 262"/>
              <a:gd name="T10" fmla="*/ 2147483646 w 262"/>
              <a:gd name="T11" fmla="*/ 2147483646 h 262"/>
              <a:gd name="T12" fmla="*/ 2147483646 w 262"/>
              <a:gd name="T13" fmla="*/ 2147483646 h 262"/>
              <a:gd name="T14" fmla="*/ 2147483646 w 262"/>
              <a:gd name="T15" fmla="*/ 2147483646 h 262"/>
              <a:gd name="T16" fmla="*/ 2147483646 w 262"/>
              <a:gd name="T17" fmla="*/ 2147483646 h 262"/>
              <a:gd name="T18" fmla="*/ 2147483646 w 262"/>
              <a:gd name="T19" fmla="*/ 2147483646 h 262"/>
              <a:gd name="T20" fmla="*/ 2147483646 w 262"/>
              <a:gd name="T21" fmla="*/ 2147483646 h 262"/>
              <a:gd name="T22" fmla="*/ 2147483646 w 262"/>
              <a:gd name="T23" fmla="*/ 2147483646 h 262"/>
              <a:gd name="T24" fmla="*/ 2147483646 w 262"/>
              <a:gd name="T25" fmla="*/ 2147483646 h 262"/>
              <a:gd name="T26" fmla="*/ 2147483646 w 262"/>
              <a:gd name="T27" fmla="*/ 2147483646 h 262"/>
              <a:gd name="T28" fmla="*/ 2147483646 w 262"/>
              <a:gd name="T29" fmla="*/ 2147483646 h 262"/>
              <a:gd name="T30" fmla="*/ 2147483646 w 262"/>
              <a:gd name="T31" fmla="*/ 2147483646 h 262"/>
              <a:gd name="T32" fmla="*/ 2147483646 w 262"/>
              <a:gd name="T33" fmla="*/ 2147483646 h 262"/>
              <a:gd name="T34" fmla="*/ 2147483646 w 262"/>
              <a:gd name="T35" fmla="*/ 2147483646 h 262"/>
              <a:gd name="T36" fmla="*/ 2147483646 w 262"/>
              <a:gd name="T37" fmla="*/ 2147483646 h 262"/>
              <a:gd name="T38" fmla="*/ 2147483646 w 262"/>
              <a:gd name="T39" fmla="*/ 2147483646 h 262"/>
              <a:gd name="T40" fmla="*/ 2147483646 w 262"/>
              <a:gd name="T41" fmla="*/ 2147483646 h 262"/>
              <a:gd name="T42" fmla="*/ 2147483646 w 262"/>
              <a:gd name="T43" fmla="*/ 2147483646 h 262"/>
              <a:gd name="T44" fmla="*/ 2147483646 w 262"/>
              <a:gd name="T45" fmla="*/ 2147483646 h 262"/>
              <a:gd name="T46" fmla="*/ 2147483646 w 262"/>
              <a:gd name="T47" fmla="*/ 2147483646 h 262"/>
              <a:gd name="T48" fmla="*/ 2147483646 w 262"/>
              <a:gd name="T49" fmla="*/ 2147483646 h 262"/>
              <a:gd name="T50" fmla="*/ 2147483646 w 262"/>
              <a:gd name="T51" fmla="*/ 2147483646 h 262"/>
              <a:gd name="T52" fmla="*/ 2147483646 w 262"/>
              <a:gd name="T53" fmla="*/ 2147483646 h 262"/>
              <a:gd name="T54" fmla="*/ 2147483646 w 262"/>
              <a:gd name="T55" fmla="*/ 2147483646 h 262"/>
              <a:gd name="T56" fmla="*/ 2147483646 w 262"/>
              <a:gd name="T57" fmla="*/ 2147483646 h 262"/>
              <a:gd name="T58" fmla="*/ 2147483646 w 262"/>
              <a:gd name="T59" fmla="*/ 2147483646 h 262"/>
              <a:gd name="T60" fmla="*/ 2147483646 w 262"/>
              <a:gd name="T61" fmla="*/ 2147483646 h 262"/>
              <a:gd name="T62" fmla="*/ 2147483646 w 262"/>
              <a:gd name="T63" fmla="*/ 2147483646 h 262"/>
              <a:gd name="T64" fmla="*/ 2147483646 w 262"/>
              <a:gd name="T65" fmla="*/ 2147483646 h 262"/>
              <a:gd name="T66" fmla="*/ 2147483646 w 262"/>
              <a:gd name="T67" fmla="*/ 2147483646 h 262"/>
              <a:gd name="T68" fmla="*/ 2147483646 w 262"/>
              <a:gd name="T69" fmla="*/ 2147483646 h 262"/>
              <a:gd name="T70" fmla="*/ 2147483646 w 262"/>
              <a:gd name="T71" fmla="*/ 2147483646 h 262"/>
              <a:gd name="T72" fmla="*/ 2147483646 w 262"/>
              <a:gd name="T73" fmla="*/ 2147483646 h 262"/>
              <a:gd name="T74" fmla="*/ 2147483646 w 262"/>
              <a:gd name="T75" fmla="*/ 2147483646 h 262"/>
              <a:gd name="T76" fmla="*/ 2147483646 w 262"/>
              <a:gd name="T77" fmla="*/ 2147483646 h 26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62" h="262">
                <a:moveTo>
                  <a:pt x="259" y="64"/>
                </a:moveTo>
                <a:cubicBezTo>
                  <a:pt x="198" y="4"/>
                  <a:pt x="198" y="4"/>
                  <a:pt x="198" y="4"/>
                </a:cubicBezTo>
                <a:cubicBezTo>
                  <a:pt x="194" y="0"/>
                  <a:pt x="188" y="0"/>
                  <a:pt x="185" y="4"/>
                </a:cubicBezTo>
                <a:cubicBezTo>
                  <a:pt x="181" y="7"/>
                  <a:pt x="181" y="13"/>
                  <a:pt x="185" y="17"/>
                </a:cubicBezTo>
                <a:cubicBezTo>
                  <a:pt x="208" y="41"/>
                  <a:pt x="208" y="41"/>
                  <a:pt x="208" y="41"/>
                </a:cubicBezTo>
                <a:cubicBezTo>
                  <a:pt x="185" y="64"/>
                  <a:pt x="185" y="64"/>
                  <a:pt x="185" y="64"/>
                </a:cubicBezTo>
                <a:cubicBezTo>
                  <a:pt x="164" y="42"/>
                  <a:pt x="164" y="42"/>
                  <a:pt x="164" y="42"/>
                </a:cubicBezTo>
                <a:cubicBezTo>
                  <a:pt x="161" y="40"/>
                  <a:pt x="158" y="38"/>
                  <a:pt x="155" y="38"/>
                </a:cubicBezTo>
                <a:cubicBezTo>
                  <a:pt x="152" y="38"/>
                  <a:pt x="149" y="40"/>
                  <a:pt x="146" y="42"/>
                </a:cubicBezTo>
                <a:cubicBezTo>
                  <a:pt x="45" y="144"/>
                  <a:pt x="45" y="144"/>
                  <a:pt x="45" y="144"/>
                </a:cubicBezTo>
                <a:cubicBezTo>
                  <a:pt x="38" y="150"/>
                  <a:pt x="35" y="160"/>
                  <a:pt x="36" y="169"/>
                </a:cubicBezTo>
                <a:cubicBezTo>
                  <a:pt x="41" y="208"/>
                  <a:pt x="41" y="208"/>
                  <a:pt x="41" y="208"/>
                </a:cubicBezTo>
                <a:cubicBezTo>
                  <a:pt x="3" y="246"/>
                  <a:pt x="3" y="246"/>
                  <a:pt x="3" y="246"/>
                </a:cubicBezTo>
                <a:cubicBezTo>
                  <a:pt x="0" y="249"/>
                  <a:pt x="0" y="255"/>
                  <a:pt x="3" y="259"/>
                </a:cubicBezTo>
                <a:cubicBezTo>
                  <a:pt x="5" y="261"/>
                  <a:pt x="8" y="262"/>
                  <a:pt x="10" y="262"/>
                </a:cubicBezTo>
                <a:cubicBezTo>
                  <a:pt x="12" y="262"/>
                  <a:pt x="15" y="261"/>
                  <a:pt x="17" y="259"/>
                </a:cubicBezTo>
                <a:cubicBezTo>
                  <a:pt x="55" y="221"/>
                  <a:pt x="55" y="221"/>
                  <a:pt x="55" y="221"/>
                </a:cubicBezTo>
                <a:cubicBezTo>
                  <a:pt x="94" y="226"/>
                  <a:pt x="94" y="226"/>
                  <a:pt x="94" y="226"/>
                </a:cubicBezTo>
                <a:cubicBezTo>
                  <a:pt x="103" y="227"/>
                  <a:pt x="112" y="224"/>
                  <a:pt x="119" y="217"/>
                </a:cubicBezTo>
                <a:cubicBezTo>
                  <a:pt x="220" y="116"/>
                  <a:pt x="220" y="116"/>
                  <a:pt x="220" y="116"/>
                </a:cubicBezTo>
                <a:cubicBezTo>
                  <a:pt x="225" y="111"/>
                  <a:pt x="225" y="103"/>
                  <a:pt x="220" y="99"/>
                </a:cubicBezTo>
                <a:cubicBezTo>
                  <a:pt x="199" y="77"/>
                  <a:pt x="199" y="77"/>
                  <a:pt x="199" y="77"/>
                </a:cubicBezTo>
                <a:cubicBezTo>
                  <a:pt x="222" y="54"/>
                  <a:pt x="222" y="54"/>
                  <a:pt x="222" y="54"/>
                </a:cubicBezTo>
                <a:cubicBezTo>
                  <a:pt x="245" y="78"/>
                  <a:pt x="245" y="78"/>
                  <a:pt x="245" y="78"/>
                </a:cubicBezTo>
                <a:cubicBezTo>
                  <a:pt x="247" y="79"/>
                  <a:pt x="249" y="80"/>
                  <a:pt x="252" y="80"/>
                </a:cubicBezTo>
                <a:cubicBezTo>
                  <a:pt x="254" y="80"/>
                  <a:pt x="257" y="79"/>
                  <a:pt x="259" y="78"/>
                </a:cubicBezTo>
                <a:cubicBezTo>
                  <a:pt x="262" y="74"/>
                  <a:pt x="262" y="68"/>
                  <a:pt x="259" y="64"/>
                </a:cubicBezTo>
                <a:close/>
                <a:moveTo>
                  <a:pt x="61" y="196"/>
                </a:moveTo>
                <a:cubicBezTo>
                  <a:pt x="58" y="198"/>
                  <a:pt x="54" y="198"/>
                  <a:pt x="51" y="196"/>
                </a:cubicBezTo>
                <a:cubicBezTo>
                  <a:pt x="48" y="193"/>
                  <a:pt x="48" y="189"/>
                  <a:pt x="51" y="186"/>
                </a:cubicBezTo>
                <a:cubicBezTo>
                  <a:pt x="54" y="183"/>
                  <a:pt x="58" y="183"/>
                  <a:pt x="61" y="186"/>
                </a:cubicBezTo>
                <a:cubicBezTo>
                  <a:pt x="64" y="189"/>
                  <a:pt x="64" y="193"/>
                  <a:pt x="61" y="196"/>
                </a:cubicBezTo>
                <a:close/>
                <a:moveTo>
                  <a:pt x="97" y="142"/>
                </a:moveTo>
                <a:cubicBezTo>
                  <a:pt x="70" y="170"/>
                  <a:pt x="70" y="170"/>
                  <a:pt x="70" y="170"/>
                </a:cubicBezTo>
                <a:cubicBezTo>
                  <a:pt x="68" y="172"/>
                  <a:pt x="65" y="172"/>
                  <a:pt x="63" y="172"/>
                </a:cubicBezTo>
                <a:cubicBezTo>
                  <a:pt x="61" y="172"/>
                  <a:pt x="58" y="172"/>
                  <a:pt x="56" y="170"/>
                </a:cubicBezTo>
                <a:cubicBezTo>
                  <a:pt x="53" y="166"/>
                  <a:pt x="53" y="160"/>
                  <a:pt x="56" y="156"/>
                </a:cubicBezTo>
                <a:cubicBezTo>
                  <a:pt x="84" y="129"/>
                  <a:pt x="84" y="129"/>
                  <a:pt x="84" y="129"/>
                </a:cubicBezTo>
                <a:cubicBezTo>
                  <a:pt x="88" y="125"/>
                  <a:pt x="94" y="125"/>
                  <a:pt x="97" y="129"/>
                </a:cubicBezTo>
                <a:cubicBezTo>
                  <a:pt x="101" y="132"/>
                  <a:pt x="101" y="138"/>
                  <a:pt x="97" y="142"/>
                </a:cubicBezTo>
                <a:close/>
                <a:moveTo>
                  <a:pt x="101" y="114"/>
                </a:moveTo>
                <a:cubicBezTo>
                  <a:pt x="104" y="112"/>
                  <a:pt x="104" y="112"/>
                  <a:pt x="104" y="112"/>
                </a:cubicBezTo>
                <a:cubicBezTo>
                  <a:pt x="112" y="120"/>
                  <a:pt x="112" y="120"/>
                  <a:pt x="112" y="120"/>
                </a:cubicBezTo>
                <a:cubicBezTo>
                  <a:pt x="113" y="121"/>
                  <a:pt x="114" y="122"/>
                  <a:pt x="115" y="122"/>
                </a:cubicBezTo>
                <a:cubicBezTo>
                  <a:pt x="116" y="122"/>
                  <a:pt x="118" y="121"/>
                  <a:pt x="119" y="120"/>
                </a:cubicBezTo>
                <a:cubicBezTo>
                  <a:pt x="121" y="118"/>
                  <a:pt x="121" y="115"/>
                  <a:pt x="119" y="113"/>
                </a:cubicBezTo>
                <a:cubicBezTo>
                  <a:pt x="110" y="105"/>
                  <a:pt x="110" y="105"/>
                  <a:pt x="110" y="105"/>
                </a:cubicBezTo>
                <a:cubicBezTo>
                  <a:pt x="115" y="100"/>
                  <a:pt x="115" y="100"/>
                  <a:pt x="115" y="100"/>
                </a:cubicBezTo>
                <a:cubicBezTo>
                  <a:pt x="123" y="109"/>
                  <a:pt x="123" y="109"/>
                  <a:pt x="123" y="109"/>
                </a:cubicBezTo>
                <a:cubicBezTo>
                  <a:pt x="124" y="110"/>
                  <a:pt x="125" y="110"/>
                  <a:pt x="127" y="110"/>
                </a:cubicBezTo>
                <a:cubicBezTo>
                  <a:pt x="128" y="110"/>
                  <a:pt x="129" y="110"/>
                  <a:pt x="130" y="109"/>
                </a:cubicBezTo>
                <a:cubicBezTo>
                  <a:pt x="132" y="107"/>
                  <a:pt x="132" y="104"/>
                  <a:pt x="130" y="102"/>
                </a:cubicBezTo>
                <a:cubicBezTo>
                  <a:pt x="122" y="94"/>
                  <a:pt x="122" y="94"/>
                  <a:pt x="122" y="94"/>
                </a:cubicBezTo>
                <a:cubicBezTo>
                  <a:pt x="126" y="89"/>
                  <a:pt x="126" y="89"/>
                  <a:pt x="126" y="89"/>
                </a:cubicBezTo>
                <a:cubicBezTo>
                  <a:pt x="135" y="97"/>
                  <a:pt x="135" y="97"/>
                  <a:pt x="135" y="97"/>
                </a:cubicBezTo>
                <a:cubicBezTo>
                  <a:pt x="136" y="98"/>
                  <a:pt x="137" y="99"/>
                  <a:pt x="138" y="99"/>
                </a:cubicBezTo>
                <a:cubicBezTo>
                  <a:pt x="139" y="99"/>
                  <a:pt x="140" y="98"/>
                  <a:pt x="141" y="97"/>
                </a:cubicBezTo>
                <a:cubicBezTo>
                  <a:pt x="143" y="96"/>
                  <a:pt x="143" y="93"/>
                  <a:pt x="141" y="91"/>
                </a:cubicBezTo>
                <a:cubicBezTo>
                  <a:pt x="133" y="82"/>
                  <a:pt x="133" y="82"/>
                  <a:pt x="133" y="82"/>
                </a:cubicBezTo>
                <a:cubicBezTo>
                  <a:pt x="138" y="78"/>
                  <a:pt x="138" y="78"/>
                  <a:pt x="138" y="78"/>
                </a:cubicBezTo>
                <a:cubicBezTo>
                  <a:pt x="146" y="86"/>
                  <a:pt x="146" y="86"/>
                  <a:pt x="146" y="86"/>
                </a:cubicBezTo>
                <a:cubicBezTo>
                  <a:pt x="147" y="87"/>
                  <a:pt x="148" y="87"/>
                  <a:pt x="149" y="87"/>
                </a:cubicBezTo>
                <a:cubicBezTo>
                  <a:pt x="151" y="87"/>
                  <a:pt x="152" y="87"/>
                  <a:pt x="153" y="86"/>
                </a:cubicBezTo>
                <a:cubicBezTo>
                  <a:pt x="155" y="84"/>
                  <a:pt x="155" y="81"/>
                  <a:pt x="153" y="79"/>
                </a:cubicBezTo>
                <a:cubicBezTo>
                  <a:pt x="144" y="71"/>
                  <a:pt x="144" y="71"/>
                  <a:pt x="144" y="71"/>
                </a:cubicBezTo>
                <a:cubicBezTo>
                  <a:pt x="150" y="65"/>
                  <a:pt x="150" y="65"/>
                  <a:pt x="150" y="65"/>
                </a:cubicBezTo>
                <a:cubicBezTo>
                  <a:pt x="153" y="63"/>
                  <a:pt x="157" y="63"/>
                  <a:pt x="160" y="65"/>
                </a:cubicBezTo>
                <a:cubicBezTo>
                  <a:pt x="172" y="77"/>
                  <a:pt x="172" y="77"/>
                  <a:pt x="172" y="77"/>
                </a:cubicBezTo>
                <a:cubicBezTo>
                  <a:pt x="118" y="130"/>
                  <a:pt x="118" y="130"/>
                  <a:pt x="118" y="130"/>
                </a:cubicBezTo>
                <a:lnTo>
                  <a:pt x="101" y="114"/>
                </a:lnTo>
                <a:close/>
                <a:moveTo>
                  <a:pt x="197" y="102"/>
                </a:moveTo>
                <a:cubicBezTo>
                  <a:pt x="198" y="103"/>
                  <a:pt x="199" y="105"/>
                  <a:pt x="199" y="107"/>
                </a:cubicBezTo>
                <a:cubicBezTo>
                  <a:pt x="199" y="109"/>
                  <a:pt x="198" y="111"/>
                  <a:pt x="197" y="112"/>
                </a:cubicBezTo>
                <a:cubicBezTo>
                  <a:pt x="149" y="160"/>
                  <a:pt x="149" y="160"/>
                  <a:pt x="149" y="160"/>
                </a:cubicBezTo>
                <a:cubicBezTo>
                  <a:pt x="132" y="144"/>
                  <a:pt x="132" y="144"/>
                  <a:pt x="132" y="144"/>
                </a:cubicBezTo>
                <a:cubicBezTo>
                  <a:pt x="185" y="90"/>
                  <a:pt x="185" y="90"/>
                  <a:pt x="185" y="90"/>
                </a:cubicBezTo>
                <a:lnTo>
                  <a:pt x="197" y="102"/>
                </a:lnTo>
                <a:close/>
                <a:moveTo>
                  <a:pt x="197" y="102"/>
                </a:moveTo>
                <a:cubicBezTo>
                  <a:pt x="197" y="102"/>
                  <a:pt x="197" y="102"/>
                  <a:pt x="197" y="102"/>
                </a:cubicBezTo>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sp>
        <p:nvSpPr>
          <p:cNvPr id="34" name="Freeform 270">
            <a:extLst>
              <a:ext uri="{FF2B5EF4-FFF2-40B4-BE49-F238E27FC236}">
                <a16:creationId xmlns:a16="http://schemas.microsoft.com/office/drawing/2014/main" id="{B7A132CB-C059-4136-B08B-4313CB9B8ED6}"/>
              </a:ext>
            </a:extLst>
          </p:cNvPr>
          <p:cNvSpPr>
            <a:spLocks noEditPoints="1"/>
          </p:cNvSpPr>
          <p:nvPr/>
        </p:nvSpPr>
        <p:spPr bwMode="auto">
          <a:xfrm>
            <a:off x="5411788" y="4032250"/>
            <a:ext cx="801687" cy="930275"/>
          </a:xfrm>
          <a:custGeom>
            <a:avLst/>
            <a:gdLst>
              <a:gd name="T0" fmla="*/ 2147483646 w 225"/>
              <a:gd name="T1" fmla="*/ 0 h 261"/>
              <a:gd name="T2" fmla="*/ 2147483646 w 225"/>
              <a:gd name="T3" fmla="*/ 2147483646 h 261"/>
              <a:gd name="T4" fmla="*/ 2147483646 w 225"/>
              <a:gd name="T5" fmla="*/ 2147483646 h 261"/>
              <a:gd name="T6" fmla="*/ 2147483646 w 225"/>
              <a:gd name="T7" fmla="*/ 2147483646 h 261"/>
              <a:gd name="T8" fmla="*/ 2147483646 w 225"/>
              <a:gd name="T9" fmla="*/ 2147483646 h 261"/>
              <a:gd name="T10" fmla="*/ 2147483646 w 225"/>
              <a:gd name="T11" fmla="*/ 2147483646 h 261"/>
              <a:gd name="T12" fmla="*/ 2147483646 w 225"/>
              <a:gd name="T13" fmla="*/ 2147483646 h 261"/>
              <a:gd name="T14" fmla="*/ 2147483646 w 225"/>
              <a:gd name="T15" fmla="*/ 2147483646 h 261"/>
              <a:gd name="T16" fmla="*/ 2147483646 w 225"/>
              <a:gd name="T17" fmla="*/ 2147483646 h 261"/>
              <a:gd name="T18" fmla="*/ 2147483646 w 225"/>
              <a:gd name="T19" fmla="*/ 2147483646 h 261"/>
              <a:gd name="T20" fmla="*/ 2147483646 w 225"/>
              <a:gd name="T21" fmla="*/ 2147483646 h 261"/>
              <a:gd name="T22" fmla="*/ 2147483646 w 225"/>
              <a:gd name="T23" fmla="*/ 2147483646 h 261"/>
              <a:gd name="T24" fmla="*/ 2147483646 w 225"/>
              <a:gd name="T25" fmla="*/ 2147483646 h 261"/>
              <a:gd name="T26" fmla="*/ 2147483646 w 225"/>
              <a:gd name="T27" fmla="*/ 2147483646 h 261"/>
              <a:gd name="T28" fmla="*/ 2147483646 w 225"/>
              <a:gd name="T29" fmla="*/ 2147483646 h 261"/>
              <a:gd name="T30" fmla="*/ 2147483646 w 225"/>
              <a:gd name="T31" fmla="*/ 2147483646 h 261"/>
              <a:gd name="T32" fmla="*/ 2147483646 w 225"/>
              <a:gd name="T33" fmla="*/ 2147483646 h 261"/>
              <a:gd name="T34" fmla="*/ 2147483646 w 225"/>
              <a:gd name="T35" fmla="*/ 2147483646 h 261"/>
              <a:gd name="T36" fmla="*/ 2147483646 w 225"/>
              <a:gd name="T37" fmla="*/ 2147483646 h 261"/>
              <a:gd name="T38" fmla="*/ 2147483646 w 225"/>
              <a:gd name="T39" fmla="*/ 2147483646 h 261"/>
              <a:gd name="T40" fmla="*/ 2147483646 w 225"/>
              <a:gd name="T41" fmla="*/ 0 h 261"/>
              <a:gd name="T42" fmla="*/ 2147483646 w 225"/>
              <a:gd name="T43" fmla="*/ 0 h 261"/>
              <a:gd name="T44" fmla="*/ 2147483646 w 225"/>
              <a:gd name="T45" fmla="*/ 0 h 26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5" h="261">
                <a:moveTo>
                  <a:pt x="148" y="0"/>
                </a:moveTo>
                <a:cubicBezTo>
                  <a:pt x="113" y="0"/>
                  <a:pt x="76" y="12"/>
                  <a:pt x="80" y="63"/>
                </a:cubicBezTo>
                <a:cubicBezTo>
                  <a:pt x="70" y="60"/>
                  <a:pt x="58" y="52"/>
                  <a:pt x="53" y="35"/>
                </a:cubicBezTo>
                <a:cubicBezTo>
                  <a:pt x="51" y="27"/>
                  <a:pt x="43" y="22"/>
                  <a:pt x="35" y="24"/>
                </a:cubicBezTo>
                <a:cubicBezTo>
                  <a:pt x="27" y="26"/>
                  <a:pt x="23" y="34"/>
                  <a:pt x="25" y="42"/>
                </a:cubicBezTo>
                <a:cubicBezTo>
                  <a:pt x="34" y="78"/>
                  <a:pt x="65" y="92"/>
                  <a:pt x="86" y="95"/>
                </a:cubicBezTo>
                <a:cubicBezTo>
                  <a:pt x="92" y="118"/>
                  <a:pt x="91" y="136"/>
                  <a:pt x="87" y="150"/>
                </a:cubicBezTo>
                <a:cubicBezTo>
                  <a:pt x="87" y="151"/>
                  <a:pt x="87" y="151"/>
                  <a:pt x="87" y="152"/>
                </a:cubicBezTo>
                <a:cubicBezTo>
                  <a:pt x="87" y="152"/>
                  <a:pt x="87" y="152"/>
                  <a:pt x="87" y="152"/>
                </a:cubicBezTo>
                <a:cubicBezTo>
                  <a:pt x="82" y="170"/>
                  <a:pt x="61" y="175"/>
                  <a:pt x="50" y="177"/>
                </a:cubicBezTo>
                <a:cubicBezTo>
                  <a:pt x="28" y="172"/>
                  <a:pt x="17" y="182"/>
                  <a:pt x="12" y="189"/>
                </a:cubicBezTo>
                <a:cubicBezTo>
                  <a:pt x="0" y="207"/>
                  <a:pt x="9" y="237"/>
                  <a:pt x="24" y="255"/>
                </a:cubicBezTo>
                <a:cubicBezTo>
                  <a:pt x="26" y="259"/>
                  <a:pt x="31" y="261"/>
                  <a:pt x="35" y="261"/>
                </a:cubicBezTo>
                <a:cubicBezTo>
                  <a:pt x="38" y="261"/>
                  <a:pt x="42" y="260"/>
                  <a:pt x="44" y="258"/>
                </a:cubicBezTo>
                <a:cubicBezTo>
                  <a:pt x="51" y="253"/>
                  <a:pt x="52" y="243"/>
                  <a:pt x="47" y="237"/>
                </a:cubicBezTo>
                <a:cubicBezTo>
                  <a:pt x="37" y="224"/>
                  <a:pt x="35" y="208"/>
                  <a:pt x="37" y="205"/>
                </a:cubicBezTo>
                <a:cubicBezTo>
                  <a:pt x="37" y="205"/>
                  <a:pt x="40" y="204"/>
                  <a:pt x="46" y="206"/>
                </a:cubicBezTo>
                <a:cubicBezTo>
                  <a:pt x="55" y="208"/>
                  <a:pt x="64" y="210"/>
                  <a:pt x="72" y="211"/>
                </a:cubicBezTo>
                <a:cubicBezTo>
                  <a:pt x="79" y="213"/>
                  <a:pt x="90" y="214"/>
                  <a:pt x="107" y="215"/>
                </a:cubicBezTo>
                <a:cubicBezTo>
                  <a:pt x="161" y="218"/>
                  <a:pt x="207" y="167"/>
                  <a:pt x="216" y="102"/>
                </a:cubicBezTo>
                <a:cubicBezTo>
                  <a:pt x="225" y="37"/>
                  <a:pt x="190" y="0"/>
                  <a:pt x="148" y="0"/>
                </a:cubicBezTo>
                <a:close/>
                <a:moveTo>
                  <a:pt x="148" y="0"/>
                </a:moveTo>
                <a:cubicBezTo>
                  <a:pt x="148" y="0"/>
                  <a:pt x="148" y="0"/>
                  <a:pt x="148" y="0"/>
                </a:cubicBezTo>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grpSp>
        <p:nvGrpSpPr>
          <p:cNvPr id="35" name="Group 34">
            <a:extLst>
              <a:ext uri="{FF2B5EF4-FFF2-40B4-BE49-F238E27FC236}">
                <a16:creationId xmlns:a16="http://schemas.microsoft.com/office/drawing/2014/main" id="{6893A5AA-020C-4245-AAF3-BDB233401568}"/>
              </a:ext>
            </a:extLst>
          </p:cNvPr>
          <p:cNvGrpSpPr/>
          <p:nvPr/>
        </p:nvGrpSpPr>
        <p:grpSpPr>
          <a:xfrm>
            <a:off x="2286783" y="4435244"/>
            <a:ext cx="527640" cy="658187"/>
            <a:chOff x="2006573" y="3830680"/>
            <a:chExt cx="153986" cy="192089"/>
          </a:xfrm>
          <a:solidFill>
            <a:schemeClr val="bg2"/>
          </a:solidFill>
        </p:grpSpPr>
        <p:sp>
          <p:nvSpPr>
            <p:cNvPr id="36" name="Freeform 169">
              <a:extLst>
                <a:ext uri="{FF2B5EF4-FFF2-40B4-BE49-F238E27FC236}">
                  <a16:creationId xmlns:a16="http://schemas.microsoft.com/office/drawing/2014/main" id="{8FD9D7AB-8176-46C9-BAE3-FBEE005469DA}"/>
                </a:ext>
              </a:extLst>
            </p:cNvPr>
            <p:cNvSpPr>
              <a:spLocks noEditPoints="1"/>
            </p:cNvSpPr>
            <p:nvPr/>
          </p:nvSpPr>
          <p:spPr bwMode="auto">
            <a:xfrm>
              <a:off x="2039912" y="3830680"/>
              <a:ext cx="92074" cy="125415"/>
            </a:xfrm>
            <a:custGeom>
              <a:avLst/>
              <a:gdLst>
                <a:gd name="T0" fmla="*/ 31 w 122"/>
                <a:gd name="T1" fmla="*/ 113 h 167"/>
                <a:gd name="T2" fmla="*/ 9 w 122"/>
                <a:gd name="T3" fmla="*/ 113 h 167"/>
                <a:gd name="T4" fmla="*/ 2 w 122"/>
                <a:gd name="T5" fmla="*/ 114 h 167"/>
                <a:gd name="T6" fmla="*/ 63 w 122"/>
                <a:gd name="T7" fmla="*/ 167 h 167"/>
                <a:gd name="T8" fmla="*/ 65 w 122"/>
                <a:gd name="T9" fmla="*/ 167 h 167"/>
                <a:gd name="T10" fmla="*/ 122 w 122"/>
                <a:gd name="T11" fmla="*/ 115 h 167"/>
                <a:gd name="T12" fmla="*/ 106 w 122"/>
                <a:gd name="T13" fmla="*/ 113 h 167"/>
                <a:gd name="T14" fmla="*/ 83 w 122"/>
                <a:gd name="T15" fmla="*/ 113 h 167"/>
                <a:gd name="T16" fmla="*/ 114 w 122"/>
                <a:gd name="T17" fmla="*/ 62 h 167"/>
                <a:gd name="T18" fmla="*/ 114 w 122"/>
                <a:gd name="T19" fmla="*/ 57 h 167"/>
                <a:gd name="T20" fmla="*/ 81 w 122"/>
                <a:gd name="T21" fmla="*/ 57 h 167"/>
                <a:gd name="T22" fmla="*/ 90 w 122"/>
                <a:gd name="T23" fmla="*/ 38 h 167"/>
                <a:gd name="T24" fmla="*/ 109 w 122"/>
                <a:gd name="T25" fmla="*/ 38 h 167"/>
                <a:gd name="T26" fmla="*/ 81 w 122"/>
                <a:gd name="T27" fmla="*/ 10 h 167"/>
                <a:gd name="T28" fmla="*/ 57 w 122"/>
                <a:gd name="T29" fmla="*/ 0 h 167"/>
                <a:gd name="T30" fmla="*/ 34 w 122"/>
                <a:gd name="T31" fmla="*/ 9 h 167"/>
                <a:gd name="T32" fmla="*/ 5 w 122"/>
                <a:gd name="T33" fmla="*/ 38 h 167"/>
                <a:gd name="T34" fmla="*/ 24 w 122"/>
                <a:gd name="T35" fmla="*/ 38 h 167"/>
                <a:gd name="T36" fmla="*/ 33 w 122"/>
                <a:gd name="T37" fmla="*/ 57 h 167"/>
                <a:gd name="T38" fmla="*/ 0 w 122"/>
                <a:gd name="T39" fmla="*/ 57 h 167"/>
                <a:gd name="T40" fmla="*/ 0 w 122"/>
                <a:gd name="T41" fmla="*/ 62 h 167"/>
                <a:gd name="T42" fmla="*/ 31 w 122"/>
                <a:gd name="T43" fmla="*/ 113 h 167"/>
                <a:gd name="T44" fmla="*/ 57 w 122"/>
                <a:gd name="T45" fmla="*/ 9 h 167"/>
                <a:gd name="T46" fmla="*/ 81 w 122"/>
                <a:gd name="T47" fmla="*/ 34 h 167"/>
                <a:gd name="T48" fmla="*/ 57 w 122"/>
                <a:gd name="T49" fmla="*/ 58 h 167"/>
                <a:gd name="T50" fmla="*/ 33 w 122"/>
                <a:gd name="T51" fmla="*/ 34 h 167"/>
                <a:gd name="T52" fmla="*/ 57 w 122"/>
                <a:gd name="T53" fmla="*/ 9 h 167"/>
                <a:gd name="T54" fmla="*/ 57 w 122"/>
                <a:gd name="T55" fmla="*/ 9 h 167"/>
                <a:gd name="T56" fmla="*/ 57 w 122"/>
                <a:gd name="T57" fmla="*/ 9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2" h="167">
                  <a:moveTo>
                    <a:pt x="31" y="113"/>
                  </a:moveTo>
                  <a:cubicBezTo>
                    <a:pt x="9" y="113"/>
                    <a:pt x="9" y="113"/>
                    <a:pt x="9" y="113"/>
                  </a:cubicBezTo>
                  <a:cubicBezTo>
                    <a:pt x="6" y="113"/>
                    <a:pt x="4" y="113"/>
                    <a:pt x="2" y="114"/>
                  </a:cubicBezTo>
                  <a:cubicBezTo>
                    <a:pt x="4" y="128"/>
                    <a:pt x="15" y="166"/>
                    <a:pt x="63" y="167"/>
                  </a:cubicBezTo>
                  <a:cubicBezTo>
                    <a:pt x="63" y="166"/>
                    <a:pt x="64" y="166"/>
                    <a:pt x="65" y="167"/>
                  </a:cubicBezTo>
                  <a:cubicBezTo>
                    <a:pt x="73" y="167"/>
                    <a:pt x="113" y="164"/>
                    <a:pt x="122" y="115"/>
                  </a:cubicBezTo>
                  <a:cubicBezTo>
                    <a:pt x="117" y="114"/>
                    <a:pt x="112" y="113"/>
                    <a:pt x="106" y="113"/>
                  </a:cubicBezTo>
                  <a:cubicBezTo>
                    <a:pt x="83" y="113"/>
                    <a:pt x="83" y="113"/>
                    <a:pt x="83" y="113"/>
                  </a:cubicBezTo>
                  <a:cubicBezTo>
                    <a:pt x="101" y="104"/>
                    <a:pt x="114" y="84"/>
                    <a:pt x="114" y="62"/>
                  </a:cubicBezTo>
                  <a:cubicBezTo>
                    <a:pt x="114" y="60"/>
                    <a:pt x="114" y="58"/>
                    <a:pt x="114" y="57"/>
                  </a:cubicBezTo>
                  <a:cubicBezTo>
                    <a:pt x="81" y="57"/>
                    <a:pt x="81" y="57"/>
                    <a:pt x="81" y="57"/>
                  </a:cubicBezTo>
                  <a:cubicBezTo>
                    <a:pt x="86" y="52"/>
                    <a:pt x="89" y="45"/>
                    <a:pt x="90" y="38"/>
                  </a:cubicBezTo>
                  <a:cubicBezTo>
                    <a:pt x="109" y="38"/>
                    <a:pt x="109" y="38"/>
                    <a:pt x="109" y="38"/>
                  </a:cubicBezTo>
                  <a:cubicBezTo>
                    <a:pt x="103" y="26"/>
                    <a:pt x="93" y="16"/>
                    <a:pt x="81" y="10"/>
                  </a:cubicBezTo>
                  <a:cubicBezTo>
                    <a:pt x="75" y="4"/>
                    <a:pt x="67" y="0"/>
                    <a:pt x="57" y="0"/>
                  </a:cubicBezTo>
                  <a:cubicBezTo>
                    <a:pt x="48" y="0"/>
                    <a:pt x="40" y="4"/>
                    <a:pt x="34" y="9"/>
                  </a:cubicBezTo>
                  <a:cubicBezTo>
                    <a:pt x="21" y="15"/>
                    <a:pt x="11" y="25"/>
                    <a:pt x="5" y="38"/>
                  </a:cubicBezTo>
                  <a:cubicBezTo>
                    <a:pt x="24" y="38"/>
                    <a:pt x="24" y="38"/>
                    <a:pt x="24" y="38"/>
                  </a:cubicBezTo>
                  <a:cubicBezTo>
                    <a:pt x="25" y="45"/>
                    <a:pt x="29" y="52"/>
                    <a:pt x="33" y="57"/>
                  </a:cubicBezTo>
                  <a:cubicBezTo>
                    <a:pt x="0" y="57"/>
                    <a:pt x="0" y="57"/>
                    <a:pt x="0" y="57"/>
                  </a:cubicBezTo>
                  <a:cubicBezTo>
                    <a:pt x="0" y="58"/>
                    <a:pt x="0" y="60"/>
                    <a:pt x="0" y="62"/>
                  </a:cubicBezTo>
                  <a:cubicBezTo>
                    <a:pt x="0" y="84"/>
                    <a:pt x="12" y="104"/>
                    <a:pt x="31" y="113"/>
                  </a:cubicBezTo>
                  <a:close/>
                  <a:moveTo>
                    <a:pt x="57" y="9"/>
                  </a:moveTo>
                  <a:cubicBezTo>
                    <a:pt x="71" y="9"/>
                    <a:pt x="81" y="20"/>
                    <a:pt x="81" y="34"/>
                  </a:cubicBezTo>
                  <a:cubicBezTo>
                    <a:pt x="81" y="47"/>
                    <a:pt x="71" y="58"/>
                    <a:pt x="57" y="58"/>
                  </a:cubicBezTo>
                  <a:cubicBezTo>
                    <a:pt x="44" y="58"/>
                    <a:pt x="33" y="47"/>
                    <a:pt x="33" y="34"/>
                  </a:cubicBezTo>
                  <a:cubicBezTo>
                    <a:pt x="33" y="20"/>
                    <a:pt x="44" y="9"/>
                    <a:pt x="57" y="9"/>
                  </a:cubicBezTo>
                  <a:close/>
                  <a:moveTo>
                    <a:pt x="57" y="9"/>
                  </a:moveTo>
                  <a:cubicBezTo>
                    <a:pt x="57" y="9"/>
                    <a:pt x="57" y="9"/>
                    <a:pt x="57" y="9"/>
                  </a:cubicBezTo>
                </a:path>
              </a:pathLst>
            </a:custGeom>
            <a:grpFill/>
            <a:ln>
              <a:noFill/>
            </a:ln>
            <a:extLst>
              <a:ext uri="{91240B29-F687-4f45-9708-019B960494DF}"/>
            </a:extLst>
          </p:spPr>
          <p:txBody>
            <a:bodyPr/>
            <a:lstStyle/>
            <a:p>
              <a:pPr>
                <a:defRPr/>
              </a:pPr>
              <a:endParaRPr lang="en-US" dirty="0"/>
            </a:p>
          </p:txBody>
        </p:sp>
        <p:sp>
          <p:nvSpPr>
            <p:cNvPr id="37" name="Freeform 170">
              <a:extLst>
                <a:ext uri="{FF2B5EF4-FFF2-40B4-BE49-F238E27FC236}">
                  <a16:creationId xmlns:a16="http://schemas.microsoft.com/office/drawing/2014/main" id="{6BB2F948-932D-4DF3-8FBC-9AC0E0E00E18}"/>
                </a:ext>
              </a:extLst>
            </p:cNvPr>
            <p:cNvSpPr>
              <a:spLocks noEditPoints="1"/>
            </p:cNvSpPr>
            <p:nvPr/>
          </p:nvSpPr>
          <p:spPr bwMode="auto">
            <a:xfrm>
              <a:off x="2006573" y="3917993"/>
              <a:ext cx="153986" cy="104776"/>
            </a:xfrm>
            <a:custGeom>
              <a:avLst/>
              <a:gdLst>
                <a:gd name="T0" fmla="*/ 204 w 206"/>
                <a:gd name="T1" fmla="*/ 51 h 141"/>
                <a:gd name="T2" fmla="*/ 176 w 206"/>
                <a:gd name="T3" fmla="*/ 3 h 141"/>
                <a:gd name="T4" fmla="*/ 109 w 206"/>
                <a:gd name="T5" fmla="*/ 63 h 141"/>
                <a:gd name="T6" fmla="*/ 109 w 206"/>
                <a:gd name="T7" fmla="*/ 65 h 141"/>
                <a:gd name="T8" fmla="*/ 119 w 206"/>
                <a:gd name="T9" fmla="*/ 79 h 141"/>
                <a:gd name="T10" fmla="*/ 124 w 206"/>
                <a:gd name="T11" fmla="*/ 114 h 141"/>
                <a:gd name="T12" fmla="*/ 93 w 206"/>
                <a:gd name="T13" fmla="*/ 130 h 141"/>
                <a:gd name="T14" fmla="*/ 71 w 206"/>
                <a:gd name="T15" fmla="*/ 125 h 141"/>
                <a:gd name="T16" fmla="*/ 61 w 206"/>
                <a:gd name="T17" fmla="*/ 129 h 141"/>
                <a:gd name="T18" fmla="*/ 49 w 206"/>
                <a:gd name="T19" fmla="*/ 116 h 141"/>
                <a:gd name="T20" fmla="*/ 61 w 206"/>
                <a:gd name="T21" fmla="*/ 103 h 141"/>
                <a:gd name="T22" fmla="*/ 74 w 206"/>
                <a:gd name="T23" fmla="*/ 116 h 141"/>
                <a:gd name="T24" fmla="*/ 117 w 206"/>
                <a:gd name="T25" fmla="*/ 109 h 141"/>
                <a:gd name="T26" fmla="*/ 113 w 206"/>
                <a:gd name="T27" fmla="*/ 87 h 141"/>
                <a:gd name="T28" fmla="*/ 100 w 206"/>
                <a:gd name="T29" fmla="*/ 65 h 141"/>
                <a:gd name="T30" fmla="*/ 100 w 206"/>
                <a:gd name="T31" fmla="*/ 63 h 141"/>
                <a:gd name="T32" fmla="*/ 37 w 206"/>
                <a:gd name="T33" fmla="*/ 0 h 141"/>
                <a:gd name="T34" fmla="*/ 1 w 206"/>
                <a:gd name="T35" fmla="*/ 51 h 141"/>
                <a:gd name="T36" fmla="*/ 1 w 206"/>
                <a:gd name="T37" fmla="*/ 141 h 141"/>
                <a:gd name="T38" fmla="*/ 204 w 206"/>
                <a:gd name="T39" fmla="*/ 141 h 141"/>
                <a:gd name="T40" fmla="*/ 204 w 206"/>
                <a:gd name="T41" fmla="*/ 51 h 141"/>
                <a:gd name="T42" fmla="*/ 204 w 206"/>
                <a:gd name="T43" fmla="*/ 51 h 141"/>
                <a:gd name="T44" fmla="*/ 204 w 206"/>
                <a:gd name="T45" fmla="*/ 5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6" h="141">
                  <a:moveTo>
                    <a:pt x="204" y="51"/>
                  </a:moveTo>
                  <a:cubicBezTo>
                    <a:pt x="204" y="51"/>
                    <a:pt x="206" y="16"/>
                    <a:pt x="176" y="3"/>
                  </a:cubicBezTo>
                  <a:cubicBezTo>
                    <a:pt x="165" y="60"/>
                    <a:pt x="116" y="63"/>
                    <a:pt x="109" y="63"/>
                  </a:cubicBezTo>
                  <a:cubicBezTo>
                    <a:pt x="109" y="64"/>
                    <a:pt x="109" y="64"/>
                    <a:pt x="109" y="65"/>
                  </a:cubicBezTo>
                  <a:cubicBezTo>
                    <a:pt x="109" y="69"/>
                    <a:pt x="112" y="74"/>
                    <a:pt x="119" y="79"/>
                  </a:cubicBezTo>
                  <a:cubicBezTo>
                    <a:pt x="130" y="89"/>
                    <a:pt x="132" y="102"/>
                    <a:pt x="124" y="114"/>
                  </a:cubicBezTo>
                  <a:cubicBezTo>
                    <a:pt x="118" y="123"/>
                    <a:pt x="107" y="130"/>
                    <a:pt x="93" y="130"/>
                  </a:cubicBezTo>
                  <a:cubicBezTo>
                    <a:pt x="86" y="130"/>
                    <a:pt x="78" y="128"/>
                    <a:pt x="71" y="125"/>
                  </a:cubicBezTo>
                  <a:cubicBezTo>
                    <a:pt x="69" y="127"/>
                    <a:pt x="65" y="129"/>
                    <a:pt x="61" y="129"/>
                  </a:cubicBezTo>
                  <a:cubicBezTo>
                    <a:pt x="54" y="129"/>
                    <a:pt x="49" y="123"/>
                    <a:pt x="49" y="116"/>
                  </a:cubicBezTo>
                  <a:cubicBezTo>
                    <a:pt x="49" y="109"/>
                    <a:pt x="54" y="103"/>
                    <a:pt x="61" y="103"/>
                  </a:cubicBezTo>
                  <a:cubicBezTo>
                    <a:pt x="68" y="103"/>
                    <a:pt x="74" y="109"/>
                    <a:pt x="74" y="116"/>
                  </a:cubicBezTo>
                  <a:cubicBezTo>
                    <a:pt x="93" y="124"/>
                    <a:pt x="110" y="119"/>
                    <a:pt x="117" y="109"/>
                  </a:cubicBezTo>
                  <a:cubicBezTo>
                    <a:pt x="122" y="101"/>
                    <a:pt x="120" y="93"/>
                    <a:pt x="113" y="87"/>
                  </a:cubicBezTo>
                  <a:cubicBezTo>
                    <a:pt x="104" y="79"/>
                    <a:pt x="99" y="72"/>
                    <a:pt x="100" y="65"/>
                  </a:cubicBezTo>
                  <a:cubicBezTo>
                    <a:pt x="100" y="64"/>
                    <a:pt x="100" y="63"/>
                    <a:pt x="100" y="63"/>
                  </a:cubicBezTo>
                  <a:cubicBezTo>
                    <a:pt x="51" y="58"/>
                    <a:pt x="40" y="16"/>
                    <a:pt x="37" y="0"/>
                  </a:cubicBezTo>
                  <a:cubicBezTo>
                    <a:pt x="0" y="9"/>
                    <a:pt x="1" y="47"/>
                    <a:pt x="1" y="51"/>
                  </a:cubicBezTo>
                  <a:cubicBezTo>
                    <a:pt x="1" y="141"/>
                    <a:pt x="1" y="141"/>
                    <a:pt x="1" y="141"/>
                  </a:cubicBezTo>
                  <a:cubicBezTo>
                    <a:pt x="204" y="141"/>
                    <a:pt x="204" y="141"/>
                    <a:pt x="204" y="141"/>
                  </a:cubicBezTo>
                  <a:lnTo>
                    <a:pt x="204" y="51"/>
                  </a:lnTo>
                  <a:close/>
                  <a:moveTo>
                    <a:pt x="204" y="51"/>
                  </a:moveTo>
                  <a:cubicBezTo>
                    <a:pt x="204" y="51"/>
                    <a:pt x="204" y="51"/>
                    <a:pt x="204" y="51"/>
                  </a:cubicBezTo>
                </a:path>
              </a:pathLst>
            </a:custGeom>
            <a:grpFill/>
            <a:ln>
              <a:noFill/>
            </a:ln>
            <a:extLst>
              <a:ext uri="{91240B29-F687-4f45-9708-019B960494DF}"/>
            </a:extLst>
          </p:spPr>
          <p:txBody>
            <a:bodyPr/>
            <a:lstStyle/>
            <a:p>
              <a:pPr>
                <a:defRPr/>
              </a:pPr>
              <a:endParaRPr lang="en-US" dirty="0"/>
            </a:p>
          </p:txBody>
        </p:sp>
        <p:sp>
          <p:nvSpPr>
            <p:cNvPr id="38" name="Freeform 171">
              <a:extLst>
                <a:ext uri="{FF2B5EF4-FFF2-40B4-BE49-F238E27FC236}">
                  <a16:creationId xmlns:a16="http://schemas.microsoft.com/office/drawing/2014/main" id="{61921F62-AE65-4F36-888C-4257EEB6CA17}"/>
                </a:ext>
              </a:extLst>
            </p:cNvPr>
            <p:cNvSpPr>
              <a:spLocks noEditPoints="1"/>
            </p:cNvSpPr>
            <p:nvPr/>
          </p:nvSpPr>
          <p:spPr bwMode="auto">
            <a:xfrm>
              <a:off x="2074863" y="3848100"/>
              <a:ext cx="15875" cy="17463"/>
            </a:xfrm>
            <a:custGeom>
              <a:avLst/>
              <a:gdLst>
                <a:gd name="T0" fmla="*/ 22 w 22"/>
                <a:gd name="T1" fmla="*/ 12 h 23"/>
                <a:gd name="T2" fmla="*/ 11 w 22"/>
                <a:gd name="T3" fmla="*/ 23 h 23"/>
                <a:gd name="T4" fmla="*/ 0 w 22"/>
                <a:gd name="T5" fmla="*/ 12 h 23"/>
                <a:gd name="T6" fmla="*/ 11 w 22"/>
                <a:gd name="T7" fmla="*/ 0 h 23"/>
                <a:gd name="T8" fmla="*/ 22 w 22"/>
                <a:gd name="T9" fmla="*/ 12 h 23"/>
                <a:gd name="T10" fmla="*/ 22 w 22"/>
                <a:gd name="T11" fmla="*/ 12 h 23"/>
                <a:gd name="T12" fmla="*/ 22 w 22"/>
                <a:gd name="T13" fmla="*/ 12 h 23"/>
              </a:gdLst>
              <a:ahLst/>
              <a:cxnLst>
                <a:cxn ang="0">
                  <a:pos x="T0" y="T1"/>
                </a:cxn>
                <a:cxn ang="0">
                  <a:pos x="T2" y="T3"/>
                </a:cxn>
                <a:cxn ang="0">
                  <a:pos x="T4" y="T5"/>
                </a:cxn>
                <a:cxn ang="0">
                  <a:pos x="T6" y="T7"/>
                </a:cxn>
                <a:cxn ang="0">
                  <a:pos x="T8" y="T9"/>
                </a:cxn>
                <a:cxn ang="0">
                  <a:pos x="T10" y="T11"/>
                </a:cxn>
                <a:cxn ang="0">
                  <a:pos x="T12" y="T13"/>
                </a:cxn>
              </a:cxnLst>
              <a:rect l="0" t="0" r="r" b="b"/>
              <a:pathLst>
                <a:path w="22" h="23">
                  <a:moveTo>
                    <a:pt x="22" y="12"/>
                  </a:moveTo>
                  <a:cubicBezTo>
                    <a:pt x="22" y="18"/>
                    <a:pt x="17" y="23"/>
                    <a:pt x="11" y="23"/>
                  </a:cubicBezTo>
                  <a:cubicBezTo>
                    <a:pt x="5" y="23"/>
                    <a:pt x="0" y="18"/>
                    <a:pt x="0" y="12"/>
                  </a:cubicBezTo>
                  <a:cubicBezTo>
                    <a:pt x="0" y="5"/>
                    <a:pt x="5" y="0"/>
                    <a:pt x="11" y="0"/>
                  </a:cubicBezTo>
                  <a:cubicBezTo>
                    <a:pt x="17" y="0"/>
                    <a:pt x="22" y="5"/>
                    <a:pt x="22" y="12"/>
                  </a:cubicBezTo>
                  <a:close/>
                  <a:moveTo>
                    <a:pt x="22" y="12"/>
                  </a:moveTo>
                  <a:cubicBezTo>
                    <a:pt x="22" y="12"/>
                    <a:pt x="22" y="12"/>
                    <a:pt x="22" y="12"/>
                  </a:cubicBezTo>
                </a:path>
              </a:pathLst>
            </a:custGeom>
            <a:grpFill/>
            <a:ln>
              <a:noFill/>
            </a:ln>
            <a:extLst>
              <a:ext uri="{91240B29-F687-4f45-9708-019B960494DF}"/>
            </a:extLst>
          </p:spPr>
          <p:txBody>
            <a:bodyPr/>
            <a:lstStyle/>
            <a:p>
              <a:pPr>
                <a:defRPr/>
              </a:pPr>
              <a:endParaRPr lang="en-US" dirty="0"/>
            </a:p>
          </p:txBody>
        </p:sp>
      </p:grpSp>
      <p:grpSp>
        <p:nvGrpSpPr>
          <p:cNvPr id="39" name="Group 38">
            <a:extLst>
              <a:ext uri="{FF2B5EF4-FFF2-40B4-BE49-F238E27FC236}">
                <a16:creationId xmlns:a16="http://schemas.microsoft.com/office/drawing/2014/main" id="{C01190AE-978B-4900-B51A-811619C284B4}"/>
              </a:ext>
            </a:extLst>
          </p:cNvPr>
          <p:cNvGrpSpPr/>
          <p:nvPr/>
        </p:nvGrpSpPr>
        <p:grpSpPr>
          <a:xfrm>
            <a:off x="6809538" y="3972781"/>
            <a:ext cx="698774" cy="569165"/>
            <a:chOff x="3633788" y="3119438"/>
            <a:chExt cx="196850" cy="160338"/>
          </a:xfrm>
          <a:solidFill>
            <a:schemeClr val="bg2"/>
          </a:solidFill>
        </p:grpSpPr>
        <p:sp>
          <p:nvSpPr>
            <p:cNvPr id="40" name="Freeform 136">
              <a:extLst>
                <a:ext uri="{FF2B5EF4-FFF2-40B4-BE49-F238E27FC236}">
                  <a16:creationId xmlns:a16="http://schemas.microsoft.com/office/drawing/2014/main" id="{24D522E0-7F97-4975-8C06-4CF53D649D66}"/>
                </a:ext>
              </a:extLst>
            </p:cNvPr>
            <p:cNvSpPr>
              <a:spLocks noEditPoints="1"/>
            </p:cNvSpPr>
            <p:nvPr/>
          </p:nvSpPr>
          <p:spPr bwMode="auto">
            <a:xfrm>
              <a:off x="3659188" y="3211513"/>
              <a:ext cx="147638" cy="68263"/>
            </a:xfrm>
            <a:custGeom>
              <a:avLst/>
              <a:gdLst>
                <a:gd name="T0" fmla="*/ 121 w 197"/>
                <a:gd name="T1" fmla="*/ 46 h 91"/>
                <a:gd name="T2" fmla="*/ 112 w 197"/>
                <a:gd name="T3" fmla="*/ 52 h 91"/>
                <a:gd name="T4" fmla="*/ 103 w 197"/>
                <a:gd name="T5" fmla="*/ 44 h 91"/>
                <a:gd name="T6" fmla="*/ 96 w 197"/>
                <a:gd name="T7" fmla="*/ 0 h 91"/>
                <a:gd name="T8" fmla="*/ 95 w 197"/>
                <a:gd name="T9" fmla="*/ 4 h 91"/>
                <a:gd name="T10" fmla="*/ 95 w 197"/>
                <a:gd name="T11" fmla="*/ 4 h 91"/>
                <a:gd name="T12" fmla="*/ 87 w 197"/>
                <a:gd name="T13" fmla="*/ 47 h 91"/>
                <a:gd name="T14" fmla="*/ 78 w 197"/>
                <a:gd name="T15" fmla="*/ 55 h 91"/>
                <a:gd name="T16" fmla="*/ 78 w 197"/>
                <a:gd name="T17" fmla="*/ 55 h 91"/>
                <a:gd name="T18" fmla="*/ 69 w 197"/>
                <a:gd name="T19" fmla="*/ 47 h 91"/>
                <a:gd name="T20" fmla="*/ 61 w 197"/>
                <a:gd name="T21" fmla="*/ 11 h 91"/>
                <a:gd name="T22" fmla="*/ 60 w 197"/>
                <a:gd name="T23" fmla="*/ 14 h 91"/>
                <a:gd name="T24" fmla="*/ 52 w 197"/>
                <a:gd name="T25" fmla="*/ 19 h 91"/>
                <a:gd name="T26" fmla="*/ 0 w 197"/>
                <a:gd name="T27" fmla="*/ 19 h 91"/>
                <a:gd name="T28" fmla="*/ 97 w 197"/>
                <a:gd name="T29" fmla="*/ 90 h 91"/>
                <a:gd name="T30" fmla="*/ 97 w 197"/>
                <a:gd name="T31" fmla="*/ 91 h 91"/>
                <a:gd name="T32" fmla="*/ 197 w 197"/>
                <a:gd name="T33" fmla="*/ 19 h 91"/>
                <a:gd name="T34" fmla="*/ 132 w 197"/>
                <a:gd name="T35" fmla="*/ 19 h 91"/>
                <a:gd name="T36" fmla="*/ 121 w 197"/>
                <a:gd name="T37" fmla="*/ 46 h 91"/>
                <a:gd name="T38" fmla="*/ 121 w 197"/>
                <a:gd name="T39" fmla="*/ 46 h 91"/>
                <a:gd name="T40" fmla="*/ 121 w 197"/>
                <a:gd name="T41" fmla="*/ 4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7" h="91">
                  <a:moveTo>
                    <a:pt x="121" y="46"/>
                  </a:moveTo>
                  <a:cubicBezTo>
                    <a:pt x="120" y="50"/>
                    <a:pt x="116" y="52"/>
                    <a:pt x="112" y="52"/>
                  </a:cubicBezTo>
                  <a:cubicBezTo>
                    <a:pt x="108" y="51"/>
                    <a:pt x="104" y="48"/>
                    <a:pt x="103" y="44"/>
                  </a:cubicBezTo>
                  <a:cubicBezTo>
                    <a:pt x="96" y="0"/>
                    <a:pt x="96" y="0"/>
                    <a:pt x="96" y="0"/>
                  </a:cubicBezTo>
                  <a:cubicBezTo>
                    <a:pt x="95" y="4"/>
                    <a:pt x="95" y="4"/>
                    <a:pt x="95" y="4"/>
                  </a:cubicBezTo>
                  <a:cubicBezTo>
                    <a:pt x="95" y="4"/>
                    <a:pt x="95" y="4"/>
                    <a:pt x="95" y="4"/>
                  </a:cubicBezTo>
                  <a:cubicBezTo>
                    <a:pt x="87" y="47"/>
                    <a:pt x="87" y="47"/>
                    <a:pt x="87" y="47"/>
                  </a:cubicBezTo>
                  <a:cubicBezTo>
                    <a:pt x="87" y="51"/>
                    <a:pt x="83" y="55"/>
                    <a:pt x="78" y="55"/>
                  </a:cubicBezTo>
                  <a:cubicBezTo>
                    <a:pt x="78" y="55"/>
                    <a:pt x="78" y="55"/>
                    <a:pt x="78" y="55"/>
                  </a:cubicBezTo>
                  <a:cubicBezTo>
                    <a:pt x="74" y="55"/>
                    <a:pt x="70" y="52"/>
                    <a:pt x="69" y="47"/>
                  </a:cubicBezTo>
                  <a:cubicBezTo>
                    <a:pt x="61" y="11"/>
                    <a:pt x="61" y="11"/>
                    <a:pt x="61" y="11"/>
                  </a:cubicBezTo>
                  <a:cubicBezTo>
                    <a:pt x="60" y="14"/>
                    <a:pt x="60" y="14"/>
                    <a:pt x="60" y="14"/>
                  </a:cubicBezTo>
                  <a:cubicBezTo>
                    <a:pt x="58" y="17"/>
                    <a:pt x="55" y="19"/>
                    <a:pt x="52" y="19"/>
                  </a:cubicBezTo>
                  <a:cubicBezTo>
                    <a:pt x="0" y="19"/>
                    <a:pt x="0" y="19"/>
                    <a:pt x="0" y="19"/>
                  </a:cubicBezTo>
                  <a:cubicBezTo>
                    <a:pt x="19" y="40"/>
                    <a:pt x="49" y="65"/>
                    <a:pt x="97" y="90"/>
                  </a:cubicBezTo>
                  <a:cubicBezTo>
                    <a:pt x="97" y="90"/>
                    <a:pt x="97" y="91"/>
                    <a:pt x="97" y="91"/>
                  </a:cubicBezTo>
                  <a:cubicBezTo>
                    <a:pt x="146" y="65"/>
                    <a:pt x="178" y="40"/>
                    <a:pt x="197" y="19"/>
                  </a:cubicBezTo>
                  <a:cubicBezTo>
                    <a:pt x="132" y="19"/>
                    <a:pt x="132" y="19"/>
                    <a:pt x="132" y="19"/>
                  </a:cubicBezTo>
                  <a:lnTo>
                    <a:pt x="121" y="46"/>
                  </a:lnTo>
                  <a:close/>
                  <a:moveTo>
                    <a:pt x="121" y="46"/>
                  </a:moveTo>
                  <a:cubicBezTo>
                    <a:pt x="121" y="46"/>
                    <a:pt x="121" y="46"/>
                    <a:pt x="121" y="46"/>
                  </a:cubicBezTo>
                </a:path>
              </a:pathLst>
            </a:custGeom>
            <a:grpFill/>
            <a:ln>
              <a:noFill/>
            </a:ln>
            <a:extLst>
              <a:ext uri="{91240B29-F687-4f45-9708-019B960494DF}"/>
            </a:extLst>
          </p:spPr>
          <p:txBody>
            <a:bodyPr/>
            <a:lstStyle/>
            <a:p>
              <a:pPr>
                <a:defRPr/>
              </a:pPr>
              <a:endParaRPr lang="en-US" dirty="0"/>
            </a:p>
          </p:txBody>
        </p:sp>
        <p:sp>
          <p:nvSpPr>
            <p:cNvPr id="41" name="Freeform 137">
              <a:extLst>
                <a:ext uri="{FF2B5EF4-FFF2-40B4-BE49-F238E27FC236}">
                  <a16:creationId xmlns:a16="http://schemas.microsoft.com/office/drawing/2014/main" id="{496500F5-14B5-4687-8574-8C8E10A11B82}"/>
                </a:ext>
              </a:extLst>
            </p:cNvPr>
            <p:cNvSpPr>
              <a:spLocks noEditPoints="1"/>
            </p:cNvSpPr>
            <p:nvPr/>
          </p:nvSpPr>
          <p:spPr bwMode="auto">
            <a:xfrm>
              <a:off x="3633788" y="3119438"/>
              <a:ext cx="196850" cy="96838"/>
            </a:xfrm>
            <a:custGeom>
              <a:avLst/>
              <a:gdLst>
                <a:gd name="T0" fmla="*/ 263 w 263"/>
                <a:gd name="T1" fmla="*/ 76 h 128"/>
                <a:gd name="T2" fmla="*/ 263 w 263"/>
                <a:gd name="T3" fmla="*/ 76 h 128"/>
                <a:gd name="T4" fmla="*/ 263 w 263"/>
                <a:gd name="T5" fmla="*/ 69 h 128"/>
                <a:gd name="T6" fmla="*/ 194 w 263"/>
                <a:gd name="T7" fmla="*/ 0 h 128"/>
                <a:gd name="T8" fmla="*/ 131 w 263"/>
                <a:gd name="T9" fmla="*/ 41 h 128"/>
                <a:gd name="T10" fmla="*/ 68 w 263"/>
                <a:gd name="T11" fmla="*/ 0 h 128"/>
                <a:gd name="T12" fmla="*/ 0 w 263"/>
                <a:gd name="T13" fmla="*/ 69 h 128"/>
                <a:gd name="T14" fmla="*/ 0 w 263"/>
                <a:gd name="T15" fmla="*/ 76 h 128"/>
                <a:gd name="T16" fmla="*/ 0 w 263"/>
                <a:gd name="T17" fmla="*/ 76 h 128"/>
                <a:gd name="T18" fmla="*/ 18 w 263"/>
                <a:gd name="T19" fmla="*/ 121 h 128"/>
                <a:gd name="T20" fmla="*/ 79 w 263"/>
                <a:gd name="T21" fmla="*/ 121 h 128"/>
                <a:gd name="T22" fmla="*/ 91 w 263"/>
                <a:gd name="T23" fmla="*/ 102 h 128"/>
                <a:gd name="T24" fmla="*/ 101 w 263"/>
                <a:gd name="T25" fmla="*/ 98 h 128"/>
                <a:gd name="T26" fmla="*/ 108 w 263"/>
                <a:gd name="T27" fmla="*/ 105 h 128"/>
                <a:gd name="T28" fmla="*/ 110 w 263"/>
                <a:gd name="T29" fmla="*/ 117 h 128"/>
                <a:gd name="T30" fmla="*/ 120 w 263"/>
                <a:gd name="T31" fmla="*/ 67 h 128"/>
                <a:gd name="T32" fmla="*/ 126 w 263"/>
                <a:gd name="T33" fmla="*/ 58 h 128"/>
                <a:gd name="T34" fmla="*/ 126 w 263"/>
                <a:gd name="T35" fmla="*/ 58 h 128"/>
                <a:gd name="T36" fmla="*/ 129 w 263"/>
                <a:gd name="T37" fmla="*/ 58 h 128"/>
                <a:gd name="T38" fmla="*/ 138 w 263"/>
                <a:gd name="T39" fmla="*/ 64 h 128"/>
                <a:gd name="T40" fmla="*/ 138 w 263"/>
                <a:gd name="T41" fmla="*/ 65 h 128"/>
                <a:gd name="T42" fmla="*/ 149 w 263"/>
                <a:gd name="T43" fmla="*/ 128 h 128"/>
                <a:gd name="T44" fmla="*/ 150 w 263"/>
                <a:gd name="T45" fmla="*/ 127 h 128"/>
                <a:gd name="T46" fmla="*/ 158 w 263"/>
                <a:gd name="T47" fmla="*/ 121 h 128"/>
                <a:gd name="T48" fmla="*/ 245 w 263"/>
                <a:gd name="T49" fmla="*/ 121 h 128"/>
                <a:gd name="T50" fmla="*/ 263 w 263"/>
                <a:gd name="T51" fmla="*/ 76 h 128"/>
                <a:gd name="T52" fmla="*/ 70 w 263"/>
                <a:gd name="T53" fmla="*/ 15 h 128"/>
                <a:gd name="T54" fmla="*/ 82 w 263"/>
                <a:gd name="T55" fmla="*/ 26 h 128"/>
                <a:gd name="T56" fmla="*/ 70 w 263"/>
                <a:gd name="T57" fmla="*/ 38 h 128"/>
                <a:gd name="T58" fmla="*/ 59 w 263"/>
                <a:gd name="T59" fmla="*/ 26 h 128"/>
                <a:gd name="T60" fmla="*/ 70 w 263"/>
                <a:gd name="T61" fmla="*/ 15 h 128"/>
                <a:gd name="T62" fmla="*/ 41 w 263"/>
                <a:gd name="T63" fmla="*/ 86 h 128"/>
                <a:gd name="T64" fmla="*/ 35 w 263"/>
                <a:gd name="T65" fmla="*/ 97 h 128"/>
                <a:gd name="T66" fmla="*/ 32 w 263"/>
                <a:gd name="T67" fmla="*/ 97 h 128"/>
                <a:gd name="T68" fmla="*/ 23 w 263"/>
                <a:gd name="T69" fmla="*/ 91 h 128"/>
                <a:gd name="T70" fmla="*/ 20 w 263"/>
                <a:gd name="T71" fmla="*/ 74 h 128"/>
                <a:gd name="T72" fmla="*/ 36 w 263"/>
                <a:gd name="T73" fmla="*/ 34 h 128"/>
                <a:gd name="T74" fmla="*/ 49 w 263"/>
                <a:gd name="T75" fmla="*/ 35 h 128"/>
                <a:gd name="T76" fmla="*/ 48 w 263"/>
                <a:gd name="T77" fmla="*/ 48 h 128"/>
                <a:gd name="T78" fmla="*/ 39 w 263"/>
                <a:gd name="T79" fmla="*/ 72 h 128"/>
                <a:gd name="T80" fmla="*/ 39 w 263"/>
                <a:gd name="T81" fmla="*/ 72 h 128"/>
                <a:gd name="T82" fmla="*/ 39 w 263"/>
                <a:gd name="T83" fmla="*/ 72 h 128"/>
                <a:gd name="T84" fmla="*/ 41 w 263"/>
                <a:gd name="T85" fmla="*/ 86 h 128"/>
                <a:gd name="T86" fmla="*/ 41 w 263"/>
                <a:gd name="T87" fmla="*/ 86 h 128"/>
                <a:gd name="T88" fmla="*/ 41 w 263"/>
                <a:gd name="T8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3" h="128">
                  <a:moveTo>
                    <a:pt x="263" y="76"/>
                  </a:moveTo>
                  <a:cubicBezTo>
                    <a:pt x="263" y="76"/>
                    <a:pt x="263" y="76"/>
                    <a:pt x="263" y="76"/>
                  </a:cubicBezTo>
                  <a:cubicBezTo>
                    <a:pt x="263" y="73"/>
                    <a:pt x="263" y="71"/>
                    <a:pt x="263" y="69"/>
                  </a:cubicBezTo>
                  <a:cubicBezTo>
                    <a:pt x="263" y="31"/>
                    <a:pt x="232" y="0"/>
                    <a:pt x="194" y="0"/>
                  </a:cubicBezTo>
                  <a:cubicBezTo>
                    <a:pt x="166" y="0"/>
                    <a:pt x="142" y="17"/>
                    <a:pt x="131" y="41"/>
                  </a:cubicBezTo>
                  <a:cubicBezTo>
                    <a:pt x="121" y="17"/>
                    <a:pt x="96" y="0"/>
                    <a:pt x="68" y="0"/>
                  </a:cubicBezTo>
                  <a:cubicBezTo>
                    <a:pt x="30" y="0"/>
                    <a:pt x="0" y="31"/>
                    <a:pt x="0" y="69"/>
                  </a:cubicBezTo>
                  <a:cubicBezTo>
                    <a:pt x="0" y="71"/>
                    <a:pt x="0" y="73"/>
                    <a:pt x="0" y="76"/>
                  </a:cubicBezTo>
                  <a:cubicBezTo>
                    <a:pt x="0" y="76"/>
                    <a:pt x="0" y="76"/>
                    <a:pt x="0" y="76"/>
                  </a:cubicBezTo>
                  <a:cubicBezTo>
                    <a:pt x="0" y="76"/>
                    <a:pt x="0" y="94"/>
                    <a:pt x="18" y="121"/>
                  </a:cubicBezTo>
                  <a:cubicBezTo>
                    <a:pt x="79" y="121"/>
                    <a:pt x="79" y="121"/>
                    <a:pt x="79" y="121"/>
                  </a:cubicBezTo>
                  <a:cubicBezTo>
                    <a:pt x="91" y="102"/>
                    <a:pt x="91" y="102"/>
                    <a:pt x="91" y="102"/>
                  </a:cubicBezTo>
                  <a:cubicBezTo>
                    <a:pt x="93" y="99"/>
                    <a:pt x="97" y="98"/>
                    <a:pt x="101" y="98"/>
                  </a:cubicBezTo>
                  <a:cubicBezTo>
                    <a:pt x="104" y="99"/>
                    <a:pt x="107" y="102"/>
                    <a:pt x="108" y="105"/>
                  </a:cubicBezTo>
                  <a:cubicBezTo>
                    <a:pt x="110" y="117"/>
                    <a:pt x="110" y="117"/>
                    <a:pt x="110" y="117"/>
                  </a:cubicBezTo>
                  <a:cubicBezTo>
                    <a:pt x="120" y="67"/>
                    <a:pt x="120" y="67"/>
                    <a:pt x="120" y="67"/>
                  </a:cubicBezTo>
                  <a:cubicBezTo>
                    <a:pt x="120" y="64"/>
                    <a:pt x="122" y="59"/>
                    <a:pt x="126" y="58"/>
                  </a:cubicBezTo>
                  <a:cubicBezTo>
                    <a:pt x="126" y="58"/>
                    <a:pt x="126" y="58"/>
                    <a:pt x="126" y="58"/>
                  </a:cubicBezTo>
                  <a:cubicBezTo>
                    <a:pt x="127" y="58"/>
                    <a:pt x="128" y="58"/>
                    <a:pt x="129" y="58"/>
                  </a:cubicBezTo>
                  <a:cubicBezTo>
                    <a:pt x="132" y="58"/>
                    <a:pt x="136" y="60"/>
                    <a:pt x="138" y="64"/>
                  </a:cubicBezTo>
                  <a:cubicBezTo>
                    <a:pt x="138" y="64"/>
                    <a:pt x="138" y="65"/>
                    <a:pt x="138" y="65"/>
                  </a:cubicBezTo>
                  <a:cubicBezTo>
                    <a:pt x="149" y="128"/>
                    <a:pt x="149" y="128"/>
                    <a:pt x="149" y="128"/>
                  </a:cubicBezTo>
                  <a:cubicBezTo>
                    <a:pt x="150" y="127"/>
                    <a:pt x="150" y="127"/>
                    <a:pt x="150" y="127"/>
                  </a:cubicBezTo>
                  <a:cubicBezTo>
                    <a:pt x="151" y="123"/>
                    <a:pt x="154" y="121"/>
                    <a:pt x="158" y="121"/>
                  </a:cubicBezTo>
                  <a:cubicBezTo>
                    <a:pt x="245" y="121"/>
                    <a:pt x="245" y="121"/>
                    <a:pt x="245" y="121"/>
                  </a:cubicBezTo>
                  <a:cubicBezTo>
                    <a:pt x="263" y="94"/>
                    <a:pt x="263" y="76"/>
                    <a:pt x="263" y="76"/>
                  </a:cubicBezTo>
                  <a:close/>
                  <a:moveTo>
                    <a:pt x="70" y="15"/>
                  </a:moveTo>
                  <a:cubicBezTo>
                    <a:pt x="77" y="15"/>
                    <a:pt x="82" y="20"/>
                    <a:pt x="82" y="26"/>
                  </a:cubicBezTo>
                  <a:cubicBezTo>
                    <a:pt x="82" y="33"/>
                    <a:pt x="77" y="38"/>
                    <a:pt x="70" y="38"/>
                  </a:cubicBezTo>
                  <a:cubicBezTo>
                    <a:pt x="64" y="38"/>
                    <a:pt x="59" y="33"/>
                    <a:pt x="59" y="26"/>
                  </a:cubicBezTo>
                  <a:cubicBezTo>
                    <a:pt x="59" y="20"/>
                    <a:pt x="64" y="15"/>
                    <a:pt x="70" y="15"/>
                  </a:cubicBezTo>
                  <a:close/>
                  <a:moveTo>
                    <a:pt x="41" y="86"/>
                  </a:moveTo>
                  <a:cubicBezTo>
                    <a:pt x="42" y="91"/>
                    <a:pt x="39" y="96"/>
                    <a:pt x="35" y="97"/>
                  </a:cubicBezTo>
                  <a:cubicBezTo>
                    <a:pt x="34" y="97"/>
                    <a:pt x="33" y="97"/>
                    <a:pt x="32" y="97"/>
                  </a:cubicBezTo>
                  <a:cubicBezTo>
                    <a:pt x="28" y="97"/>
                    <a:pt x="24" y="95"/>
                    <a:pt x="23" y="91"/>
                  </a:cubicBezTo>
                  <a:cubicBezTo>
                    <a:pt x="21" y="84"/>
                    <a:pt x="20" y="79"/>
                    <a:pt x="20" y="74"/>
                  </a:cubicBezTo>
                  <a:cubicBezTo>
                    <a:pt x="19" y="47"/>
                    <a:pt x="35" y="34"/>
                    <a:pt x="36" y="34"/>
                  </a:cubicBezTo>
                  <a:cubicBezTo>
                    <a:pt x="40" y="30"/>
                    <a:pt x="46" y="31"/>
                    <a:pt x="49" y="35"/>
                  </a:cubicBezTo>
                  <a:cubicBezTo>
                    <a:pt x="53" y="39"/>
                    <a:pt x="52" y="45"/>
                    <a:pt x="48" y="48"/>
                  </a:cubicBezTo>
                  <a:cubicBezTo>
                    <a:pt x="47" y="49"/>
                    <a:pt x="39" y="56"/>
                    <a:pt x="39" y="72"/>
                  </a:cubicBezTo>
                  <a:cubicBezTo>
                    <a:pt x="39" y="72"/>
                    <a:pt x="39" y="72"/>
                    <a:pt x="39" y="72"/>
                  </a:cubicBezTo>
                  <a:cubicBezTo>
                    <a:pt x="39" y="72"/>
                    <a:pt x="39" y="72"/>
                    <a:pt x="39" y="72"/>
                  </a:cubicBezTo>
                  <a:cubicBezTo>
                    <a:pt x="39" y="76"/>
                    <a:pt x="40" y="80"/>
                    <a:pt x="41" y="86"/>
                  </a:cubicBezTo>
                  <a:close/>
                  <a:moveTo>
                    <a:pt x="41" y="86"/>
                  </a:moveTo>
                  <a:cubicBezTo>
                    <a:pt x="41" y="86"/>
                    <a:pt x="41" y="86"/>
                    <a:pt x="41" y="86"/>
                  </a:cubicBezTo>
                </a:path>
              </a:pathLst>
            </a:custGeom>
            <a:grpFill/>
            <a:ln>
              <a:noFill/>
            </a:ln>
            <a:extLst>
              <a:ext uri="{91240B29-F687-4f45-9708-019B960494DF}"/>
            </a:extLst>
          </p:spPr>
          <p:txBody>
            <a:bodyPr/>
            <a:lstStyle/>
            <a:p>
              <a:pPr>
                <a:defRPr/>
              </a:pPr>
              <a:endParaRPr lang="en-US" dirty="0"/>
            </a:p>
          </p:txBody>
        </p:sp>
      </p:grpSp>
      <p:grpSp>
        <p:nvGrpSpPr>
          <p:cNvPr id="42" name="Group 41">
            <a:extLst>
              <a:ext uri="{FF2B5EF4-FFF2-40B4-BE49-F238E27FC236}">
                <a16:creationId xmlns:a16="http://schemas.microsoft.com/office/drawing/2014/main" id="{B7864937-33FF-4082-99A3-5136279274FD}"/>
              </a:ext>
            </a:extLst>
          </p:cNvPr>
          <p:cNvGrpSpPr/>
          <p:nvPr/>
        </p:nvGrpSpPr>
        <p:grpSpPr>
          <a:xfrm>
            <a:off x="1383961" y="3695358"/>
            <a:ext cx="738375" cy="529071"/>
            <a:chOff x="4451350" y="6680200"/>
            <a:chExt cx="201613" cy="144463"/>
          </a:xfrm>
          <a:solidFill>
            <a:schemeClr val="bg2"/>
          </a:solidFill>
        </p:grpSpPr>
        <p:sp>
          <p:nvSpPr>
            <p:cNvPr id="43" name="Freeform 288">
              <a:extLst>
                <a:ext uri="{FF2B5EF4-FFF2-40B4-BE49-F238E27FC236}">
                  <a16:creationId xmlns:a16="http://schemas.microsoft.com/office/drawing/2014/main" id="{E5C495BE-13BC-4422-851A-20A4F0CBDBE0}"/>
                </a:ext>
              </a:extLst>
            </p:cNvPr>
            <p:cNvSpPr>
              <a:spLocks noEditPoints="1"/>
            </p:cNvSpPr>
            <p:nvPr/>
          </p:nvSpPr>
          <p:spPr bwMode="auto">
            <a:xfrm>
              <a:off x="4521200" y="6680200"/>
              <a:ext cx="131763" cy="144463"/>
            </a:xfrm>
            <a:custGeom>
              <a:avLst/>
              <a:gdLst>
                <a:gd name="T0" fmla="*/ 150 w 175"/>
                <a:gd name="T1" fmla="*/ 124 h 194"/>
                <a:gd name="T2" fmla="*/ 156 w 175"/>
                <a:gd name="T3" fmla="*/ 29 h 194"/>
                <a:gd name="T4" fmla="*/ 68 w 175"/>
                <a:gd name="T5" fmla="*/ 10 h 194"/>
                <a:gd name="T6" fmla="*/ 12 w 175"/>
                <a:gd name="T7" fmla="*/ 86 h 194"/>
                <a:gd name="T8" fmla="*/ 0 w 175"/>
                <a:gd name="T9" fmla="*/ 110 h 194"/>
                <a:gd name="T10" fmla="*/ 0 w 175"/>
                <a:gd name="T11" fmla="*/ 114 h 194"/>
                <a:gd name="T12" fmla="*/ 3 w 175"/>
                <a:gd name="T13" fmla="*/ 116 h 194"/>
                <a:gd name="T14" fmla="*/ 11 w 175"/>
                <a:gd name="T15" fmla="*/ 119 h 194"/>
                <a:gd name="T16" fmla="*/ 11 w 175"/>
                <a:gd name="T17" fmla="*/ 128 h 194"/>
                <a:gd name="T18" fmla="*/ 26 w 175"/>
                <a:gd name="T19" fmla="*/ 140 h 194"/>
                <a:gd name="T20" fmla="*/ 13 w 175"/>
                <a:gd name="T21" fmla="*/ 153 h 194"/>
                <a:gd name="T22" fmla="*/ 49 w 175"/>
                <a:gd name="T23" fmla="*/ 168 h 194"/>
                <a:gd name="T24" fmla="*/ 65 w 175"/>
                <a:gd name="T25" fmla="*/ 166 h 194"/>
                <a:gd name="T26" fmla="*/ 72 w 175"/>
                <a:gd name="T27" fmla="*/ 194 h 194"/>
                <a:gd name="T28" fmla="*/ 119 w 175"/>
                <a:gd name="T29" fmla="*/ 175 h 194"/>
                <a:gd name="T30" fmla="*/ 155 w 175"/>
                <a:gd name="T31" fmla="*/ 146 h 194"/>
                <a:gd name="T32" fmla="*/ 150 w 175"/>
                <a:gd name="T33" fmla="*/ 124 h 194"/>
                <a:gd name="T34" fmla="*/ 150 w 175"/>
                <a:gd name="T35" fmla="*/ 124 h 194"/>
                <a:gd name="T36" fmla="*/ 150 w 175"/>
                <a:gd name="T37" fmla="*/ 12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5" h="194">
                  <a:moveTo>
                    <a:pt x="150" y="124"/>
                  </a:moveTo>
                  <a:cubicBezTo>
                    <a:pt x="171" y="103"/>
                    <a:pt x="175" y="53"/>
                    <a:pt x="156" y="29"/>
                  </a:cubicBezTo>
                  <a:cubicBezTo>
                    <a:pt x="142" y="12"/>
                    <a:pt x="102" y="0"/>
                    <a:pt x="68" y="10"/>
                  </a:cubicBezTo>
                  <a:cubicBezTo>
                    <a:pt x="31" y="20"/>
                    <a:pt x="13" y="44"/>
                    <a:pt x="12" y="86"/>
                  </a:cubicBezTo>
                  <a:cubicBezTo>
                    <a:pt x="0" y="110"/>
                    <a:pt x="0" y="110"/>
                    <a:pt x="0" y="110"/>
                  </a:cubicBezTo>
                  <a:cubicBezTo>
                    <a:pt x="0" y="111"/>
                    <a:pt x="0" y="112"/>
                    <a:pt x="0" y="114"/>
                  </a:cubicBezTo>
                  <a:cubicBezTo>
                    <a:pt x="1" y="115"/>
                    <a:pt x="2" y="116"/>
                    <a:pt x="3" y="116"/>
                  </a:cubicBezTo>
                  <a:cubicBezTo>
                    <a:pt x="11" y="119"/>
                    <a:pt x="11" y="119"/>
                    <a:pt x="11" y="119"/>
                  </a:cubicBezTo>
                  <a:cubicBezTo>
                    <a:pt x="11" y="122"/>
                    <a:pt x="11" y="125"/>
                    <a:pt x="11" y="128"/>
                  </a:cubicBezTo>
                  <a:cubicBezTo>
                    <a:pt x="20" y="130"/>
                    <a:pt x="26" y="135"/>
                    <a:pt x="26" y="140"/>
                  </a:cubicBezTo>
                  <a:cubicBezTo>
                    <a:pt x="26" y="146"/>
                    <a:pt x="21" y="150"/>
                    <a:pt x="13" y="153"/>
                  </a:cubicBezTo>
                  <a:cubicBezTo>
                    <a:pt x="16" y="164"/>
                    <a:pt x="26" y="168"/>
                    <a:pt x="49" y="168"/>
                  </a:cubicBezTo>
                  <a:cubicBezTo>
                    <a:pt x="56" y="168"/>
                    <a:pt x="61" y="167"/>
                    <a:pt x="65" y="166"/>
                  </a:cubicBezTo>
                  <a:cubicBezTo>
                    <a:pt x="72" y="194"/>
                    <a:pt x="72" y="194"/>
                    <a:pt x="72" y="194"/>
                  </a:cubicBezTo>
                  <a:cubicBezTo>
                    <a:pt x="88" y="189"/>
                    <a:pt x="104" y="183"/>
                    <a:pt x="119" y="175"/>
                  </a:cubicBezTo>
                  <a:cubicBezTo>
                    <a:pt x="132" y="167"/>
                    <a:pt x="146" y="159"/>
                    <a:pt x="155" y="146"/>
                  </a:cubicBezTo>
                  <a:lnTo>
                    <a:pt x="150" y="124"/>
                  </a:lnTo>
                  <a:close/>
                  <a:moveTo>
                    <a:pt x="150" y="124"/>
                  </a:moveTo>
                  <a:cubicBezTo>
                    <a:pt x="150" y="124"/>
                    <a:pt x="150" y="124"/>
                    <a:pt x="150" y="124"/>
                  </a:cubicBezTo>
                </a:path>
              </a:pathLst>
            </a:custGeom>
            <a:grpFill/>
            <a:ln>
              <a:noFill/>
            </a:ln>
            <a:extLst>
              <a:ext uri="{91240B29-F687-4f45-9708-019B960494DF}"/>
            </a:extLst>
          </p:spPr>
          <p:txBody>
            <a:bodyPr/>
            <a:lstStyle/>
            <a:p>
              <a:pPr>
                <a:defRPr/>
              </a:pPr>
              <a:endParaRPr lang="en-US" dirty="0"/>
            </a:p>
          </p:txBody>
        </p:sp>
        <p:sp>
          <p:nvSpPr>
            <p:cNvPr id="44" name="Freeform 289">
              <a:extLst>
                <a:ext uri="{FF2B5EF4-FFF2-40B4-BE49-F238E27FC236}">
                  <a16:creationId xmlns:a16="http://schemas.microsoft.com/office/drawing/2014/main" id="{F425DA39-C0FC-4C96-99C7-9DFECD4BE20C}"/>
                </a:ext>
              </a:extLst>
            </p:cNvPr>
            <p:cNvSpPr>
              <a:spLocks noEditPoints="1"/>
            </p:cNvSpPr>
            <p:nvPr/>
          </p:nvSpPr>
          <p:spPr bwMode="auto">
            <a:xfrm>
              <a:off x="4503738" y="6770688"/>
              <a:ext cx="15875" cy="7938"/>
            </a:xfrm>
            <a:custGeom>
              <a:avLst/>
              <a:gdLst>
                <a:gd name="T0" fmla="*/ 19 w 22"/>
                <a:gd name="T1" fmla="*/ 4 h 12"/>
                <a:gd name="T2" fmla="*/ 6 w 22"/>
                <a:gd name="T3" fmla="*/ 1 h 12"/>
                <a:gd name="T4" fmla="*/ 1 w 22"/>
                <a:gd name="T5" fmla="*/ 4 h 12"/>
                <a:gd name="T6" fmla="*/ 4 w 22"/>
                <a:gd name="T7" fmla="*/ 9 h 12"/>
                <a:gd name="T8" fmla="*/ 6 w 22"/>
                <a:gd name="T9" fmla="*/ 10 h 12"/>
                <a:gd name="T10" fmla="*/ 16 w 22"/>
                <a:gd name="T11" fmla="*/ 12 h 12"/>
                <a:gd name="T12" fmla="*/ 17 w 22"/>
                <a:gd name="T13" fmla="*/ 12 h 12"/>
                <a:gd name="T14" fmla="*/ 22 w 22"/>
                <a:gd name="T15" fmla="*/ 9 h 12"/>
                <a:gd name="T16" fmla="*/ 21 w 22"/>
                <a:gd name="T17" fmla="*/ 6 h 12"/>
                <a:gd name="T18" fmla="*/ 19 w 22"/>
                <a:gd name="T19" fmla="*/ 4 h 12"/>
                <a:gd name="T20" fmla="*/ 19 w 22"/>
                <a:gd name="T21" fmla="*/ 4 h 12"/>
                <a:gd name="T22" fmla="*/ 19 w 22"/>
                <a:gd name="T23"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12">
                  <a:moveTo>
                    <a:pt x="19" y="4"/>
                  </a:moveTo>
                  <a:cubicBezTo>
                    <a:pt x="6" y="1"/>
                    <a:pt x="6" y="1"/>
                    <a:pt x="6" y="1"/>
                  </a:cubicBezTo>
                  <a:cubicBezTo>
                    <a:pt x="4" y="0"/>
                    <a:pt x="1" y="1"/>
                    <a:pt x="1" y="4"/>
                  </a:cubicBezTo>
                  <a:cubicBezTo>
                    <a:pt x="0" y="6"/>
                    <a:pt x="1" y="8"/>
                    <a:pt x="4" y="9"/>
                  </a:cubicBezTo>
                  <a:cubicBezTo>
                    <a:pt x="6" y="10"/>
                    <a:pt x="6" y="10"/>
                    <a:pt x="6" y="10"/>
                  </a:cubicBezTo>
                  <a:cubicBezTo>
                    <a:pt x="16" y="12"/>
                    <a:pt x="16" y="12"/>
                    <a:pt x="16" y="12"/>
                  </a:cubicBezTo>
                  <a:cubicBezTo>
                    <a:pt x="17" y="12"/>
                    <a:pt x="17" y="12"/>
                    <a:pt x="17" y="12"/>
                  </a:cubicBezTo>
                  <a:cubicBezTo>
                    <a:pt x="19" y="12"/>
                    <a:pt x="21" y="11"/>
                    <a:pt x="22" y="9"/>
                  </a:cubicBezTo>
                  <a:cubicBezTo>
                    <a:pt x="22" y="8"/>
                    <a:pt x="22" y="7"/>
                    <a:pt x="21" y="6"/>
                  </a:cubicBezTo>
                  <a:cubicBezTo>
                    <a:pt x="20" y="5"/>
                    <a:pt x="20" y="4"/>
                    <a:pt x="19" y="4"/>
                  </a:cubicBezTo>
                  <a:close/>
                  <a:moveTo>
                    <a:pt x="19" y="4"/>
                  </a:moveTo>
                  <a:cubicBezTo>
                    <a:pt x="19" y="4"/>
                    <a:pt x="19" y="4"/>
                    <a:pt x="19" y="4"/>
                  </a:cubicBezTo>
                </a:path>
              </a:pathLst>
            </a:custGeom>
            <a:grpFill/>
            <a:ln>
              <a:noFill/>
            </a:ln>
            <a:extLst>
              <a:ext uri="{91240B29-F687-4f45-9708-019B960494DF}"/>
            </a:extLst>
          </p:spPr>
          <p:txBody>
            <a:bodyPr/>
            <a:lstStyle/>
            <a:p>
              <a:pPr>
                <a:defRPr/>
              </a:pPr>
              <a:endParaRPr lang="en-US" dirty="0"/>
            </a:p>
          </p:txBody>
        </p:sp>
        <p:sp>
          <p:nvSpPr>
            <p:cNvPr id="45" name="Freeform 290">
              <a:extLst>
                <a:ext uri="{FF2B5EF4-FFF2-40B4-BE49-F238E27FC236}">
                  <a16:creationId xmlns:a16="http://schemas.microsoft.com/office/drawing/2014/main" id="{6D1EE715-B88F-4E83-82A2-A31C2FF9A6A4}"/>
                </a:ext>
              </a:extLst>
            </p:cNvPr>
            <p:cNvSpPr>
              <a:spLocks noEditPoints="1"/>
            </p:cNvSpPr>
            <p:nvPr/>
          </p:nvSpPr>
          <p:spPr bwMode="auto">
            <a:xfrm>
              <a:off x="4476750" y="6762750"/>
              <a:ext cx="20638" cy="11113"/>
            </a:xfrm>
            <a:custGeom>
              <a:avLst/>
              <a:gdLst>
                <a:gd name="T0" fmla="*/ 4 w 28"/>
                <a:gd name="T1" fmla="*/ 9 h 14"/>
                <a:gd name="T2" fmla="*/ 22 w 28"/>
                <a:gd name="T3" fmla="*/ 14 h 14"/>
                <a:gd name="T4" fmla="*/ 24 w 28"/>
                <a:gd name="T5" fmla="*/ 14 h 14"/>
                <a:gd name="T6" fmla="*/ 28 w 28"/>
                <a:gd name="T7" fmla="*/ 11 h 14"/>
                <a:gd name="T8" fmla="*/ 25 w 28"/>
                <a:gd name="T9" fmla="*/ 6 h 14"/>
                <a:gd name="T10" fmla="*/ 6 w 28"/>
                <a:gd name="T11" fmla="*/ 1 h 14"/>
                <a:gd name="T12" fmla="*/ 1 w 28"/>
                <a:gd name="T13" fmla="*/ 4 h 14"/>
                <a:gd name="T14" fmla="*/ 4 w 28"/>
                <a:gd name="T15" fmla="*/ 9 h 14"/>
                <a:gd name="T16" fmla="*/ 4 w 28"/>
                <a:gd name="T17" fmla="*/ 9 h 14"/>
                <a:gd name="T18" fmla="*/ 4 w 28"/>
                <a:gd name="T19"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4">
                  <a:moveTo>
                    <a:pt x="4" y="9"/>
                  </a:moveTo>
                  <a:cubicBezTo>
                    <a:pt x="22" y="14"/>
                    <a:pt x="22" y="14"/>
                    <a:pt x="22" y="14"/>
                  </a:cubicBezTo>
                  <a:cubicBezTo>
                    <a:pt x="23" y="14"/>
                    <a:pt x="23" y="14"/>
                    <a:pt x="24" y="14"/>
                  </a:cubicBezTo>
                  <a:cubicBezTo>
                    <a:pt x="25" y="14"/>
                    <a:pt x="27" y="13"/>
                    <a:pt x="28" y="11"/>
                  </a:cubicBezTo>
                  <a:cubicBezTo>
                    <a:pt x="28" y="9"/>
                    <a:pt x="27" y="6"/>
                    <a:pt x="25" y="6"/>
                  </a:cubicBezTo>
                  <a:cubicBezTo>
                    <a:pt x="6" y="1"/>
                    <a:pt x="6" y="1"/>
                    <a:pt x="6" y="1"/>
                  </a:cubicBezTo>
                  <a:cubicBezTo>
                    <a:pt x="4" y="0"/>
                    <a:pt x="2" y="2"/>
                    <a:pt x="1" y="4"/>
                  </a:cubicBezTo>
                  <a:cubicBezTo>
                    <a:pt x="0" y="6"/>
                    <a:pt x="2" y="9"/>
                    <a:pt x="4" y="9"/>
                  </a:cubicBezTo>
                  <a:close/>
                  <a:moveTo>
                    <a:pt x="4" y="9"/>
                  </a:moveTo>
                  <a:cubicBezTo>
                    <a:pt x="4" y="9"/>
                    <a:pt x="4" y="9"/>
                    <a:pt x="4" y="9"/>
                  </a:cubicBezTo>
                </a:path>
              </a:pathLst>
            </a:custGeom>
            <a:grpFill/>
            <a:ln>
              <a:noFill/>
            </a:ln>
            <a:extLst>
              <a:ext uri="{91240B29-F687-4f45-9708-019B960494DF}"/>
            </a:extLst>
          </p:spPr>
          <p:txBody>
            <a:bodyPr/>
            <a:lstStyle/>
            <a:p>
              <a:pPr>
                <a:defRPr/>
              </a:pPr>
              <a:endParaRPr lang="en-US" dirty="0"/>
            </a:p>
          </p:txBody>
        </p:sp>
        <p:sp>
          <p:nvSpPr>
            <p:cNvPr id="46" name="Freeform 291">
              <a:extLst>
                <a:ext uri="{FF2B5EF4-FFF2-40B4-BE49-F238E27FC236}">
                  <a16:creationId xmlns:a16="http://schemas.microsoft.com/office/drawing/2014/main" id="{7766490F-94F3-4A83-8199-03D934378D94}"/>
                </a:ext>
              </a:extLst>
            </p:cNvPr>
            <p:cNvSpPr>
              <a:spLocks noEditPoints="1"/>
            </p:cNvSpPr>
            <p:nvPr/>
          </p:nvSpPr>
          <p:spPr bwMode="auto">
            <a:xfrm>
              <a:off x="4452938" y="6756400"/>
              <a:ext cx="17463" cy="9525"/>
            </a:xfrm>
            <a:custGeom>
              <a:avLst/>
              <a:gdLst>
                <a:gd name="T0" fmla="*/ 4 w 23"/>
                <a:gd name="T1" fmla="*/ 9 h 13"/>
                <a:gd name="T2" fmla="*/ 17 w 23"/>
                <a:gd name="T3" fmla="*/ 13 h 13"/>
                <a:gd name="T4" fmla="*/ 18 w 23"/>
                <a:gd name="T5" fmla="*/ 13 h 13"/>
                <a:gd name="T6" fmla="*/ 22 w 23"/>
                <a:gd name="T7" fmla="*/ 9 h 13"/>
                <a:gd name="T8" fmla="*/ 19 w 23"/>
                <a:gd name="T9" fmla="*/ 4 h 13"/>
                <a:gd name="T10" fmla="*/ 6 w 23"/>
                <a:gd name="T11" fmla="*/ 1 h 13"/>
                <a:gd name="T12" fmla="*/ 1 w 23"/>
                <a:gd name="T13" fmla="*/ 4 h 13"/>
                <a:gd name="T14" fmla="*/ 4 w 23"/>
                <a:gd name="T15" fmla="*/ 9 h 13"/>
                <a:gd name="T16" fmla="*/ 4 w 23"/>
                <a:gd name="T17" fmla="*/ 9 h 13"/>
                <a:gd name="T18" fmla="*/ 4 w 23"/>
                <a:gd name="T19"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3">
                  <a:moveTo>
                    <a:pt x="4" y="9"/>
                  </a:moveTo>
                  <a:cubicBezTo>
                    <a:pt x="17" y="13"/>
                    <a:pt x="17" y="13"/>
                    <a:pt x="17" y="13"/>
                  </a:cubicBezTo>
                  <a:cubicBezTo>
                    <a:pt x="17" y="13"/>
                    <a:pt x="18" y="13"/>
                    <a:pt x="18" y="13"/>
                  </a:cubicBezTo>
                  <a:cubicBezTo>
                    <a:pt x="20" y="13"/>
                    <a:pt x="22" y="11"/>
                    <a:pt x="22" y="9"/>
                  </a:cubicBezTo>
                  <a:cubicBezTo>
                    <a:pt x="23" y="7"/>
                    <a:pt x="21" y="5"/>
                    <a:pt x="19" y="4"/>
                  </a:cubicBezTo>
                  <a:cubicBezTo>
                    <a:pt x="6" y="1"/>
                    <a:pt x="6" y="1"/>
                    <a:pt x="6" y="1"/>
                  </a:cubicBezTo>
                  <a:cubicBezTo>
                    <a:pt x="4" y="0"/>
                    <a:pt x="2" y="2"/>
                    <a:pt x="1" y="4"/>
                  </a:cubicBezTo>
                  <a:cubicBezTo>
                    <a:pt x="0" y="6"/>
                    <a:pt x="2" y="9"/>
                    <a:pt x="4" y="9"/>
                  </a:cubicBezTo>
                  <a:close/>
                  <a:moveTo>
                    <a:pt x="4" y="9"/>
                  </a:moveTo>
                  <a:cubicBezTo>
                    <a:pt x="4" y="9"/>
                    <a:pt x="4" y="9"/>
                    <a:pt x="4" y="9"/>
                  </a:cubicBezTo>
                </a:path>
              </a:pathLst>
            </a:custGeom>
            <a:grpFill/>
            <a:ln>
              <a:noFill/>
            </a:ln>
            <a:extLst>
              <a:ext uri="{91240B29-F687-4f45-9708-019B960494DF}"/>
            </a:extLst>
          </p:spPr>
          <p:txBody>
            <a:bodyPr/>
            <a:lstStyle/>
            <a:p>
              <a:pPr>
                <a:defRPr/>
              </a:pPr>
              <a:endParaRPr lang="en-US" dirty="0"/>
            </a:p>
          </p:txBody>
        </p:sp>
        <p:sp>
          <p:nvSpPr>
            <p:cNvPr id="47" name="Freeform 292">
              <a:extLst>
                <a:ext uri="{FF2B5EF4-FFF2-40B4-BE49-F238E27FC236}">
                  <a16:creationId xmlns:a16="http://schemas.microsoft.com/office/drawing/2014/main" id="{73965E13-7ED4-432C-B48A-E4F8A891EA75}"/>
                </a:ext>
              </a:extLst>
            </p:cNvPr>
            <p:cNvSpPr>
              <a:spLocks noEditPoints="1"/>
            </p:cNvSpPr>
            <p:nvPr/>
          </p:nvSpPr>
          <p:spPr bwMode="auto">
            <a:xfrm>
              <a:off x="4452938" y="6807200"/>
              <a:ext cx="17463" cy="9525"/>
            </a:xfrm>
            <a:custGeom>
              <a:avLst/>
              <a:gdLst>
                <a:gd name="T0" fmla="*/ 17 w 23"/>
                <a:gd name="T1" fmla="*/ 1 h 13"/>
                <a:gd name="T2" fmla="*/ 4 w 23"/>
                <a:gd name="T3" fmla="*/ 4 h 13"/>
                <a:gd name="T4" fmla="*/ 1 w 23"/>
                <a:gd name="T5" fmla="*/ 9 h 13"/>
                <a:gd name="T6" fmla="*/ 5 w 23"/>
                <a:gd name="T7" fmla="*/ 13 h 13"/>
                <a:gd name="T8" fmla="*/ 6 w 23"/>
                <a:gd name="T9" fmla="*/ 12 h 13"/>
                <a:gd name="T10" fmla="*/ 19 w 23"/>
                <a:gd name="T11" fmla="*/ 9 h 13"/>
                <a:gd name="T12" fmla="*/ 22 w 23"/>
                <a:gd name="T13" fmla="*/ 4 h 13"/>
                <a:gd name="T14" fmla="*/ 17 w 23"/>
                <a:gd name="T15" fmla="*/ 1 h 13"/>
                <a:gd name="T16" fmla="*/ 17 w 23"/>
                <a:gd name="T17" fmla="*/ 1 h 13"/>
                <a:gd name="T18" fmla="*/ 17 w 23"/>
                <a:gd name="T1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3">
                  <a:moveTo>
                    <a:pt x="17" y="1"/>
                  </a:moveTo>
                  <a:cubicBezTo>
                    <a:pt x="4" y="4"/>
                    <a:pt x="4" y="4"/>
                    <a:pt x="4" y="4"/>
                  </a:cubicBezTo>
                  <a:cubicBezTo>
                    <a:pt x="2" y="5"/>
                    <a:pt x="0" y="7"/>
                    <a:pt x="1" y="9"/>
                  </a:cubicBezTo>
                  <a:cubicBezTo>
                    <a:pt x="2" y="11"/>
                    <a:pt x="3" y="13"/>
                    <a:pt x="5" y="13"/>
                  </a:cubicBezTo>
                  <a:cubicBezTo>
                    <a:pt x="6" y="13"/>
                    <a:pt x="6" y="13"/>
                    <a:pt x="6" y="12"/>
                  </a:cubicBezTo>
                  <a:cubicBezTo>
                    <a:pt x="19" y="9"/>
                    <a:pt x="19" y="9"/>
                    <a:pt x="19" y="9"/>
                  </a:cubicBezTo>
                  <a:cubicBezTo>
                    <a:pt x="21" y="9"/>
                    <a:pt x="23" y="6"/>
                    <a:pt x="22" y="4"/>
                  </a:cubicBezTo>
                  <a:cubicBezTo>
                    <a:pt x="22" y="1"/>
                    <a:pt x="19" y="0"/>
                    <a:pt x="17" y="1"/>
                  </a:cubicBezTo>
                  <a:close/>
                  <a:moveTo>
                    <a:pt x="17" y="1"/>
                  </a:moveTo>
                  <a:cubicBezTo>
                    <a:pt x="17" y="1"/>
                    <a:pt x="17" y="1"/>
                    <a:pt x="17" y="1"/>
                  </a:cubicBezTo>
                </a:path>
              </a:pathLst>
            </a:custGeom>
            <a:grpFill/>
            <a:ln>
              <a:noFill/>
            </a:ln>
            <a:extLst>
              <a:ext uri="{91240B29-F687-4f45-9708-019B960494DF}"/>
            </a:extLst>
          </p:spPr>
          <p:txBody>
            <a:bodyPr/>
            <a:lstStyle/>
            <a:p>
              <a:pPr>
                <a:defRPr/>
              </a:pPr>
              <a:endParaRPr lang="en-US" dirty="0"/>
            </a:p>
          </p:txBody>
        </p:sp>
        <p:sp>
          <p:nvSpPr>
            <p:cNvPr id="48" name="Freeform 293">
              <a:extLst>
                <a:ext uri="{FF2B5EF4-FFF2-40B4-BE49-F238E27FC236}">
                  <a16:creationId xmlns:a16="http://schemas.microsoft.com/office/drawing/2014/main" id="{444AB384-D448-4870-81FB-33820D5D9E31}"/>
                </a:ext>
              </a:extLst>
            </p:cNvPr>
            <p:cNvSpPr>
              <a:spLocks noEditPoints="1"/>
            </p:cNvSpPr>
            <p:nvPr/>
          </p:nvSpPr>
          <p:spPr bwMode="auto">
            <a:xfrm>
              <a:off x="4476750" y="6799263"/>
              <a:ext cx="20638" cy="11113"/>
            </a:xfrm>
            <a:custGeom>
              <a:avLst/>
              <a:gdLst>
                <a:gd name="T0" fmla="*/ 22 w 28"/>
                <a:gd name="T1" fmla="*/ 1 h 14"/>
                <a:gd name="T2" fmla="*/ 4 w 28"/>
                <a:gd name="T3" fmla="*/ 6 h 14"/>
                <a:gd name="T4" fmla="*/ 1 w 28"/>
                <a:gd name="T5" fmla="*/ 11 h 14"/>
                <a:gd name="T6" fmla="*/ 5 w 28"/>
                <a:gd name="T7" fmla="*/ 14 h 14"/>
                <a:gd name="T8" fmla="*/ 6 w 28"/>
                <a:gd name="T9" fmla="*/ 14 h 14"/>
                <a:gd name="T10" fmla="*/ 25 w 28"/>
                <a:gd name="T11" fmla="*/ 10 h 14"/>
                <a:gd name="T12" fmla="*/ 28 w 28"/>
                <a:gd name="T13" fmla="*/ 4 h 14"/>
                <a:gd name="T14" fmla="*/ 22 w 28"/>
                <a:gd name="T15" fmla="*/ 1 h 14"/>
                <a:gd name="T16" fmla="*/ 22 w 28"/>
                <a:gd name="T17" fmla="*/ 1 h 14"/>
                <a:gd name="T18" fmla="*/ 22 w 28"/>
                <a:gd name="T19" fmla="*/ 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4">
                  <a:moveTo>
                    <a:pt x="22" y="1"/>
                  </a:moveTo>
                  <a:cubicBezTo>
                    <a:pt x="4" y="6"/>
                    <a:pt x="4" y="6"/>
                    <a:pt x="4" y="6"/>
                  </a:cubicBezTo>
                  <a:cubicBezTo>
                    <a:pt x="2" y="6"/>
                    <a:pt x="0" y="9"/>
                    <a:pt x="1" y="11"/>
                  </a:cubicBezTo>
                  <a:cubicBezTo>
                    <a:pt x="2" y="13"/>
                    <a:pt x="3" y="14"/>
                    <a:pt x="5" y="14"/>
                  </a:cubicBezTo>
                  <a:cubicBezTo>
                    <a:pt x="6" y="14"/>
                    <a:pt x="6" y="14"/>
                    <a:pt x="6" y="14"/>
                  </a:cubicBezTo>
                  <a:cubicBezTo>
                    <a:pt x="25" y="10"/>
                    <a:pt x="25" y="10"/>
                    <a:pt x="25" y="10"/>
                  </a:cubicBezTo>
                  <a:cubicBezTo>
                    <a:pt x="27" y="9"/>
                    <a:pt x="28" y="7"/>
                    <a:pt x="28" y="4"/>
                  </a:cubicBezTo>
                  <a:cubicBezTo>
                    <a:pt x="27" y="2"/>
                    <a:pt x="25" y="0"/>
                    <a:pt x="22" y="1"/>
                  </a:cubicBezTo>
                  <a:close/>
                  <a:moveTo>
                    <a:pt x="22" y="1"/>
                  </a:moveTo>
                  <a:cubicBezTo>
                    <a:pt x="22" y="1"/>
                    <a:pt x="22" y="1"/>
                    <a:pt x="22" y="1"/>
                  </a:cubicBezTo>
                </a:path>
              </a:pathLst>
            </a:custGeom>
            <a:grpFill/>
            <a:ln>
              <a:noFill/>
            </a:ln>
            <a:extLst>
              <a:ext uri="{91240B29-F687-4f45-9708-019B960494DF}"/>
            </a:extLst>
          </p:spPr>
          <p:txBody>
            <a:bodyPr/>
            <a:lstStyle/>
            <a:p>
              <a:pPr>
                <a:defRPr/>
              </a:pPr>
              <a:endParaRPr lang="en-US" dirty="0"/>
            </a:p>
          </p:txBody>
        </p:sp>
        <p:sp>
          <p:nvSpPr>
            <p:cNvPr id="49" name="Freeform 294">
              <a:extLst>
                <a:ext uri="{FF2B5EF4-FFF2-40B4-BE49-F238E27FC236}">
                  <a16:creationId xmlns:a16="http://schemas.microsoft.com/office/drawing/2014/main" id="{7350E74F-81E0-40A3-9F7B-BD8C00F97F50}"/>
                </a:ext>
              </a:extLst>
            </p:cNvPr>
            <p:cNvSpPr>
              <a:spLocks noEditPoints="1"/>
            </p:cNvSpPr>
            <p:nvPr/>
          </p:nvSpPr>
          <p:spPr bwMode="auto">
            <a:xfrm>
              <a:off x="4503738" y="6792913"/>
              <a:ext cx="15875" cy="11113"/>
            </a:xfrm>
            <a:custGeom>
              <a:avLst/>
              <a:gdLst>
                <a:gd name="T0" fmla="*/ 21 w 22"/>
                <a:gd name="T1" fmla="*/ 2 h 13"/>
                <a:gd name="T2" fmla="*/ 16 w 22"/>
                <a:gd name="T3" fmla="*/ 1 h 13"/>
                <a:gd name="T4" fmla="*/ 15 w 22"/>
                <a:gd name="T5" fmla="*/ 1 h 13"/>
                <a:gd name="T6" fmla="*/ 4 w 22"/>
                <a:gd name="T7" fmla="*/ 4 h 13"/>
                <a:gd name="T8" fmla="*/ 1 w 22"/>
                <a:gd name="T9" fmla="*/ 10 h 13"/>
                <a:gd name="T10" fmla="*/ 5 w 22"/>
                <a:gd name="T11" fmla="*/ 13 h 13"/>
                <a:gd name="T12" fmla="*/ 6 w 22"/>
                <a:gd name="T13" fmla="*/ 13 h 13"/>
                <a:gd name="T14" fmla="*/ 19 w 22"/>
                <a:gd name="T15" fmla="*/ 9 h 13"/>
                <a:gd name="T16" fmla="*/ 22 w 22"/>
                <a:gd name="T17" fmla="*/ 4 h 13"/>
                <a:gd name="T18" fmla="*/ 21 w 22"/>
                <a:gd name="T19" fmla="*/ 2 h 13"/>
                <a:gd name="T20" fmla="*/ 21 w 22"/>
                <a:gd name="T21" fmla="*/ 2 h 13"/>
                <a:gd name="T22" fmla="*/ 21 w 22"/>
                <a:gd name="T2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13">
                  <a:moveTo>
                    <a:pt x="21" y="2"/>
                  </a:moveTo>
                  <a:cubicBezTo>
                    <a:pt x="20" y="1"/>
                    <a:pt x="18" y="0"/>
                    <a:pt x="16" y="1"/>
                  </a:cubicBezTo>
                  <a:cubicBezTo>
                    <a:pt x="15" y="1"/>
                    <a:pt x="15" y="1"/>
                    <a:pt x="15" y="1"/>
                  </a:cubicBezTo>
                  <a:cubicBezTo>
                    <a:pt x="4" y="4"/>
                    <a:pt x="4" y="4"/>
                    <a:pt x="4" y="4"/>
                  </a:cubicBezTo>
                  <a:cubicBezTo>
                    <a:pt x="1" y="5"/>
                    <a:pt x="0" y="7"/>
                    <a:pt x="1" y="10"/>
                  </a:cubicBezTo>
                  <a:cubicBezTo>
                    <a:pt x="1" y="12"/>
                    <a:pt x="3" y="13"/>
                    <a:pt x="5" y="13"/>
                  </a:cubicBezTo>
                  <a:cubicBezTo>
                    <a:pt x="5" y="13"/>
                    <a:pt x="6" y="13"/>
                    <a:pt x="6" y="13"/>
                  </a:cubicBezTo>
                  <a:cubicBezTo>
                    <a:pt x="19" y="9"/>
                    <a:pt x="19" y="9"/>
                    <a:pt x="19" y="9"/>
                  </a:cubicBezTo>
                  <a:cubicBezTo>
                    <a:pt x="21" y="9"/>
                    <a:pt x="22" y="6"/>
                    <a:pt x="22" y="4"/>
                  </a:cubicBezTo>
                  <a:cubicBezTo>
                    <a:pt x="22" y="3"/>
                    <a:pt x="21" y="3"/>
                    <a:pt x="21" y="2"/>
                  </a:cubicBezTo>
                  <a:close/>
                  <a:moveTo>
                    <a:pt x="21" y="2"/>
                  </a:moveTo>
                  <a:cubicBezTo>
                    <a:pt x="21" y="2"/>
                    <a:pt x="21" y="2"/>
                    <a:pt x="21" y="2"/>
                  </a:cubicBezTo>
                </a:path>
              </a:pathLst>
            </a:custGeom>
            <a:grpFill/>
            <a:ln>
              <a:noFill/>
            </a:ln>
            <a:extLst>
              <a:ext uri="{91240B29-F687-4f45-9708-019B960494DF}"/>
            </a:extLst>
          </p:spPr>
          <p:txBody>
            <a:bodyPr/>
            <a:lstStyle/>
            <a:p>
              <a:pPr>
                <a:defRPr/>
              </a:pPr>
              <a:endParaRPr lang="en-US" dirty="0"/>
            </a:p>
          </p:txBody>
        </p:sp>
        <p:sp>
          <p:nvSpPr>
            <p:cNvPr id="50" name="Freeform 295">
              <a:extLst>
                <a:ext uri="{FF2B5EF4-FFF2-40B4-BE49-F238E27FC236}">
                  <a16:creationId xmlns:a16="http://schemas.microsoft.com/office/drawing/2014/main" id="{10A95E95-74B9-425D-AC59-918FE779382B}"/>
                </a:ext>
              </a:extLst>
            </p:cNvPr>
            <p:cNvSpPr>
              <a:spLocks noEditPoints="1"/>
            </p:cNvSpPr>
            <p:nvPr/>
          </p:nvSpPr>
          <p:spPr bwMode="auto">
            <a:xfrm>
              <a:off x="4451350" y="6783388"/>
              <a:ext cx="25400" cy="6350"/>
            </a:xfrm>
            <a:custGeom>
              <a:avLst/>
              <a:gdLst>
                <a:gd name="T0" fmla="*/ 31 w 35"/>
                <a:gd name="T1" fmla="*/ 0 h 8"/>
                <a:gd name="T2" fmla="*/ 5 w 35"/>
                <a:gd name="T3" fmla="*/ 0 h 8"/>
                <a:gd name="T4" fmla="*/ 0 w 35"/>
                <a:gd name="T5" fmla="*/ 4 h 8"/>
                <a:gd name="T6" fmla="*/ 5 w 35"/>
                <a:gd name="T7" fmla="*/ 8 h 8"/>
                <a:gd name="T8" fmla="*/ 31 w 35"/>
                <a:gd name="T9" fmla="*/ 8 h 8"/>
                <a:gd name="T10" fmla="*/ 35 w 35"/>
                <a:gd name="T11" fmla="*/ 4 h 8"/>
                <a:gd name="T12" fmla="*/ 31 w 35"/>
                <a:gd name="T13" fmla="*/ 0 h 8"/>
                <a:gd name="T14" fmla="*/ 31 w 35"/>
                <a:gd name="T15" fmla="*/ 0 h 8"/>
                <a:gd name="T16" fmla="*/ 31 w 35"/>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8">
                  <a:moveTo>
                    <a:pt x="31" y="0"/>
                  </a:moveTo>
                  <a:cubicBezTo>
                    <a:pt x="5" y="0"/>
                    <a:pt x="5" y="0"/>
                    <a:pt x="5" y="0"/>
                  </a:cubicBezTo>
                  <a:cubicBezTo>
                    <a:pt x="2" y="0"/>
                    <a:pt x="0" y="1"/>
                    <a:pt x="0" y="4"/>
                  </a:cubicBezTo>
                  <a:cubicBezTo>
                    <a:pt x="0" y="6"/>
                    <a:pt x="2" y="8"/>
                    <a:pt x="5" y="8"/>
                  </a:cubicBezTo>
                  <a:cubicBezTo>
                    <a:pt x="31" y="8"/>
                    <a:pt x="31" y="8"/>
                    <a:pt x="31" y="8"/>
                  </a:cubicBezTo>
                  <a:cubicBezTo>
                    <a:pt x="33" y="8"/>
                    <a:pt x="35" y="6"/>
                    <a:pt x="35" y="4"/>
                  </a:cubicBezTo>
                  <a:cubicBezTo>
                    <a:pt x="35" y="1"/>
                    <a:pt x="33" y="0"/>
                    <a:pt x="31" y="0"/>
                  </a:cubicBezTo>
                  <a:close/>
                  <a:moveTo>
                    <a:pt x="31" y="0"/>
                  </a:moveTo>
                  <a:cubicBezTo>
                    <a:pt x="31" y="0"/>
                    <a:pt x="31" y="0"/>
                    <a:pt x="31" y="0"/>
                  </a:cubicBezTo>
                </a:path>
              </a:pathLst>
            </a:custGeom>
            <a:grpFill/>
            <a:ln>
              <a:noFill/>
            </a:ln>
            <a:extLst>
              <a:ext uri="{91240B29-F687-4f45-9708-019B960494DF}"/>
            </a:extLst>
          </p:spPr>
          <p:txBody>
            <a:bodyPr/>
            <a:lstStyle/>
            <a:p>
              <a:pPr>
                <a:defRPr/>
              </a:pPr>
              <a:endParaRPr lang="en-US" dirty="0"/>
            </a:p>
          </p:txBody>
        </p:sp>
        <p:sp>
          <p:nvSpPr>
            <p:cNvPr id="51" name="Freeform 296">
              <a:extLst>
                <a:ext uri="{FF2B5EF4-FFF2-40B4-BE49-F238E27FC236}">
                  <a16:creationId xmlns:a16="http://schemas.microsoft.com/office/drawing/2014/main" id="{F5E003BD-B061-4878-A790-30FF6E58B927}"/>
                </a:ext>
              </a:extLst>
            </p:cNvPr>
            <p:cNvSpPr>
              <a:spLocks noEditPoints="1"/>
            </p:cNvSpPr>
            <p:nvPr/>
          </p:nvSpPr>
          <p:spPr bwMode="auto">
            <a:xfrm>
              <a:off x="4489450" y="6783388"/>
              <a:ext cx="26988" cy="6350"/>
            </a:xfrm>
            <a:custGeom>
              <a:avLst/>
              <a:gdLst>
                <a:gd name="T0" fmla="*/ 0 w 35"/>
                <a:gd name="T1" fmla="*/ 4 h 8"/>
                <a:gd name="T2" fmla="*/ 4 w 35"/>
                <a:gd name="T3" fmla="*/ 8 h 8"/>
                <a:gd name="T4" fmla="*/ 30 w 35"/>
                <a:gd name="T5" fmla="*/ 8 h 8"/>
                <a:gd name="T6" fmla="*/ 35 w 35"/>
                <a:gd name="T7" fmla="*/ 4 h 8"/>
                <a:gd name="T8" fmla="*/ 30 w 35"/>
                <a:gd name="T9" fmla="*/ 0 h 8"/>
                <a:gd name="T10" fmla="*/ 4 w 35"/>
                <a:gd name="T11" fmla="*/ 0 h 8"/>
                <a:gd name="T12" fmla="*/ 0 w 35"/>
                <a:gd name="T13" fmla="*/ 4 h 8"/>
                <a:gd name="T14" fmla="*/ 0 w 35"/>
                <a:gd name="T15" fmla="*/ 4 h 8"/>
                <a:gd name="T16" fmla="*/ 0 w 35"/>
                <a:gd name="T17"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8">
                  <a:moveTo>
                    <a:pt x="0" y="4"/>
                  </a:moveTo>
                  <a:cubicBezTo>
                    <a:pt x="0" y="6"/>
                    <a:pt x="2" y="8"/>
                    <a:pt x="4" y="8"/>
                  </a:cubicBezTo>
                  <a:cubicBezTo>
                    <a:pt x="30" y="8"/>
                    <a:pt x="30" y="8"/>
                    <a:pt x="30" y="8"/>
                  </a:cubicBezTo>
                  <a:cubicBezTo>
                    <a:pt x="33" y="8"/>
                    <a:pt x="35" y="6"/>
                    <a:pt x="35" y="4"/>
                  </a:cubicBezTo>
                  <a:cubicBezTo>
                    <a:pt x="35" y="1"/>
                    <a:pt x="33" y="0"/>
                    <a:pt x="30" y="0"/>
                  </a:cubicBezTo>
                  <a:cubicBezTo>
                    <a:pt x="4" y="0"/>
                    <a:pt x="4" y="0"/>
                    <a:pt x="4" y="0"/>
                  </a:cubicBezTo>
                  <a:cubicBezTo>
                    <a:pt x="2" y="0"/>
                    <a:pt x="0" y="1"/>
                    <a:pt x="0" y="4"/>
                  </a:cubicBezTo>
                  <a:close/>
                  <a:moveTo>
                    <a:pt x="0" y="4"/>
                  </a:moveTo>
                  <a:cubicBezTo>
                    <a:pt x="0" y="4"/>
                    <a:pt x="0" y="4"/>
                    <a:pt x="0" y="4"/>
                  </a:cubicBezTo>
                </a:path>
              </a:pathLst>
            </a:custGeom>
            <a:grpFill/>
            <a:ln>
              <a:noFill/>
            </a:ln>
            <a:extLst>
              <a:ext uri="{91240B29-F687-4f45-9708-019B960494DF}"/>
            </a:extLst>
          </p:spPr>
          <p:txBody>
            <a:bodyPr/>
            <a:lstStyle/>
            <a:p>
              <a:pPr>
                <a:defRPr/>
              </a:pPr>
              <a:endParaRPr lang="en-US" dirty="0"/>
            </a:p>
          </p:txBody>
        </p:sp>
      </p:grpSp>
      <p:sp>
        <p:nvSpPr>
          <p:cNvPr id="52" name="Freeform 1446">
            <a:extLst>
              <a:ext uri="{FF2B5EF4-FFF2-40B4-BE49-F238E27FC236}">
                <a16:creationId xmlns:a16="http://schemas.microsoft.com/office/drawing/2014/main" id="{A87CDE59-8712-4CE1-925B-5AD4300426E5}"/>
              </a:ext>
            </a:extLst>
          </p:cNvPr>
          <p:cNvSpPr>
            <a:spLocks noEditPoints="1"/>
          </p:cNvSpPr>
          <p:nvPr/>
        </p:nvSpPr>
        <p:spPr bwMode="auto">
          <a:xfrm>
            <a:off x="3081338" y="3109913"/>
            <a:ext cx="914400" cy="914400"/>
          </a:xfrm>
          <a:custGeom>
            <a:avLst/>
            <a:gdLst>
              <a:gd name="T0" fmla="*/ 2147483646 w 312"/>
              <a:gd name="T1" fmla="*/ 2147483646 h 312"/>
              <a:gd name="T2" fmla="*/ 2147483646 w 312"/>
              <a:gd name="T3" fmla="*/ 2147483646 h 312"/>
              <a:gd name="T4" fmla="*/ 2147483646 w 312"/>
              <a:gd name="T5" fmla="*/ 2147483646 h 312"/>
              <a:gd name="T6" fmla="*/ 2147483646 w 312"/>
              <a:gd name="T7" fmla="*/ 2147483646 h 312"/>
              <a:gd name="T8" fmla="*/ 2147483646 w 312"/>
              <a:gd name="T9" fmla="*/ 2147483646 h 312"/>
              <a:gd name="T10" fmla="*/ 2147483646 w 312"/>
              <a:gd name="T11" fmla="*/ 2147483646 h 312"/>
              <a:gd name="T12" fmla="*/ 2147483646 w 312"/>
              <a:gd name="T13" fmla="*/ 2147483646 h 312"/>
              <a:gd name="T14" fmla="*/ 2147483646 w 312"/>
              <a:gd name="T15" fmla="*/ 2147483646 h 312"/>
              <a:gd name="T16" fmla="*/ 2147483646 w 312"/>
              <a:gd name="T17" fmla="*/ 2147483646 h 312"/>
              <a:gd name="T18" fmla="*/ 2147483646 w 312"/>
              <a:gd name="T19" fmla="*/ 2147483646 h 312"/>
              <a:gd name="T20" fmla="*/ 2147483646 w 312"/>
              <a:gd name="T21" fmla="*/ 0 h 312"/>
              <a:gd name="T22" fmla="*/ 2147483646 w 312"/>
              <a:gd name="T23" fmla="*/ 2147483646 h 312"/>
              <a:gd name="T24" fmla="*/ 2147483646 w 312"/>
              <a:gd name="T25" fmla="*/ 2147483646 h 312"/>
              <a:gd name="T26" fmla="*/ 2147483646 w 312"/>
              <a:gd name="T27" fmla="*/ 2147483646 h 312"/>
              <a:gd name="T28" fmla="*/ 2147483646 w 312"/>
              <a:gd name="T29" fmla="*/ 2147483646 h 312"/>
              <a:gd name="T30" fmla="*/ 2147483646 w 312"/>
              <a:gd name="T31" fmla="*/ 2147483646 h 312"/>
              <a:gd name="T32" fmla="*/ 2147483646 w 312"/>
              <a:gd name="T33" fmla="*/ 2147483646 h 312"/>
              <a:gd name="T34" fmla="*/ 2147483646 w 312"/>
              <a:gd name="T35" fmla="*/ 2147483646 h 312"/>
              <a:gd name="T36" fmla="*/ 2147483646 w 312"/>
              <a:gd name="T37" fmla="*/ 2147483646 h 312"/>
              <a:gd name="T38" fmla="*/ 2147483646 w 312"/>
              <a:gd name="T39" fmla="*/ 2147483646 h 312"/>
              <a:gd name="T40" fmla="*/ 2147483646 w 312"/>
              <a:gd name="T41" fmla="*/ 2147483646 h 312"/>
              <a:gd name="T42" fmla="*/ 2147483646 w 312"/>
              <a:gd name="T43" fmla="*/ 2147483646 h 312"/>
              <a:gd name="T44" fmla="*/ 2147483646 w 312"/>
              <a:gd name="T45" fmla="*/ 2147483646 h 312"/>
              <a:gd name="T46" fmla="*/ 2147483646 w 312"/>
              <a:gd name="T47" fmla="*/ 2147483646 h 312"/>
              <a:gd name="T48" fmla="*/ 2147483646 w 312"/>
              <a:gd name="T49" fmla="*/ 2147483646 h 312"/>
              <a:gd name="T50" fmla="*/ 2147483646 w 312"/>
              <a:gd name="T51" fmla="*/ 2147483646 h 312"/>
              <a:gd name="T52" fmla="*/ 2147483646 w 312"/>
              <a:gd name="T53" fmla="*/ 0 h 312"/>
              <a:gd name="T54" fmla="*/ 2147483646 w 312"/>
              <a:gd name="T55" fmla="*/ 2147483646 h 312"/>
              <a:gd name="T56" fmla="*/ 2147483646 w 312"/>
              <a:gd name="T57" fmla="*/ 2147483646 h 312"/>
              <a:gd name="T58" fmla="*/ 0 w 312"/>
              <a:gd name="T59" fmla="*/ 2147483646 h 312"/>
              <a:gd name="T60" fmla="*/ 0 w 312"/>
              <a:gd name="T61" fmla="*/ 2147483646 h 312"/>
              <a:gd name="T62" fmla="*/ 2147483646 w 312"/>
              <a:gd name="T63" fmla="*/ 2147483646 h 312"/>
              <a:gd name="T64" fmla="*/ 2147483646 w 312"/>
              <a:gd name="T65" fmla="*/ 2147483646 h 312"/>
              <a:gd name="T66" fmla="*/ 2147483646 w 312"/>
              <a:gd name="T67" fmla="*/ 2147483646 h 312"/>
              <a:gd name="T68" fmla="*/ 2147483646 w 312"/>
              <a:gd name="T69" fmla="*/ 2147483646 h 312"/>
              <a:gd name="T70" fmla="*/ 2147483646 w 312"/>
              <a:gd name="T71" fmla="*/ 2147483646 h 312"/>
              <a:gd name="T72" fmla="*/ 2147483646 w 312"/>
              <a:gd name="T73" fmla="*/ 2147483646 h 312"/>
              <a:gd name="T74" fmla="*/ 2147483646 w 312"/>
              <a:gd name="T75" fmla="*/ 2147483646 h 312"/>
              <a:gd name="T76" fmla="*/ 2147483646 w 312"/>
              <a:gd name="T77" fmla="*/ 2147483646 h 312"/>
              <a:gd name="T78" fmla="*/ 2147483646 w 312"/>
              <a:gd name="T79" fmla="*/ 2147483646 h 312"/>
              <a:gd name="T80" fmla="*/ 2147483646 w 312"/>
              <a:gd name="T81" fmla="*/ 2147483646 h 312"/>
              <a:gd name="T82" fmla="*/ 2147483646 w 312"/>
              <a:gd name="T83" fmla="*/ 2147483646 h 312"/>
              <a:gd name="T84" fmla="*/ 2147483646 w 312"/>
              <a:gd name="T85" fmla="*/ 2147483646 h 312"/>
              <a:gd name="T86" fmla="*/ 2147483646 w 312"/>
              <a:gd name="T87" fmla="*/ 2147483646 h 31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12" h="312">
                <a:moveTo>
                  <a:pt x="282" y="71"/>
                </a:moveTo>
                <a:cubicBezTo>
                  <a:pt x="265" y="71"/>
                  <a:pt x="251" y="84"/>
                  <a:pt x="251" y="101"/>
                </a:cubicBezTo>
                <a:cubicBezTo>
                  <a:pt x="251" y="114"/>
                  <a:pt x="258" y="124"/>
                  <a:pt x="269" y="129"/>
                </a:cubicBezTo>
                <a:cubicBezTo>
                  <a:pt x="269" y="213"/>
                  <a:pt x="269" y="213"/>
                  <a:pt x="269" y="213"/>
                </a:cubicBezTo>
                <a:cubicBezTo>
                  <a:pt x="269" y="253"/>
                  <a:pt x="237" y="286"/>
                  <a:pt x="196" y="286"/>
                </a:cubicBezTo>
                <a:cubicBezTo>
                  <a:pt x="159" y="286"/>
                  <a:pt x="128" y="258"/>
                  <a:pt x="124" y="222"/>
                </a:cubicBezTo>
                <a:cubicBezTo>
                  <a:pt x="177" y="216"/>
                  <a:pt x="218" y="174"/>
                  <a:pt x="218" y="123"/>
                </a:cubicBezTo>
                <a:cubicBezTo>
                  <a:pt x="218" y="61"/>
                  <a:pt x="218" y="61"/>
                  <a:pt x="218" y="61"/>
                </a:cubicBezTo>
                <a:cubicBezTo>
                  <a:pt x="218" y="35"/>
                  <a:pt x="197" y="14"/>
                  <a:pt x="170" y="14"/>
                </a:cubicBezTo>
                <a:cubicBezTo>
                  <a:pt x="167" y="14"/>
                  <a:pt x="167" y="14"/>
                  <a:pt x="167" y="14"/>
                </a:cubicBezTo>
                <a:cubicBezTo>
                  <a:pt x="166" y="8"/>
                  <a:pt x="163" y="0"/>
                  <a:pt x="153" y="0"/>
                </a:cubicBezTo>
                <a:cubicBezTo>
                  <a:pt x="143" y="0"/>
                  <a:pt x="140" y="9"/>
                  <a:pt x="140" y="15"/>
                </a:cubicBezTo>
                <a:cubicBezTo>
                  <a:pt x="140" y="39"/>
                  <a:pt x="140" y="39"/>
                  <a:pt x="140" y="39"/>
                </a:cubicBezTo>
                <a:cubicBezTo>
                  <a:pt x="140" y="46"/>
                  <a:pt x="143" y="55"/>
                  <a:pt x="153" y="55"/>
                </a:cubicBezTo>
                <a:cubicBezTo>
                  <a:pt x="163" y="55"/>
                  <a:pt x="166" y="46"/>
                  <a:pt x="167" y="40"/>
                </a:cubicBezTo>
                <a:cubicBezTo>
                  <a:pt x="170" y="40"/>
                  <a:pt x="170" y="40"/>
                  <a:pt x="170" y="40"/>
                </a:cubicBezTo>
                <a:cubicBezTo>
                  <a:pt x="182" y="40"/>
                  <a:pt x="192" y="50"/>
                  <a:pt x="192" y="62"/>
                </a:cubicBezTo>
                <a:cubicBezTo>
                  <a:pt x="192" y="124"/>
                  <a:pt x="192" y="124"/>
                  <a:pt x="192" y="124"/>
                </a:cubicBezTo>
                <a:cubicBezTo>
                  <a:pt x="192" y="164"/>
                  <a:pt x="155" y="197"/>
                  <a:pt x="109" y="197"/>
                </a:cubicBezTo>
                <a:cubicBezTo>
                  <a:pt x="63" y="197"/>
                  <a:pt x="26" y="164"/>
                  <a:pt x="26" y="124"/>
                </a:cubicBezTo>
                <a:cubicBezTo>
                  <a:pt x="26" y="63"/>
                  <a:pt x="26" y="63"/>
                  <a:pt x="26" y="63"/>
                </a:cubicBezTo>
                <a:cubicBezTo>
                  <a:pt x="26" y="51"/>
                  <a:pt x="36" y="41"/>
                  <a:pt x="48" y="41"/>
                </a:cubicBezTo>
                <a:cubicBezTo>
                  <a:pt x="53" y="41"/>
                  <a:pt x="53" y="41"/>
                  <a:pt x="53" y="41"/>
                </a:cubicBezTo>
                <a:cubicBezTo>
                  <a:pt x="54" y="46"/>
                  <a:pt x="56" y="55"/>
                  <a:pt x="66" y="55"/>
                </a:cubicBezTo>
                <a:cubicBezTo>
                  <a:pt x="76" y="55"/>
                  <a:pt x="79" y="46"/>
                  <a:pt x="79" y="40"/>
                </a:cubicBezTo>
                <a:cubicBezTo>
                  <a:pt x="79" y="15"/>
                  <a:pt x="79" y="15"/>
                  <a:pt x="79" y="15"/>
                </a:cubicBezTo>
                <a:cubicBezTo>
                  <a:pt x="79" y="9"/>
                  <a:pt x="76" y="0"/>
                  <a:pt x="66" y="0"/>
                </a:cubicBezTo>
                <a:cubicBezTo>
                  <a:pt x="56" y="0"/>
                  <a:pt x="53" y="8"/>
                  <a:pt x="53" y="14"/>
                </a:cubicBezTo>
                <a:cubicBezTo>
                  <a:pt x="48" y="14"/>
                  <a:pt x="48" y="14"/>
                  <a:pt x="48" y="14"/>
                </a:cubicBezTo>
                <a:cubicBezTo>
                  <a:pt x="22" y="14"/>
                  <a:pt x="0" y="36"/>
                  <a:pt x="0" y="62"/>
                </a:cubicBezTo>
                <a:cubicBezTo>
                  <a:pt x="0" y="123"/>
                  <a:pt x="0" y="123"/>
                  <a:pt x="0" y="123"/>
                </a:cubicBezTo>
                <a:cubicBezTo>
                  <a:pt x="0" y="175"/>
                  <a:pt x="42" y="217"/>
                  <a:pt x="97" y="222"/>
                </a:cubicBezTo>
                <a:cubicBezTo>
                  <a:pt x="102" y="272"/>
                  <a:pt x="144" y="312"/>
                  <a:pt x="195" y="312"/>
                </a:cubicBezTo>
                <a:cubicBezTo>
                  <a:pt x="250" y="312"/>
                  <a:pt x="294" y="267"/>
                  <a:pt x="296" y="212"/>
                </a:cubicBezTo>
                <a:cubicBezTo>
                  <a:pt x="296" y="128"/>
                  <a:pt x="296" y="128"/>
                  <a:pt x="296" y="128"/>
                </a:cubicBezTo>
                <a:cubicBezTo>
                  <a:pt x="305" y="123"/>
                  <a:pt x="312" y="113"/>
                  <a:pt x="312" y="101"/>
                </a:cubicBezTo>
                <a:cubicBezTo>
                  <a:pt x="312" y="85"/>
                  <a:pt x="299" y="71"/>
                  <a:pt x="282" y="71"/>
                </a:cubicBezTo>
                <a:close/>
                <a:moveTo>
                  <a:pt x="282" y="105"/>
                </a:moveTo>
                <a:cubicBezTo>
                  <a:pt x="279" y="105"/>
                  <a:pt x="277" y="103"/>
                  <a:pt x="277" y="101"/>
                </a:cubicBezTo>
                <a:cubicBezTo>
                  <a:pt x="277" y="98"/>
                  <a:pt x="279" y="96"/>
                  <a:pt x="282" y="96"/>
                </a:cubicBezTo>
                <a:cubicBezTo>
                  <a:pt x="284" y="96"/>
                  <a:pt x="286" y="99"/>
                  <a:pt x="286" y="101"/>
                </a:cubicBezTo>
                <a:cubicBezTo>
                  <a:pt x="286" y="103"/>
                  <a:pt x="284" y="105"/>
                  <a:pt x="282" y="105"/>
                </a:cubicBezTo>
                <a:close/>
                <a:moveTo>
                  <a:pt x="282" y="105"/>
                </a:moveTo>
                <a:cubicBezTo>
                  <a:pt x="282" y="105"/>
                  <a:pt x="282" y="105"/>
                  <a:pt x="282" y="105"/>
                </a:cubicBezTo>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sp>
        <p:nvSpPr>
          <p:cNvPr id="53" name="Rectangle 52">
            <a:extLst>
              <a:ext uri="{FF2B5EF4-FFF2-40B4-BE49-F238E27FC236}">
                <a16:creationId xmlns:a16="http://schemas.microsoft.com/office/drawing/2014/main" id="{BD208771-102B-48C3-910F-E8B6A285C0D1}"/>
              </a:ext>
            </a:extLst>
          </p:cNvPr>
          <p:cNvSpPr>
            <a:spLocks noChangeArrowheads="1"/>
          </p:cNvSpPr>
          <p:nvPr/>
        </p:nvSpPr>
        <p:spPr bwMode="auto">
          <a:xfrm>
            <a:off x="838200" y="5799138"/>
            <a:ext cx="19764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ts val="1563"/>
              </a:spcBef>
              <a:buSzPct val="150000"/>
            </a:pPr>
            <a:r>
              <a:rPr lang="en-US" altLang="en-US" sz="1600" dirty="0">
                <a:latin typeface="+mj-lt"/>
                <a:ea typeface="Avenir Book"/>
                <a:cs typeface="Calibri" panose="020F0502020204030204" pitchFamily="34" charset="0"/>
              </a:rPr>
              <a:t>OB/GYN checkup including Pap Smear</a:t>
            </a:r>
          </a:p>
        </p:txBody>
      </p:sp>
      <p:sp>
        <p:nvSpPr>
          <p:cNvPr id="54" name="Title 3">
            <a:extLst>
              <a:ext uri="{FF2B5EF4-FFF2-40B4-BE49-F238E27FC236}">
                <a16:creationId xmlns:a16="http://schemas.microsoft.com/office/drawing/2014/main" id="{582AEA0B-6513-47B7-A11F-B63294DEBB08}"/>
              </a:ext>
            </a:extLst>
          </p:cNvPr>
          <p:cNvSpPr txBox="1">
            <a:spLocks/>
          </p:cNvSpPr>
          <p:nvPr/>
        </p:nvSpPr>
        <p:spPr bwMode="auto">
          <a:xfrm>
            <a:off x="304800" y="1104900"/>
            <a:ext cx="8516938" cy="495300"/>
          </a:xfrm>
          <a:prstGeom prst="rect">
            <a:avLst/>
          </a:prstGeom>
          <a:noFill/>
          <a:ln>
            <a:noFill/>
          </a:ln>
          <a:extLst>
            <a:ext uri="{909E8E84-426E-40dd-AFC4-6F175D3DCCD1}"/>
            <a:ext uri="{91240B29-F687-4f45-9708-019B960494DF}"/>
          </a:extLst>
        </p:spPr>
        <p:txBody>
          <a:bodyPr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r>
              <a:rPr lang="en-US" altLang="en-US" sz="2000" b="1" dirty="0">
                <a:latin typeface="+mj-lt"/>
                <a:ea typeface="UHC Sans Light"/>
                <a:cs typeface="Avenir Heavy"/>
              </a:rPr>
              <a:t>In-Network preventive care is covered 100%, some examples</a:t>
            </a:r>
          </a:p>
        </p:txBody>
      </p:sp>
      <p:sp>
        <p:nvSpPr>
          <p:cNvPr id="2" name="TextBox 1">
            <a:extLst>
              <a:ext uri="{FF2B5EF4-FFF2-40B4-BE49-F238E27FC236}">
                <a16:creationId xmlns:a16="http://schemas.microsoft.com/office/drawing/2014/main" id="{6221B3A6-2764-4447-9DDD-972F0D27FCBE}"/>
              </a:ext>
            </a:extLst>
          </p:cNvPr>
          <p:cNvSpPr txBox="1"/>
          <p:nvPr/>
        </p:nvSpPr>
        <p:spPr>
          <a:xfrm>
            <a:off x="8894575" y="660558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20</a:t>
            </a:r>
          </a:p>
        </p:txBody>
      </p:sp>
    </p:spTree>
    <p:extLst>
      <p:ext uri="{BB962C8B-B14F-4D97-AF65-F5344CB8AC3E}">
        <p14:creationId xmlns:p14="http://schemas.microsoft.com/office/powerpoint/2010/main" val="441254094"/>
      </p:ext>
    </p:extLst>
  </p:cSld>
  <p:clrMapOvr>
    <a:masterClrMapping/>
  </p:clrMapOvr>
  <p:transition spd="slow"/>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1000"/>
                                        <p:tgtEl>
                                          <p:spTgt spid="53"/>
                                        </p:tgtEl>
                                      </p:cBhvr>
                                    </p:animEffect>
                                    <p:anim calcmode="lin" valueType="num">
                                      <p:cBhvr>
                                        <p:cTn id="14" dur="1000" fill="hold"/>
                                        <p:tgtEl>
                                          <p:spTgt spid="53"/>
                                        </p:tgtEl>
                                        <p:attrNameLst>
                                          <p:attrName>ppt_x</p:attrName>
                                        </p:attrNameLst>
                                      </p:cBhvr>
                                      <p:tavLst>
                                        <p:tav tm="0">
                                          <p:val>
                                            <p:strVal val="#ppt_x"/>
                                          </p:val>
                                        </p:tav>
                                        <p:tav tm="100000">
                                          <p:val>
                                            <p:strVal val="#ppt_x"/>
                                          </p:val>
                                        </p:tav>
                                      </p:tavLst>
                                    </p:anim>
                                    <p:anim calcmode="lin" valueType="num">
                                      <p:cBhvr>
                                        <p:cTn id="15" dur="1000" fill="hold"/>
                                        <p:tgtEl>
                                          <p:spTgt spid="5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1000"/>
                                        <p:tgtEl>
                                          <p:spTgt spid="26"/>
                                        </p:tgtEl>
                                      </p:cBhvr>
                                    </p:animEffect>
                                    <p:anim calcmode="lin" valueType="num">
                                      <p:cBhvr>
                                        <p:cTn id="20" dur="1000" fill="hold"/>
                                        <p:tgtEl>
                                          <p:spTgt spid="26"/>
                                        </p:tgtEl>
                                        <p:attrNameLst>
                                          <p:attrName>ppt_x</p:attrName>
                                        </p:attrNameLst>
                                      </p:cBhvr>
                                      <p:tavLst>
                                        <p:tav tm="0">
                                          <p:val>
                                            <p:strVal val="#ppt_x"/>
                                          </p:val>
                                        </p:tav>
                                        <p:tav tm="100000">
                                          <p:val>
                                            <p:strVal val="#ppt_x"/>
                                          </p:val>
                                        </p:tav>
                                      </p:tavLst>
                                    </p:anim>
                                    <p:anim calcmode="lin" valueType="num">
                                      <p:cBhvr>
                                        <p:cTn id="21" dur="1000" fill="hold"/>
                                        <p:tgtEl>
                                          <p:spTgt spid="2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1000"/>
                                        <p:tgtEl>
                                          <p:spTgt spid="31"/>
                                        </p:tgtEl>
                                      </p:cBhvr>
                                    </p:animEffect>
                                    <p:anim calcmode="lin" valueType="num">
                                      <p:cBhvr>
                                        <p:cTn id="26" dur="1000" fill="hold"/>
                                        <p:tgtEl>
                                          <p:spTgt spid="31"/>
                                        </p:tgtEl>
                                        <p:attrNameLst>
                                          <p:attrName>ppt_x</p:attrName>
                                        </p:attrNameLst>
                                      </p:cBhvr>
                                      <p:tavLst>
                                        <p:tav tm="0">
                                          <p:val>
                                            <p:strVal val="#ppt_x"/>
                                          </p:val>
                                        </p:tav>
                                        <p:tav tm="100000">
                                          <p:val>
                                            <p:strVal val="#ppt_x"/>
                                          </p:val>
                                        </p:tav>
                                      </p:tavLst>
                                    </p:anim>
                                    <p:anim calcmode="lin" valueType="num">
                                      <p:cBhvr>
                                        <p:cTn id="27" dur="1000" fill="hold"/>
                                        <p:tgtEl>
                                          <p:spTgt spid="3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1000"/>
                                        <p:tgtEl>
                                          <p:spTgt spid="32"/>
                                        </p:tgtEl>
                                      </p:cBhvr>
                                    </p:animEffect>
                                    <p:anim calcmode="lin" valueType="num">
                                      <p:cBhvr>
                                        <p:cTn id="32" dur="1000" fill="hold"/>
                                        <p:tgtEl>
                                          <p:spTgt spid="32"/>
                                        </p:tgtEl>
                                        <p:attrNameLst>
                                          <p:attrName>ppt_x</p:attrName>
                                        </p:attrNameLst>
                                      </p:cBhvr>
                                      <p:tavLst>
                                        <p:tav tm="0">
                                          <p:val>
                                            <p:strVal val="#ppt_x"/>
                                          </p:val>
                                        </p:tav>
                                        <p:tav tm="100000">
                                          <p:val>
                                            <p:strVal val="#ppt_x"/>
                                          </p:val>
                                        </p:tav>
                                      </p:tavLst>
                                    </p:anim>
                                    <p:anim calcmode="lin" valueType="num">
                                      <p:cBhvr>
                                        <p:cTn id="33" dur="1000" fill="hold"/>
                                        <p:tgtEl>
                                          <p:spTgt spid="3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4" grpId="0"/>
      <p:bldP spid="26" grpId="0"/>
      <p:bldP spid="31" grpId="0"/>
      <p:bldP spid="32" grpId="0"/>
      <p:bldP spid="5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9051" y="-51774"/>
            <a:ext cx="92392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457200" y="119500"/>
            <a:ext cx="5356289" cy="5867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200">
                <a:solidFill>
                  <a:srgbClr val="FFFFFF"/>
                </a:solidFill>
              </a:defRPr>
            </a:lvl1pPr>
          </a:lstStyle>
          <a:p>
            <a:r>
              <a:rPr lang="en-US" dirty="0">
                <a:solidFill>
                  <a:schemeClr val="tx1"/>
                </a:solidFill>
              </a:rPr>
              <a:t>Urgent Care Centers</a:t>
            </a:r>
            <a:endParaRPr dirty="0">
              <a:solidFill>
                <a:schemeClr val="tx1"/>
              </a:solidFill>
            </a:endParaRPr>
          </a:p>
        </p:txBody>
      </p:sp>
      <p:pic>
        <p:nvPicPr>
          <p:cNvPr id="12" name="Picture 11">
            <a:extLst>
              <a:ext uri="{FF2B5EF4-FFF2-40B4-BE49-F238E27FC236}">
                <a16:creationId xmlns:a16="http://schemas.microsoft.com/office/drawing/2014/main" id="{C5903940-C218-4CE1-8369-58350D0583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 y="1042988"/>
            <a:ext cx="7696200"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3" name="Table 12">
            <a:extLst>
              <a:ext uri="{FF2B5EF4-FFF2-40B4-BE49-F238E27FC236}">
                <a16:creationId xmlns:a16="http://schemas.microsoft.com/office/drawing/2014/main" id="{FA9F86E9-4F5B-43AA-B5D8-BD3DBA23E9E9}"/>
              </a:ext>
            </a:extLst>
          </p:cNvPr>
          <p:cNvGraphicFramePr>
            <a:graphicFrameLocks noGrp="1"/>
          </p:cNvGraphicFramePr>
          <p:nvPr/>
        </p:nvGraphicFramePr>
        <p:xfrm>
          <a:off x="1905000" y="4648200"/>
          <a:ext cx="5083175" cy="1524010"/>
        </p:xfrm>
        <a:graphic>
          <a:graphicData uri="http://schemas.openxmlformats.org/drawingml/2006/table">
            <a:tbl>
              <a:tblPr firstRow="1" bandRow="1">
                <a:tableStyleId>{2D5ABB26-0587-4C30-8999-92F81FD0307C}</a:tableStyleId>
              </a:tblPr>
              <a:tblGrid>
                <a:gridCol w="3339509">
                  <a:extLst>
                    <a:ext uri="{9D8B030D-6E8A-4147-A177-3AD203B41FA5}">
                      <a16:colId xmlns:a16="http://schemas.microsoft.com/office/drawing/2014/main" val="20000"/>
                    </a:ext>
                  </a:extLst>
                </a:gridCol>
                <a:gridCol w="1743666">
                  <a:extLst>
                    <a:ext uri="{9D8B030D-6E8A-4147-A177-3AD203B41FA5}">
                      <a16:colId xmlns:a16="http://schemas.microsoft.com/office/drawing/2014/main" val="20001"/>
                    </a:ext>
                  </a:extLst>
                </a:gridCol>
              </a:tblGrid>
              <a:tr h="304800">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Minor burns or injuries</a:t>
                      </a:r>
                    </a:p>
                  </a:txBody>
                  <a:tcPr marL="91438" marR="91438" marT="45721" marB="45721"/>
                </a:tc>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Sprains or strains</a:t>
                      </a:r>
                    </a:p>
                  </a:txBody>
                  <a:tcPr marL="91438" marR="91438" marT="45721" marB="45721"/>
                </a:tc>
                <a:extLst>
                  <a:ext uri="{0D108BD9-81ED-4DB2-BD59-A6C34878D82A}">
                    <a16:rowId xmlns:a16="http://schemas.microsoft.com/office/drawing/2014/main" val="10000"/>
                  </a:ext>
                </a:extLst>
              </a:tr>
              <a:tr h="304800">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Coughs, colds and sore throats	</a:t>
                      </a:r>
                    </a:p>
                  </a:txBody>
                  <a:tcPr marL="91438" marR="91438" marT="45721" marB="45721"/>
                </a:tc>
                <a:tc>
                  <a:txBody>
                    <a:bodyPr/>
                    <a:lstStyle/>
                    <a:p>
                      <a:pPr marL="0" marR="0" lvl="1" indent="0" algn="ctr" defTabSz="914400" rtl="0" eaLnBrk="1" fontAlgn="auto" latinLnBrk="0" hangingPunct="1">
                        <a:lnSpc>
                          <a:spcPct val="100000"/>
                        </a:lnSpc>
                        <a:spcBef>
                          <a:spcPts val="0"/>
                        </a:spcBef>
                        <a:spcAft>
                          <a:spcPts val="0"/>
                        </a:spcAft>
                        <a:buClr>
                          <a:srgbClr val="008578"/>
                        </a:buClr>
                        <a:buSzTx/>
                        <a:buFont typeface="Wingdings" pitchFamily="2" charset="2"/>
                        <a:buNone/>
                        <a:tabLst/>
                        <a:defRPr/>
                      </a:pPr>
                      <a:r>
                        <a:rPr lang="en-US" sz="1400" dirty="0">
                          <a:solidFill>
                            <a:schemeClr val="tx1"/>
                          </a:solidFill>
                          <a:latin typeface="+mj-lt"/>
                          <a:cs typeface="Calibri" panose="020F0502020204030204" pitchFamily="34" charset="0"/>
                        </a:rPr>
                        <a:t>Ear infections</a:t>
                      </a:r>
                    </a:p>
                  </a:txBody>
                  <a:tcPr marL="91438" marR="91438" marT="45721" marB="45721"/>
                </a:tc>
                <a:extLst>
                  <a:ext uri="{0D108BD9-81ED-4DB2-BD59-A6C34878D82A}">
                    <a16:rowId xmlns:a16="http://schemas.microsoft.com/office/drawing/2014/main" val="10001"/>
                  </a:ext>
                </a:extLst>
              </a:tr>
              <a:tr h="304800">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Fever or flu-like symptoms</a:t>
                      </a:r>
                    </a:p>
                  </a:txBody>
                  <a:tcPr marL="91438" marR="91438" marT="45721" marB="45721"/>
                </a:tc>
                <a:tc>
                  <a:txBody>
                    <a:bodyPr/>
                    <a:lstStyle/>
                    <a:p>
                      <a:pPr marL="0" marR="0" lvl="1" indent="0" algn="ctr" defTabSz="914400" rtl="0" eaLnBrk="1" fontAlgn="auto" latinLnBrk="0" hangingPunct="1">
                        <a:lnSpc>
                          <a:spcPct val="100000"/>
                        </a:lnSpc>
                        <a:spcBef>
                          <a:spcPts val="0"/>
                        </a:spcBef>
                        <a:spcAft>
                          <a:spcPts val="0"/>
                        </a:spcAft>
                        <a:buClr>
                          <a:srgbClr val="008578"/>
                        </a:buClr>
                        <a:buSzTx/>
                        <a:buFont typeface="Wingdings" pitchFamily="2" charset="2"/>
                        <a:buNone/>
                        <a:tabLst/>
                        <a:defRPr/>
                      </a:pPr>
                      <a:r>
                        <a:rPr lang="en-US" sz="1400" dirty="0">
                          <a:solidFill>
                            <a:schemeClr val="tx1"/>
                          </a:solidFill>
                          <a:latin typeface="+mj-lt"/>
                          <a:cs typeface="Calibri" panose="020F0502020204030204" pitchFamily="34" charset="0"/>
                        </a:rPr>
                        <a:t>Mild asthma</a:t>
                      </a:r>
                    </a:p>
                  </a:txBody>
                  <a:tcPr marL="91438" marR="91438" marT="45721" marB="45721"/>
                </a:tc>
                <a:extLst>
                  <a:ext uri="{0D108BD9-81ED-4DB2-BD59-A6C34878D82A}">
                    <a16:rowId xmlns:a16="http://schemas.microsoft.com/office/drawing/2014/main" val="10002"/>
                  </a:ext>
                </a:extLst>
              </a:tr>
              <a:tr h="304800">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Rash or other skin irritations</a:t>
                      </a:r>
                    </a:p>
                  </a:txBody>
                  <a:tcPr marL="91438" marR="91438" marT="45721" marB="45721"/>
                </a:tc>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Animal bites</a:t>
                      </a:r>
                    </a:p>
                  </a:txBody>
                  <a:tcPr marL="91438" marR="91438" marT="45721" marB="45721"/>
                </a:tc>
                <a:extLst>
                  <a:ext uri="{0D108BD9-81ED-4DB2-BD59-A6C34878D82A}">
                    <a16:rowId xmlns:a16="http://schemas.microsoft.com/office/drawing/2014/main" val="10003"/>
                  </a:ext>
                </a:extLst>
              </a:tr>
              <a:tr h="304800">
                <a:tc>
                  <a:txBody>
                    <a:bodyPr/>
                    <a:lstStyle/>
                    <a:p>
                      <a:pPr marL="0" marR="0" lvl="1" indent="0" algn="ctr" defTabSz="914400" rtl="0" eaLnBrk="1" fontAlgn="auto" latinLnBrk="0" hangingPunct="1">
                        <a:lnSpc>
                          <a:spcPct val="100000"/>
                        </a:lnSpc>
                        <a:spcBef>
                          <a:spcPts val="0"/>
                        </a:spcBef>
                        <a:spcAft>
                          <a:spcPts val="0"/>
                        </a:spcAft>
                        <a:buClr>
                          <a:srgbClr val="008578"/>
                        </a:buClr>
                        <a:buSzTx/>
                        <a:buFont typeface="Wingdings" pitchFamily="2" charset="2"/>
                        <a:buNone/>
                        <a:tabLst/>
                        <a:defRPr/>
                      </a:pPr>
                      <a:r>
                        <a:rPr lang="en-US" sz="1400" dirty="0">
                          <a:solidFill>
                            <a:schemeClr val="tx1"/>
                          </a:solidFill>
                          <a:latin typeface="+mj-lt"/>
                          <a:cs typeface="Calibri" panose="020F0502020204030204" pitchFamily="34" charset="0"/>
                        </a:rPr>
                        <a:t>Allergic reactions (non-life</a:t>
                      </a:r>
                      <a:r>
                        <a:rPr lang="en-US" sz="1400" baseline="0" dirty="0">
                          <a:solidFill>
                            <a:schemeClr val="tx1"/>
                          </a:solidFill>
                          <a:latin typeface="+mj-lt"/>
                          <a:cs typeface="Calibri" panose="020F0502020204030204" pitchFamily="34" charset="0"/>
                        </a:rPr>
                        <a:t> t</a:t>
                      </a:r>
                      <a:r>
                        <a:rPr lang="en-US" sz="1400" dirty="0">
                          <a:solidFill>
                            <a:schemeClr val="tx1"/>
                          </a:solidFill>
                          <a:latin typeface="+mj-lt"/>
                          <a:cs typeface="Calibri" panose="020F0502020204030204" pitchFamily="34" charset="0"/>
                        </a:rPr>
                        <a:t>hreatening)</a:t>
                      </a:r>
                    </a:p>
                  </a:txBody>
                  <a:tcPr marL="91438" marR="91438" marT="45721" marB="45721"/>
                </a:tc>
                <a:tc>
                  <a:txBody>
                    <a:bodyPr/>
                    <a:lstStyle/>
                    <a:p>
                      <a:pPr marL="0" marR="0" lvl="1" indent="0" algn="ctr" defTabSz="914400" rtl="0" eaLnBrk="1" fontAlgn="auto" latinLnBrk="0" hangingPunct="1">
                        <a:lnSpc>
                          <a:spcPct val="100000"/>
                        </a:lnSpc>
                        <a:spcBef>
                          <a:spcPts val="0"/>
                        </a:spcBef>
                        <a:spcAft>
                          <a:spcPts val="0"/>
                        </a:spcAft>
                        <a:buClr>
                          <a:srgbClr val="008578"/>
                        </a:buClr>
                        <a:buSzTx/>
                        <a:buFont typeface="Wingdings" pitchFamily="2" charset="2"/>
                        <a:buNone/>
                        <a:tabLst/>
                        <a:defRPr/>
                      </a:pPr>
                      <a:r>
                        <a:rPr lang="en-US" sz="1400" dirty="0">
                          <a:solidFill>
                            <a:schemeClr val="tx1"/>
                          </a:solidFill>
                          <a:latin typeface="+mj-lt"/>
                          <a:cs typeface="Calibri" panose="020F0502020204030204" pitchFamily="34" charset="0"/>
                        </a:rPr>
                        <a:t>Broken bones</a:t>
                      </a:r>
                    </a:p>
                  </a:txBody>
                  <a:tcPr marL="91438" marR="91438" marT="45721" marB="45721"/>
                </a:tc>
                <a:extLst>
                  <a:ext uri="{0D108BD9-81ED-4DB2-BD59-A6C34878D82A}">
                    <a16:rowId xmlns:a16="http://schemas.microsoft.com/office/drawing/2014/main" val="10004"/>
                  </a:ext>
                </a:extLst>
              </a:tr>
            </a:tbl>
          </a:graphicData>
        </a:graphic>
      </p:graphicFrame>
      <p:sp>
        <p:nvSpPr>
          <p:cNvPr id="14" name="TextBox 13">
            <a:extLst>
              <a:ext uri="{FF2B5EF4-FFF2-40B4-BE49-F238E27FC236}">
                <a16:creationId xmlns:a16="http://schemas.microsoft.com/office/drawing/2014/main" id="{EBE83626-1456-425F-AFAE-676F5780C2A6}"/>
              </a:ext>
            </a:extLst>
          </p:cNvPr>
          <p:cNvSpPr txBox="1">
            <a:spLocks noChangeArrowheads="1"/>
          </p:cNvSpPr>
          <p:nvPr/>
        </p:nvSpPr>
        <p:spPr bwMode="auto">
          <a:xfrm>
            <a:off x="76200" y="3475027"/>
            <a:ext cx="9144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1600" dirty="0">
                <a:latin typeface="+mj-lt"/>
                <a:cs typeface="Calibri" panose="020F0502020204030204" pitchFamily="34" charset="0"/>
              </a:rPr>
              <a:t>If you have a condition that requires immediate care or treatment– an Urgent Care Center is an alternative for treatment.  Urgent Care Centers can treat the following conditions and a much lower copay than at an emergency room and a fraction of the wait time:</a:t>
            </a:r>
          </a:p>
        </p:txBody>
      </p:sp>
      <p:sp>
        <p:nvSpPr>
          <p:cNvPr id="2" name="TextBox 1">
            <a:extLst>
              <a:ext uri="{FF2B5EF4-FFF2-40B4-BE49-F238E27FC236}">
                <a16:creationId xmlns:a16="http://schemas.microsoft.com/office/drawing/2014/main" id="{3B98447A-E823-4B97-B91D-0DCBAB0D4A25}"/>
              </a:ext>
            </a:extLst>
          </p:cNvPr>
          <p:cNvSpPr txBox="1"/>
          <p:nvPr/>
        </p:nvSpPr>
        <p:spPr>
          <a:xfrm>
            <a:off x="887552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21</a:t>
            </a:r>
          </a:p>
        </p:txBody>
      </p:sp>
    </p:spTree>
    <p:extLst>
      <p:ext uri="{BB962C8B-B14F-4D97-AF65-F5344CB8AC3E}">
        <p14:creationId xmlns:p14="http://schemas.microsoft.com/office/powerpoint/2010/main" val="223028224"/>
      </p:ext>
    </p:extLst>
  </p:cSld>
  <p:clrMapOvr>
    <a:masterClrMapping/>
  </p:clrMapOvr>
  <p:transition spd="slow"/>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2000"/>
                                        <p:tgtEl>
                                          <p:spTgt spid="1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486F823-8ECB-4E43-B980-21819EED9DAE}"/>
              </a:ext>
            </a:extLst>
          </p:cNvPr>
          <p:cNvSpPr txBox="1"/>
          <p:nvPr/>
        </p:nvSpPr>
        <p:spPr>
          <a:xfrm>
            <a:off x="609600" y="1371600"/>
            <a:ext cx="7924800" cy="492442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Prescriptions</a:t>
            </a:r>
          </a:p>
          <a:p>
            <a:pPr marL="742950" marR="0" lvl="1" indent="-285750" algn="l" defTabSz="914400" rtl="0" eaLnBrk="1" fontAlgn="auto" latinLnBrk="0" hangingPunct="1">
              <a:lnSpc>
                <a:spcPct val="100000"/>
              </a:lnSpc>
              <a:spcBef>
                <a:spcPts val="0"/>
              </a:spcBef>
              <a:spcAft>
                <a:spcPts val="0"/>
              </a:spcAft>
              <a:buClrTx/>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Retail:  if you have refills remaining, you will just provide your new ID card to the pharmacy</a:t>
            </a:r>
          </a:p>
          <a:p>
            <a:pPr marL="742950" marR="0" lvl="1" indent="-285750" algn="l" defTabSz="914400" rtl="0" eaLnBrk="1" fontAlgn="auto" latinLnBrk="0" hangingPunct="1">
              <a:lnSpc>
                <a:spcPct val="100000"/>
              </a:lnSpc>
              <a:spcBef>
                <a:spcPts val="0"/>
              </a:spcBef>
              <a:spcAft>
                <a:spcPts val="0"/>
              </a:spcAft>
              <a:buClrTx/>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Mail Order Rx – you will need a new prescription from your doctor – mail order Rx’s do not transfer</a:t>
            </a:r>
          </a:p>
          <a:p>
            <a:pPr marL="742950" marR="0" lvl="1" indent="-285750" algn="l" defTabSz="914400" rtl="0" eaLnBrk="1" fontAlgn="auto" latinLnBrk="0" hangingPunct="1">
              <a:lnSpc>
                <a:spcPct val="100000"/>
              </a:lnSpc>
              <a:spcBef>
                <a:spcPts val="0"/>
              </a:spcBef>
              <a:spcAft>
                <a:spcPts val="0"/>
              </a:spcAft>
              <a:buClrTx/>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Renew prior to December 31</a:t>
            </a:r>
            <a:r>
              <a:rPr kumimoji="0" lang="en-US" sz="1600" b="0" i="0" u="none" strike="noStrike" kern="1200" cap="none" spc="0" normalizeH="0" baseline="30000" noProof="0" dirty="0">
                <a:ln>
                  <a:noFill/>
                </a:ln>
                <a:solidFill>
                  <a:prstClr val="black"/>
                </a:solidFill>
                <a:effectLst/>
                <a:uLnTx/>
                <a:uFillTx/>
                <a:latin typeface="Calibri" panose="020F0502020204030204" pitchFamily="34" charset="0"/>
                <a:ea typeface="+mn-ea"/>
                <a:cs typeface="+mn-cs"/>
              </a:rPr>
              <a:t>st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 where possible</a:t>
            </a:r>
          </a:p>
          <a:p>
            <a:pPr marL="742950" marR="0" lvl="1" indent="-285750" algn="l" defTabSz="914400" rtl="0" eaLnBrk="1" fontAlgn="auto" latinLnBrk="0" hangingPunct="1">
              <a:lnSpc>
                <a:spcPct val="100000"/>
              </a:lnSpc>
              <a:spcBef>
                <a:spcPts val="0"/>
              </a:spcBef>
              <a:spcAft>
                <a:spcPts val="0"/>
              </a:spcAft>
              <a:buClrTx/>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Make sure your prescriptions are on the formulary and what tier they fall under.  The Pharmacy Plan is the </a:t>
            </a:r>
            <a:r>
              <a:rPr kumimoji="0" lang="en-US" sz="16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Cigna Advantage Prescription Drug List</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
              <a:tabLst/>
              <a:defRPr/>
            </a:pPr>
            <a:endParaRPr kumimoji="0" lang="en-US" sz="10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Prior Authorizations/Certifications:</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If you are pre-certified for a procedure/service under your current medical carrier,  that will take place after January 1</a:t>
            </a:r>
            <a:r>
              <a:rPr kumimoji="0" lang="en-US" sz="1600" b="0" i="0" u="none" strike="noStrike" kern="1200" cap="none" spc="0" normalizeH="0" baseline="30000" noProof="0" dirty="0">
                <a:ln>
                  <a:noFill/>
                </a:ln>
                <a:solidFill>
                  <a:prstClr val="black"/>
                </a:solidFill>
                <a:effectLst/>
                <a:uLnTx/>
                <a:uFillTx/>
                <a:latin typeface="Calibri" panose="020F0502020204030204" pitchFamily="34" charset="0"/>
                <a:ea typeface="+mn-ea"/>
                <a:cs typeface="+mn-cs"/>
              </a:rPr>
              <a:t>st</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 you will need to get a new authorization under Cigna.</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Transition of Care (TOC) </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If you are currently under the care of a physician for an acute condition, and your current in-network provider does not participate with Cigna, you can request a Transition of Care (TOC) which, if approved, would allow you to continue to see that provider for a specified period of time at the in-network benefit level, </a:t>
            </a:r>
            <a:r>
              <a:rPr kumimoji="0" lang="en-US" sz="1600" b="0" i="0" u="none" strike="noStrike" kern="1200" cap="none" spc="0" normalizeH="0" baseline="0" noProof="0" dirty="0">
                <a:ln>
                  <a:noFill/>
                </a:ln>
                <a:solidFill>
                  <a:prstClr val="black"/>
                </a:solidFill>
                <a:effectLst/>
                <a:uLnTx/>
                <a:uFillTx/>
                <a:latin typeface="Calibri"/>
                <a:ea typeface="+mn-ea"/>
                <a:cs typeface="+mn-cs"/>
              </a:rPr>
              <a:t>until the safe transfer of care to an in-network doctor or facility can be arranged.</a:t>
            </a: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sp>
        <p:nvSpPr>
          <p:cNvPr id="4" name="Slide Number Placeholder 3">
            <a:extLst>
              <a:ext uri="{FF2B5EF4-FFF2-40B4-BE49-F238E27FC236}">
                <a16:creationId xmlns:a16="http://schemas.microsoft.com/office/drawing/2014/main" id="{F6CFA6B8-3BA9-47CF-A189-0224285418AC}"/>
              </a:ext>
            </a:extLst>
          </p:cNvPr>
          <p:cNvSpPr txBox="1">
            <a:spLocks/>
          </p:cNvSpPr>
          <p:nvPr/>
        </p:nvSpPr>
        <p:spPr>
          <a:xfrm>
            <a:off x="3543300" y="6492875"/>
            <a:ext cx="2057400" cy="365125"/>
          </a:xfrm>
          <a:prstGeom prst="rect">
            <a:avLst/>
          </a:prstGeom>
        </p:spPr>
        <p:txBody>
          <a:bodyPr/>
          <a:lstStyle>
            <a:defPPr>
              <a:defRPr lang="en-US"/>
            </a:defPPr>
            <a:lvl1pPr marL="0" algn="ctr"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887EE084-D314-466E-A74D-09DC28239468}" type="slidenum">
              <a:rPr kumimoji="0" lang="en-US" sz="11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21</a:t>
            </a:fld>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9" name="Shape 165">
            <a:extLst>
              <a:ext uri="{FF2B5EF4-FFF2-40B4-BE49-F238E27FC236}">
                <a16:creationId xmlns:a16="http://schemas.microsoft.com/office/drawing/2014/main" id="{F64A49B9-2852-4A4D-9537-50DBA222448C}"/>
              </a:ext>
            </a:extLst>
          </p:cNvPr>
          <p:cNvSpPr/>
          <p:nvPr/>
        </p:nvSpPr>
        <p:spPr>
          <a:xfrm>
            <a:off x="457200" y="119500"/>
            <a:ext cx="8946776"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rgbClr val="000000"/>
                </a:solidFill>
              </a:rPr>
              <a:t>Cigna:  What comes next for January 1</a:t>
            </a:r>
            <a:r>
              <a:rPr lang="en-US" baseline="30000" dirty="0">
                <a:solidFill>
                  <a:srgbClr val="000000"/>
                </a:solidFill>
              </a:rPr>
              <a:t>st</a:t>
            </a:r>
            <a:r>
              <a:rPr lang="en-US" dirty="0">
                <a:solidFill>
                  <a:srgbClr val="000000"/>
                </a:solidFill>
              </a:rPr>
              <a:t> </a:t>
            </a:r>
            <a:endParaRPr dirty="0">
              <a:solidFill>
                <a:schemeClr val="tx1"/>
              </a:solidFill>
            </a:endParaRPr>
          </a:p>
        </p:txBody>
      </p:sp>
    </p:spTree>
    <p:extLst>
      <p:ext uri="{BB962C8B-B14F-4D97-AF65-F5344CB8AC3E}">
        <p14:creationId xmlns:p14="http://schemas.microsoft.com/office/powerpoint/2010/main" val="334332184"/>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288" y="-158381"/>
            <a:ext cx="8229600" cy="1143001"/>
          </a:xfrm>
        </p:spPr>
        <p:txBody>
          <a:bodyPr vert="horz" lIns="91440" tIns="45720" rIns="91440" bIns="45720" rtlCol="0" anchor="ctr">
            <a:normAutofit/>
          </a:bodyPr>
          <a:lstStyle/>
          <a:p>
            <a:pPr algn="l"/>
            <a:r>
              <a:rPr lang="en-US" sz="3200" dirty="0">
                <a:solidFill>
                  <a:srgbClr val="000000"/>
                </a:solidFill>
              </a:rPr>
              <a:t>Cigna:  How to Print Your Temporary ID card</a:t>
            </a:r>
          </a:p>
        </p:txBody>
      </p:sp>
      <p:sp>
        <p:nvSpPr>
          <p:cNvPr id="4" name="Slide Number Placeholder 3">
            <a:extLst>
              <a:ext uri="{FF2B5EF4-FFF2-40B4-BE49-F238E27FC236}">
                <a16:creationId xmlns:a16="http://schemas.microsoft.com/office/drawing/2014/main" id="{F6CFA6B8-3BA9-47CF-A189-0224285418AC}"/>
              </a:ext>
            </a:extLst>
          </p:cNvPr>
          <p:cNvSpPr txBox="1">
            <a:spLocks/>
          </p:cNvSpPr>
          <p:nvPr/>
        </p:nvSpPr>
        <p:spPr>
          <a:xfrm>
            <a:off x="3543300" y="6492875"/>
            <a:ext cx="2057400" cy="365125"/>
          </a:xfrm>
          <a:prstGeom prst="rect">
            <a:avLst/>
          </a:prstGeom>
        </p:spPr>
        <p:txBody>
          <a:bodyPr/>
          <a:lstStyle>
            <a:defPPr>
              <a:defRPr lang="en-US"/>
            </a:defPPr>
            <a:lvl1pPr marL="0" algn="ctr"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887EE084-D314-466E-A74D-09DC28239468}" type="slidenum">
              <a:rPr kumimoji="0" lang="en-US" sz="11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22</a:t>
            </a:fld>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CDD6B28E-62A0-4A7A-901A-533C17982A1A}"/>
              </a:ext>
            </a:extLst>
          </p:cNvPr>
          <p:cNvSpPr txBox="1"/>
          <p:nvPr/>
        </p:nvSpPr>
        <p:spPr>
          <a:xfrm>
            <a:off x="342900" y="1676400"/>
            <a:ext cx="8458200" cy="30623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Go to </a:t>
            </a:r>
            <a:r>
              <a:rPr kumimoji="0" lang="en-US" sz="1400" b="0" i="0" u="sng" strike="noStrike" kern="1200" cap="none" spc="0" normalizeH="0" baseline="0" noProof="0" dirty="0">
                <a:ln>
                  <a:noFill/>
                </a:ln>
                <a:solidFill>
                  <a:srgbClr val="1AA4B2"/>
                </a:solidFill>
                <a:effectLst/>
                <a:uLnTx/>
                <a:uFillTx/>
                <a:latin typeface="Calibri"/>
                <a:ea typeface="Times New Roman" panose="02020603050405020304" pitchFamily="18" charset="0"/>
                <a:cs typeface="+mn-cs"/>
                <a:hlinkClick r:id="rId2">
                  <a:extLst>
                    <a:ext uri="{A12FA001-AC4F-418D-AE19-62706E023703}">
                      <ahyp:hlinkClr xmlns:ahyp="http://schemas.microsoft.com/office/drawing/2018/hyperlinkcolor" val="tx"/>
                    </a:ext>
                  </a:extLst>
                </a:hlinkClick>
              </a:rPr>
              <a:t>www.myCigna.com</a:t>
            </a: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Click on the "</a:t>
            </a:r>
            <a:r>
              <a:rPr kumimoji="0" lang="en-US" sz="1400" b="1"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Register Now</a:t>
            </a: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 link and populate the required information on the following screens until you are logged in.  If you have previously registered your account, simply log in with your username and password.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On the home page, navigate to the bottom left corner.  Under the heading “</a:t>
            </a:r>
            <a:r>
              <a:rPr kumimoji="0" lang="en-US" sz="1400" b="1"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I want to…</a:t>
            </a: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 click “</a:t>
            </a:r>
            <a:r>
              <a:rPr kumimoji="0" lang="en-US" sz="1400" b="1"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Print or Request ID Cards</a:t>
            </a: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 Next to the individual(s) you wish to print temporary ID cards for, click the “</a:t>
            </a:r>
            <a:r>
              <a:rPr kumimoji="0" lang="en-US" sz="1400" b="1"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Print ID Card</a:t>
            </a: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 link.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You will be brought to a screen displaying your temporary ID card; select the “</a:t>
            </a:r>
            <a:r>
              <a:rPr kumimoji="0" lang="en-US" sz="1400" b="1"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Print</a:t>
            </a: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 button.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If you have any issues, please call the customer support line at </a:t>
            </a:r>
            <a:r>
              <a:rPr kumimoji="0" lang="en-US" sz="1400" b="1"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1-800-853-2713</a:t>
            </a:r>
            <a:r>
              <a:rPr kumimoji="0" lang="en-US" sz="14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mn-cs"/>
              </a:rPr>
              <a:t>.  </a:t>
            </a:r>
          </a:p>
        </p:txBody>
      </p:sp>
    </p:spTree>
    <p:extLst>
      <p:ext uri="{BB962C8B-B14F-4D97-AF65-F5344CB8AC3E}">
        <p14:creationId xmlns:p14="http://schemas.microsoft.com/office/powerpoint/2010/main" val="2084330104"/>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lowchart: Document 17">
            <a:extLst>
              <a:ext uri="{FF2B5EF4-FFF2-40B4-BE49-F238E27FC236}">
                <a16:creationId xmlns:a16="http://schemas.microsoft.com/office/drawing/2014/main" id="{679DD869-B9D3-4843-953B-18A3102C28F5}"/>
              </a:ext>
            </a:extLst>
          </p:cNvPr>
          <p:cNvSpPr/>
          <p:nvPr/>
        </p:nvSpPr>
        <p:spPr>
          <a:xfrm>
            <a:off x="6303471" y="899230"/>
            <a:ext cx="2656570" cy="2148769"/>
          </a:xfrm>
          <a:prstGeom prst="flowChartDocument">
            <a:avLst/>
          </a:prstGeom>
          <a:solidFill>
            <a:schemeClr val="bg1">
              <a:lumMod val="75000"/>
            </a:schemeClr>
          </a:solidFill>
          <a:ln>
            <a:solidFill>
              <a:srgbClr val="1AA4B2"/>
            </a:solidFill>
          </a:ln>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456066" y="-44662"/>
            <a:ext cx="8229600" cy="1143001"/>
          </a:xfrm>
        </p:spPr>
        <p:txBody>
          <a:bodyPr vert="horz" lIns="91440" tIns="45720" rIns="91440" bIns="45720" rtlCol="0" anchor="ctr">
            <a:normAutofit/>
          </a:bodyPr>
          <a:lstStyle/>
          <a:p>
            <a:pPr algn="l"/>
            <a:r>
              <a:rPr lang="en-US" sz="3200" dirty="0">
                <a:solidFill>
                  <a:srgbClr val="000000"/>
                </a:solidFill>
              </a:rPr>
              <a:t>Cigna:  Virtual Care</a:t>
            </a:r>
          </a:p>
        </p:txBody>
      </p:sp>
      <p:sp>
        <p:nvSpPr>
          <p:cNvPr id="9" name="Slide Number Placeholder 3">
            <a:extLst>
              <a:ext uri="{FF2B5EF4-FFF2-40B4-BE49-F238E27FC236}">
                <a16:creationId xmlns:a16="http://schemas.microsoft.com/office/drawing/2014/main" id="{9C7231BF-387A-48D0-A84C-19F13E8A8F48}"/>
              </a:ext>
            </a:extLst>
          </p:cNvPr>
          <p:cNvSpPr txBox="1">
            <a:spLocks/>
          </p:cNvSpPr>
          <p:nvPr/>
        </p:nvSpPr>
        <p:spPr>
          <a:xfrm>
            <a:off x="3543300" y="6492875"/>
            <a:ext cx="2057400" cy="365125"/>
          </a:xfrm>
          <a:prstGeom prst="rect">
            <a:avLst/>
          </a:prstGeom>
        </p:spPr>
        <p:txBody>
          <a:bodyPr/>
          <a:lstStyle>
            <a:defPPr>
              <a:defRPr lang="en-US"/>
            </a:defPPr>
            <a:lvl1pPr marL="0" algn="ctr"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887EE084-D314-466E-A74D-09DC28239468}" type="slidenum">
              <a:rPr kumimoji="0" lang="en-US" sz="11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0" name="Picture 9">
            <a:extLst>
              <a:ext uri="{FF2B5EF4-FFF2-40B4-BE49-F238E27FC236}">
                <a16:creationId xmlns:a16="http://schemas.microsoft.com/office/drawing/2014/main" id="{8273E0D0-86A2-4767-A495-32C06401A5DE}"/>
              </a:ext>
            </a:extLst>
          </p:cNvPr>
          <p:cNvPicPr>
            <a:picLocks noChangeAspect="1"/>
          </p:cNvPicPr>
          <p:nvPr/>
        </p:nvPicPr>
        <p:blipFill>
          <a:blip r:embed="rId3" cstate="print">
            <a:alphaModFix amt="35000"/>
            <a:extLst>
              <a:ext uri="{28A0092B-C50C-407E-A947-70E740481C1C}">
                <a14:useLocalDpi xmlns:a14="http://schemas.microsoft.com/office/drawing/2010/main" val="0"/>
              </a:ext>
            </a:extLst>
          </a:blip>
          <a:stretch>
            <a:fillRect/>
          </a:stretch>
        </p:blipFill>
        <p:spPr>
          <a:xfrm>
            <a:off x="3110676" y="1265626"/>
            <a:ext cx="2811036" cy="1272533"/>
          </a:xfrm>
          <a:prstGeom prst="rect">
            <a:avLst/>
          </a:prstGeom>
        </p:spPr>
      </p:pic>
      <p:graphicFrame>
        <p:nvGraphicFramePr>
          <p:cNvPr id="11" name="Table 3">
            <a:extLst>
              <a:ext uri="{FF2B5EF4-FFF2-40B4-BE49-F238E27FC236}">
                <a16:creationId xmlns:a16="http://schemas.microsoft.com/office/drawing/2014/main" id="{34C72288-8011-4A47-9F38-AD56CF6EA5A2}"/>
              </a:ext>
            </a:extLst>
          </p:cNvPr>
          <p:cNvGraphicFramePr>
            <a:graphicFrameLocks noGrp="1"/>
          </p:cNvGraphicFramePr>
          <p:nvPr/>
        </p:nvGraphicFramePr>
        <p:xfrm>
          <a:off x="990600" y="3104025"/>
          <a:ext cx="3732222" cy="3208291"/>
        </p:xfrm>
        <a:graphic>
          <a:graphicData uri="http://schemas.openxmlformats.org/drawingml/2006/table">
            <a:tbl>
              <a:tblPr firstRow="1" bandRow="1">
                <a:tableStyleId>{2D5ABB26-0587-4C30-8999-92F81FD0307C}</a:tableStyleId>
              </a:tblPr>
              <a:tblGrid>
                <a:gridCol w="1244074">
                  <a:extLst>
                    <a:ext uri="{9D8B030D-6E8A-4147-A177-3AD203B41FA5}">
                      <a16:colId xmlns:a16="http://schemas.microsoft.com/office/drawing/2014/main" val="3339394866"/>
                    </a:ext>
                  </a:extLst>
                </a:gridCol>
                <a:gridCol w="1244074">
                  <a:extLst>
                    <a:ext uri="{9D8B030D-6E8A-4147-A177-3AD203B41FA5}">
                      <a16:colId xmlns:a16="http://schemas.microsoft.com/office/drawing/2014/main" val="3850096755"/>
                    </a:ext>
                  </a:extLst>
                </a:gridCol>
                <a:gridCol w="1244074">
                  <a:extLst>
                    <a:ext uri="{9D8B030D-6E8A-4147-A177-3AD203B41FA5}">
                      <a16:colId xmlns:a16="http://schemas.microsoft.com/office/drawing/2014/main" val="2088115870"/>
                    </a:ext>
                  </a:extLst>
                </a:gridCol>
              </a:tblGrid>
              <a:tr h="240895">
                <a:tc gridSpan="3">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1050" dirty="0">
                          <a:solidFill>
                            <a:schemeClr val="tx1">
                              <a:lumMod val="65000"/>
                              <a:lumOff val="35000"/>
                            </a:schemeClr>
                          </a:solidFill>
                        </a:rPr>
                        <a:t>Minor Medical Virtual Care</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845466536"/>
                  </a:ext>
                </a:extLst>
              </a:tr>
              <a:tr h="469744">
                <a:tc gridSpan="3">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lumMod val="65000"/>
                              <a:lumOff val="35000"/>
                            </a:schemeClr>
                          </a:solidFill>
                          <a:effectLst/>
                        </a:rPr>
                        <a:t>Board-certified doctors and pediatricians can diagnose, treat, and prescribe most medications for minor medical conditions, such as:</a:t>
                      </a:r>
                      <a:endParaRPr lang="en-US" sz="1050" dirty="0">
                        <a:solidFill>
                          <a:schemeClr val="tx1">
                            <a:lumMod val="65000"/>
                            <a:lumOff val="35000"/>
                          </a:schemeClr>
                        </a:solidFill>
                        <a:effectLst/>
                        <a:ea typeface="Times New Roman" panose="02020603050405020304" pitchFamily="18" charset="0"/>
                      </a:endParaRP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4258939926"/>
                  </a:ext>
                </a:extLst>
              </a:tr>
              <a:tr h="30507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Acne</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Earaches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Rashes</a:t>
                      </a:r>
                    </a:p>
                  </a:txBody>
                  <a:tcPr anchor="ctr"/>
                </a:tc>
                <a:extLst>
                  <a:ext uri="{0D108BD9-81ED-4DB2-BD59-A6C34878D82A}">
                    <a16:rowId xmlns:a16="http://schemas.microsoft.com/office/drawing/2014/main" val="1261150230"/>
                  </a:ext>
                </a:extLst>
              </a:tr>
              <a:tr h="34163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Allergies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Fever</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Respiratory Infections</a:t>
                      </a:r>
                    </a:p>
                  </a:txBody>
                  <a:tcPr anchor="ctr"/>
                </a:tc>
                <a:extLst>
                  <a:ext uri="{0D108BD9-81ED-4DB2-BD59-A6C34878D82A}">
                    <a16:rowId xmlns:a16="http://schemas.microsoft.com/office/drawing/2014/main" val="733346961"/>
                  </a:ext>
                </a:extLst>
              </a:tr>
              <a:tr h="22756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Asthma</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Headaches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Shingles</a:t>
                      </a:r>
                    </a:p>
                  </a:txBody>
                  <a:tcPr anchor="ctr"/>
                </a:tc>
                <a:extLst>
                  <a:ext uri="{0D108BD9-81ED-4DB2-BD59-A6C34878D82A}">
                    <a16:rowId xmlns:a16="http://schemas.microsoft.com/office/drawing/2014/main" val="2513465888"/>
                  </a:ext>
                </a:extLst>
              </a:tr>
              <a:tr h="22756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Bronchitis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Infections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Sinus Infections</a:t>
                      </a:r>
                    </a:p>
                  </a:txBody>
                  <a:tcPr anchor="ctr"/>
                </a:tc>
                <a:extLst>
                  <a:ext uri="{0D108BD9-81ED-4DB2-BD59-A6C34878D82A}">
                    <a16:rowId xmlns:a16="http://schemas.microsoft.com/office/drawing/2014/main" val="2444039325"/>
                  </a:ext>
                </a:extLst>
              </a:tr>
              <a:tr h="22756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Cold/Flu</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Insect Bites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Skin Infections</a:t>
                      </a:r>
                    </a:p>
                  </a:txBody>
                  <a:tcPr anchor="ctr"/>
                </a:tc>
                <a:extLst>
                  <a:ext uri="{0D108BD9-81ED-4DB2-BD59-A6C34878D82A}">
                    <a16:rowId xmlns:a16="http://schemas.microsoft.com/office/drawing/2014/main" val="39289049"/>
                  </a:ext>
                </a:extLst>
              </a:tr>
              <a:tr h="22756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Constipation</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Joint Aches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Sore Throats</a:t>
                      </a:r>
                    </a:p>
                  </a:txBody>
                  <a:tcPr anchor="ctr"/>
                </a:tc>
                <a:extLst>
                  <a:ext uri="{0D108BD9-81ED-4DB2-BD59-A6C34878D82A}">
                    <a16:rowId xmlns:a16="http://schemas.microsoft.com/office/drawing/2014/main" val="1689175537"/>
                  </a:ext>
                </a:extLst>
              </a:tr>
              <a:tr h="37237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Diarrhea</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Nausea</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Urinary Tract Infections</a:t>
                      </a:r>
                    </a:p>
                  </a:txBody>
                  <a:tcPr anchor="ctr"/>
                </a:tc>
                <a:extLst>
                  <a:ext uri="{0D108BD9-81ED-4DB2-BD59-A6C34878D82A}">
                    <a16:rowId xmlns:a16="http://schemas.microsoft.com/office/drawing/2014/main" val="3821489539"/>
                  </a:ext>
                </a:extLst>
              </a:tr>
              <a:tr h="227560">
                <a:tc gridSpan="3">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err="1">
                          <a:solidFill>
                            <a:schemeClr val="tx1">
                              <a:lumMod val="65000"/>
                              <a:lumOff val="35000"/>
                            </a:schemeClr>
                          </a:solidFill>
                        </a:rPr>
                        <a:t>MDLive</a:t>
                      </a:r>
                      <a:r>
                        <a:rPr lang="en-US" sz="1050" dirty="0">
                          <a:solidFill>
                            <a:schemeClr val="tx1">
                              <a:lumMod val="65000"/>
                              <a:lumOff val="35000"/>
                            </a:schemeClr>
                          </a:solidFill>
                        </a:rPr>
                        <a:t> providers can also conduct virtual wellness screenings.</a:t>
                      </a:r>
                    </a:p>
                  </a:txBody>
                  <a:tcPr anchor="ctr"/>
                </a:tc>
                <a:tc hMerge="1">
                  <a:txBody>
                    <a:bodyPr/>
                    <a:lstStyle/>
                    <a:p>
                      <a:endParaRPr lang="en-US" sz="1200" dirty="0"/>
                    </a:p>
                  </a:txBody>
                  <a:tcPr/>
                </a:tc>
                <a:tc hMerge="1">
                  <a:txBody>
                    <a:bodyPr/>
                    <a:lstStyle/>
                    <a:p>
                      <a:endParaRPr lang="en-US" sz="1200" dirty="0"/>
                    </a:p>
                  </a:txBody>
                  <a:tcPr/>
                </a:tc>
                <a:extLst>
                  <a:ext uri="{0D108BD9-81ED-4DB2-BD59-A6C34878D82A}">
                    <a16:rowId xmlns:a16="http://schemas.microsoft.com/office/drawing/2014/main" val="3104133161"/>
                  </a:ext>
                </a:extLst>
              </a:tr>
            </a:tbl>
          </a:graphicData>
        </a:graphic>
      </p:graphicFrame>
      <p:graphicFrame>
        <p:nvGraphicFramePr>
          <p:cNvPr id="12" name="Table 3">
            <a:extLst>
              <a:ext uri="{FF2B5EF4-FFF2-40B4-BE49-F238E27FC236}">
                <a16:creationId xmlns:a16="http://schemas.microsoft.com/office/drawing/2014/main" id="{506F7479-4290-493C-9CD0-E612DD536A8E}"/>
              </a:ext>
            </a:extLst>
          </p:cNvPr>
          <p:cNvGraphicFramePr>
            <a:graphicFrameLocks noGrp="1"/>
          </p:cNvGraphicFramePr>
          <p:nvPr/>
        </p:nvGraphicFramePr>
        <p:xfrm>
          <a:off x="5055565" y="3118519"/>
          <a:ext cx="3534412" cy="2818976"/>
        </p:xfrm>
        <a:graphic>
          <a:graphicData uri="http://schemas.openxmlformats.org/drawingml/2006/table">
            <a:tbl>
              <a:tblPr firstRow="1" bandRow="1">
                <a:tableStyleId>{2D5ABB26-0587-4C30-8999-92F81FD0307C}</a:tableStyleId>
              </a:tblPr>
              <a:tblGrid>
                <a:gridCol w="1126958">
                  <a:extLst>
                    <a:ext uri="{9D8B030D-6E8A-4147-A177-3AD203B41FA5}">
                      <a16:colId xmlns:a16="http://schemas.microsoft.com/office/drawing/2014/main" val="3339394866"/>
                    </a:ext>
                  </a:extLst>
                </a:gridCol>
                <a:gridCol w="1203727">
                  <a:extLst>
                    <a:ext uri="{9D8B030D-6E8A-4147-A177-3AD203B41FA5}">
                      <a16:colId xmlns:a16="http://schemas.microsoft.com/office/drawing/2014/main" val="3850096755"/>
                    </a:ext>
                  </a:extLst>
                </a:gridCol>
                <a:gridCol w="1203727">
                  <a:extLst>
                    <a:ext uri="{9D8B030D-6E8A-4147-A177-3AD203B41FA5}">
                      <a16:colId xmlns:a16="http://schemas.microsoft.com/office/drawing/2014/main" val="2088115870"/>
                    </a:ext>
                  </a:extLst>
                </a:gridCol>
              </a:tblGrid>
              <a:tr h="241848">
                <a:tc gridSpan="3">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1050" dirty="0">
                          <a:solidFill>
                            <a:schemeClr val="tx1">
                              <a:lumMod val="65000"/>
                              <a:lumOff val="35000"/>
                            </a:schemeClr>
                          </a:solidFill>
                        </a:rPr>
                        <a:t>Behavioral/Mental Health Virtual Care</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845466536"/>
                  </a:ext>
                </a:extLst>
              </a:tr>
              <a:tr h="517182">
                <a:tc gridSpan="3">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lumMod val="65000"/>
                              <a:lumOff val="35000"/>
                            </a:schemeClr>
                          </a:solidFill>
                        </a:rPr>
                        <a:t>Licensed counselors and psychiatrists can diagnose, treat, and prescribe most medications for nonemergency behavioral/mental health conditions, such as:</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4258939926"/>
                  </a:ext>
                </a:extLst>
              </a:tr>
              <a:tr h="51718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Addictions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Grief/Loss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Depression</a:t>
                      </a:r>
                    </a:p>
                    <a:p>
                      <a:pPr algn="ctr"/>
                      <a:r>
                        <a:rPr lang="en-US" sz="1050" dirty="0">
                          <a:solidFill>
                            <a:schemeClr val="tx1">
                              <a:lumMod val="65000"/>
                              <a:lumOff val="35000"/>
                            </a:schemeClr>
                          </a:solidFill>
                        </a:rPr>
                        <a:t>Postpartum Depression</a:t>
                      </a:r>
                    </a:p>
                  </a:txBody>
                  <a:tcPr anchor="ctr"/>
                </a:tc>
                <a:extLst>
                  <a:ext uri="{0D108BD9-81ED-4DB2-BD59-A6C34878D82A}">
                    <a16:rowId xmlns:a16="http://schemas.microsoft.com/office/drawing/2014/main" val="1261150230"/>
                  </a:ext>
                </a:extLst>
              </a:tr>
              <a:tr h="37237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Bipolar Disorders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Eating Disorders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Relationship &amp; Marriage Issues</a:t>
                      </a:r>
                    </a:p>
                  </a:txBody>
                  <a:tcPr anchor="ctr"/>
                </a:tc>
                <a:extLst>
                  <a:ext uri="{0D108BD9-81ED-4DB2-BD59-A6C34878D82A}">
                    <a16:rowId xmlns:a16="http://schemas.microsoft.com/office/drawing/2014/main" val="733346961"/>
                  </a:ext>
                </a:extLst>
              </a:tr>
              <a:tr h="37237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Child/Adolescent Issues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Men’s &amp; Women’s Issues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Stress</a:t>
                      </a:r>
                    </a:p>
                  </a:txBody>
                  <a:tcPr anchor="ctr"/>
                </a:tc>
                <a:extLst>
                  <a:ext uri="{0D108BD9-81ED-4DB2-BD59-A6C34878D82A}">
                    <a16:rowId xmlns:a16="http://schemas.microsoft.com/office/drawing/2014/main" val="2513465888"/>
                  </a:ext>
                </a:extLst>
              </a:tr>
              <a:tr h="34028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Parenting Issues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Panic Disorders</a:t>
                      </a:r>
                    </a:p>
                  </a:txBody>
                  <a:tcPr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050" dirty="0">
                          <a:solidFill>
                            <a:schemeClr val="tx1">
                              <a:lumMod val="65000"/>
                              <a:lumOff val="35000"/>
                            </a:schemeClr>
                          </a:solidFill>
                        </a:rPr>
                        <a:t>Trauma/PTSD</a:t>
                      </a:r>
                    </a:p>
                  </a:txBody>
                  <a:tcPr anchor="ctr"/>
                </a:tc>
                <a:extLst>
                  <a:ext uri="{0D108BD9-81ED-4DB2-BD59-A6C34878D82A}">
                    <a16:rowId xmlns:a16="http://schemas.microsoft.com/office/drawing/2014/main" val="345647808"/>
                  </a:ext>
                </a:extLst>
              </a:tr>
              <a:tr h="261276">
                <a:tc>
                  <a:txBody>
                    <a:bodyPr/>
                    <a:lstStyle/>
                    <a:p>
                      <a:pPr algn="ctr"/>
                      <a:endParaRPr lang="en-US" sz="1050" dirty="0">
                        <a:solidFill>
                          <a:schemeClr val="tx1">
                            <a:lumMod val="65000"/>
                            <a:lumOff val="35000"/>
                          </a:schemeClr>
                        </a:solidFill>
                      </a:endParaRPr>
                    </a:p>
                  </a:txBody>
                  <a:tcPr anchor="ctr"/>
                </a:tc>
                <a:tc>
                  <a:txBody>
                    <a:bodyPr/>
                    <a:lstStyle/>
                    <a:p>
                      <a:pPr algn="ctr"/>
                      <a:endParaRPr lang="en-US" sz="1050" dirty="0">
                        <a:solidFill>
                          <a:schemeClr val="tx1">
                            <a:lumMod val="65000"/>
                            <a:lumOff val="35000"/>
                          </a:schemeClr>
                        </a:solidFill>
                      </a:endParaRPr>
                    </a:p>
                  </a:txBody>
                  <a:tcPr anchor="ctr"/>
                </a:tc>
                <a:tc>
                  <a:txBody>
                    <a:bodyPr/>
                    <a:lstStyle/>
                    <a:p>
                      <a:pPr algn="ctr"/>
                      <a:endParaRPr lang="en-US" sz="1050" dirty="0">
                        <a:solidFill>
                          <a:schemeClr val="tx1">
                            <a:lumMod val="65000"/>
                            <a:lumOff val="35000"/>
                          </a:schemeClr>
                        </a:solidFill>
                      </a:endParaRPr>
                    </a:p>
                  </a:txBody>
                  <a:tcPr anchor="ctr"/>
                </a:tc>
                <a:extLst>
                  <a:ext uri="{0D108BD9-81ED-4DB2-BD59-A6C34878D82A}">
                    <a16:rowId xmlns:a16="http://schemas.microsoft.com/office/drawing/2014/main" val="2944334601"/>
                  </a:ext>
                </a:extLst>
              </a:tr>
            </a:tbl>
          </a:graphicData>
        </a:graphic>
      </p:graphicFrame>
      <p:sp>
        <p:nvSpPr>
          <p:cNvPr id="13" name="TextBox 12">
            <a:extLst>
              <a:ext uri="{FF2B5EF4-FFF2-40B4-BE49-F238E27FC236}">
                <a16:creationId xmlns:a16="http://schemas.microsoft.com/office/drawing/2014/main" id="{1B677A8A-A71F-4BA7-A870-41C07DD9B2CE}"/>
              </a:ext>
            </a:extLst>
          </p:cNvPr>
          <p:cNvSpPr txBox="1"/>
          <p:nvPr/>
        </p:nvSpPr>
        <p:spPr>
          <a:xfrm>
            <a:off x="6253996" y="899230"/>
            <a:ext cx="2706045" cy="1869743"/>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effectLst/>
                <a:uLnTx/>
                <a:uFillTx/>
                <a:latin typeface="Calibri"/>
                <a:ea typeface="Times New Roman" panose="02020603050405020304" pitchFamily="18" charset="0"/>
                <a:cs typeface="+mn-cs"/>
              </a:rPr>
              <a:t>To locate a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effectLst/>
                <a:uLnTx/>
                <a:uFillTx/>
                <a:latin typeface="Calibri"/>
                <a:ea typeface="Times New Roman" panose="02020603050405020304" pitchFamily="18" charset="0"/>
                <a:cs typeface="+mn-cs"/>
              </a:rPr>
              <a:t>Cigna Behavioral Health provider:</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endParaRPr kumimoji="0" lang="en-US" sz="1050" b="1" i="0" u="sng" strike="noStrike" kern="1200" cap="none" spc="0" normalizeH="0" baseline="0" noProof="0" dirty="0">
              <a:ln>
                <a:noFill/>
              </a:ln>
              <a:effectLst/>
              <a:uLnTx/>
              <a:uFillTx/>
              <a:latin typeface="Calibri"/>
              <a:ea typeface="Times New Roman" panose="02020603050405020304" pitchFamily="18" charset="0"/>
              <a:cs typeface="+mn-cs"/>
            </a:endParaRP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1" i="0" u="sng" strike="noStrike" kern="1200" cap="none" spc="0" normalizeH="0" baseline="0" noProof="0" dirty="0">
                <a:ln>
                  <a:noFill/>
                </a:ln>
                <a:effectLst/>
                <a:uLnTx/>
                <a:uFillTx/>
                <a:latin typeface="Calibri"/>
                <a:ea typeface="Times New Roman" panose="02020603050405020304" pitchFamily="18" charset="0"/>
                <a:cs typeface="+mn-cs"/>
              </a:rPr>
              <a:t>Visit myCigna.com</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0" i="0" u="none" strike="noStrike" kern="1200" cap="none" spc="0" normalizeH="0" baseline="0" noProof="0" dirty="0">
                <a:ln>
                  <a:noFill/>
                </a:ln>
                <a:effectLst/>
                <a:uLnTx/>
                <a:uFillTx/>
                <a:latin typeface="Calibri"/>
                <a:ea typeface="Times New Roman" panose="02020603050405020304" pitchFamily="18" charset="0"/>
                <a:cs typeface="+mn-cs"/>
              </a:rPr>
              <a:t>Go to “Find Care &amp; Costs” </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0" i="0" u="none" strike="noStrike" kern="1200" cap="none" spc="0" normalizeH="0" baseline="0" noProof="0" dirty="0">
                <a:ln>
                  <a:noFill/>
                </a:ln>
                <a:effectLst/>
                <a:uLnTx/>
                <a:uFillTx/>
                <a:latin typeface="Calibri"/>
                <a:ea typeface="Times New Roman" panose="02020603050405020304" pitchFamily="18" charset="0"/>
                <a:cs typeface="+mn-cs"/>
              </a:rPr>
              <a:t>Enter</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0" i="0" u="none" strike="noStrike" kern="1200" cap="none" spc="0" normalizeH="0" baseline="0" noProof="0" dirty="0">
                <a:ln>
                  <a:noFill/>
                </a:ln>
                <a:effectLst/>
                <a:uLnTx/>
                <a:uFillTx/>
                <a:latin typeface="Calibri"/>
                <a:ea typeface="Times New Roman" panose="02020603050405020304" pitchFamily="18" charset="0"/>
                <a:cs typeface="+mn-cs"/>
              </a:rPr>
              <a:t> “Virtual counselor” </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0" i="0" u="none" strike="noStrike" kern="1200" cap="none" spc="0" normalizeH="0" baseline="0" noProof="0" dirty="0">
                <a:ln>
                  <a:noFill/>
                </a:ln>
                <a:effectLst/>
                <a:uLnTx/>
                <a:uFillTx/>
                <a:latin typeface="Calibri"/>
                <a:ea typeface="Times New Roman" panose="02020603050405020304" pitchFamily="18" charset="0"/>
                <a:cs typeface="+mn-cs"/>
              </a:rPr>
              <a:t>under</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0" i="0" u="none" strike="noStrike" kern="1200" cap="none" spc="0" normalizeH="0" baseline="0" noProof="0" dirty="0">
                <a:ln>
                  <a:noFill/>
                </a:ln>
                <a:effectLst/>
                <a:uLnTx/>
                <a:uFillTx/>
                <a:latin typeface="Calibri"/>
                <a:ea typeface="Times New Roman" panose="02020603050405020304" pitchFamily="18" charset="0"/>
                <a:cs typeface="+mn-cs"/>
              </a:rPr>
              <a:t> “Doctor by Type”</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1" i="0" u="none" strike="noStrike" kern="1200" cap="none" spc="0" normalizeH="0" baseline="0" noProof="0" dirty="0">
                <a:ln>
                  <a:noFill/>
                </a:ln>
                <a:solidFill>
                  <a:srgbClr val="5DA6B1"/>
                </a:solidFill>
                <a:effectLst/>
                <a:uLnTx/>
                <a:uFillTx/>
                <a:latin typeface="Calibri"/>
                <a:ea typeface="Times New Roman" panose="02020603050405020304" pitchFamily="18" charset="0"/>
                <a:cs typeface="+mn-cs"/>
              </a:rPr>
              <a:t>Call the number on the back of your Cigna ID card 24/7.</a:t>
            </a:r>
          </a:p>
        </p:txBody>
      </p:sp>
      <p:sp>
        <p:nvSpPr>
          <p:cNvPr id="14" name="Flowchart: Document 13">
            <a:extLst>
              <a:ext uri="{FF2B5EF4-FFF2-40B4-BE49-F238E27FC236}">
                <a16:creationId xmlns:a16="http://schemas.microsoft.com/office/drawing/2014/main" id="{AE3D7668-6362-43C3-BCE6-41D3A621A0A7}"/>
              </a:ext>
            </a:extLst>
          </p:cNvPr>
          <p:cNvSpPr/>
          <p:nvPr/>
        </p:nvSpPr>
        <p:spPr>
          <a:xfrm>
            <a:off x="585193" y="931388"/>
            <a:ext cx="2002449" cy="1992077"/>
          </a:xfrm>
          <a:prstGeom prst="flowChartDocument">
            <a:avLst/>
          </a:prstGeom>
          <a:solidFill>
            <a:schemeClr val="bg1">
              <a:lumMod val="75000"/>
            </a:schemeClr>
          </a:solidFill>
          <a:ln>
            <a:solidFill>
              <a:srgbClr val="1AA4B2"/>
            </a:solidFill>
          </a:ln>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A6A6A6"/>
              </a:buClr>
              <a:buSzPts val="1200"/>
              <a:buFontTx/>
              <a:buNone/>
              <a:tabLst/>
              <a:defRPr/>
            </a:pPr>
            <a:endParaRPr kumimoji="0" lang="en-US" sz="1800" b="0" i="0" u="none" strike="noStrike" kern="1200" cap="none" spc="0" normalizeH="0" baseline="0" noProof="0" dirty="0">
              <a:ln>
                <a:noFill/>
              </a:ln>
              <a:solidFill>
                <a:srgbClr val="1AA4B2"/>
              </a:solidFill>
              <a:effectLst/>
              <a:uLnTx/>
              <a:uFillTx/>
              <a:latin typeface="Calibri"/>
              <a:ea typeface="Times New Roman" panose="02020603050405020304" pitchFamily="18" charset="0"/>
              <a:cs typeface="+mn-cs"/>
            </a:endParaRPr>
          </a:p>
        </p:txBody>
      </p:sp>
      <p:sp>
        <p:nvSpPr>
          <p:cNvPr id="15" name="TextBox 19">
            <a:extLst>
              <a:ext uri="{FF2B5EF4-FFF2-40B4-BE49-F238E27FC236}">
                <a16:creationId xmlns:a16="http://schemas.microsoft.com/office/drawing/2014/main" id="{E12A82A8-A25B-4E91-86A5-226EF89EFF66}"/>
              </a:ext>
            </a:extLst>
          </p:cNvPr>
          <p:cNvSpPr txBox="1"/>
          <p:nvPr/>
        </p:nvSpPr>
        <p:spPr>
          <a:xfrm>
            <a:off x="585192" y="931389"/>
            <a:ext cx="2002449" cy="1715854"/>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effectLst/>
                <a:uLnTx/>
                <a:uFillTx/>
                <a:latin typeface="Calibri"/>
                <a:ea typeface="Times New Roman" panose="02020603050405020304" pitchFamily="18" charset="0"/>
                <a:cs typeface="+mn-cs"/>
              </a:rPr>
              <a:t>To connect with an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effectLst/>
                <a:uLnTx/>
                <a:uFillTx/>
                <a:latin typeface="Calibri"/>
                <a:ea typeface="Times New Roman" panose="02020603050405020304" pitchFamily="18" charset="0"/>
                <a:cs typeface="+mn-cs"/>
              </a:rPr>
              <a:t>MDLIVE virtual provider:</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endParaRPr kumimoji="0" lang="en-US" sz="1050" b="1" i="0" u="sng" strike="noStrike" kern="1200" cap="none" spc="0" normalizeH="0" baseline="0" noProof="0" dirty="0">
              <a:ln>
                <a:noFill/>
              </a:ln>
              <a:effectLst/>
              <a:uLnTx/>
              <a:uFillTx/>
              <a:latin typeface="Calibri"/>
              <a:ea typeface="Times New Roman" panose="02020603050405020304" pitchFamily="18" charset="0"/>
              <a:cs typeface="+mn-cs"/>
            </a:endParaRP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1" i="0" u="sng" strike="noStrike" kern="1200" cap="none" spc="0" normalizeH="0" baseline="0" noProof="0" dirty="0">
                <a:ln>
                  <a:noFill/>
                </a:ln>
                <a:effectLst/>
                <a:uLnTx/>
                <a:uFillTx/>
                <a:latin typeface="Calibri"/>
                <a:ea typeface="Times New Roman" panose="02020603050405020304" pitchFamily="18" charset="0"/>
                <a:cs typeface="+mn-cs"/>
              </a:rPr>
              <a:t>Visit myCigna.com</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endParaRPr kumimoji="0" lang="en-US" sz="1050" b="0" i="0" u="none" strike="noStrike" kern="1200" cap="none" spc="0" normalizeH="0" baseline="0" noProof="0" dirty="0">
              <a:ln>
                <a:noFill/>
              </a:ln>
              <a:effectLst/>
              <a:uLnTx/>
              <a:uFillTx/>
              <a:latin typeface="Calibri"/>
              <a:ea typeface="Times New Roman" panose="02020603050405020304" pitchFamily="18" charset="0"/>
              <a:cs typeface="+mn-cs"/>
            </a:endParaRP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0" i="0" u="none" strike="noStrike" kern="1200" cap="none" spc="0" normalizeH="0" baseline="0" noProof="0" dirty="0">
                <a:ln>
                  <a:noFill/>
                </a:ln>
                <a:effectLst/>
                <a:uLnTx/>
                <a:uFillTx/>
                <a:latin typeface="Calibri"/>
                <a:ea typeface="Times New Roman" panose="02020603050405020304" pitchFamily="18" charset="0"/>
                <a:cs typeface="+mn-cs"/>
              </a:rPr>
              <a:t>Locate the:</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0" i="0" u="none" strike="noStrike" kern="1200" cap="none" spc="0" normalizeH="0" baseline="0" noProof="0" dirty="0">
                <a:ln>
                  <a:noFill/>
                </a:ln>
                <a:effectLst/>
                <a:uLnTx/>
                <a:uFillTx/>
                <a:latin typeface="Calibri"/>
                <a:ea typeface="Times New Roman" panose="02020603050405020304" pitchFamily="18" charset="0"/>
                <a:cs typeface="+mn-cs"/>
              </a:rPr>
              <a:t> “Talk to a doctor or nurse 24/7” </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0" i="0" u="none" strike="noStrike" kern="1200" cap="none" spc="0" normalizeH="0" baseline="0" noProof="0" dirty="0">
                <a:ln>
                  <a:noFill/>
                </a:ln>
                <a:effectLst/>
                <a:uLnTx/>
                <a:uFillTx/>
                <a:latin typeface="Calibri"/>
                <a:ea typeface="Times New Roman" panose="02020603050405020304" pitchFamily="18" charset="0"/>
                <a:cs typeface="+mn-cs"/>
              </a:rPr>
              <a:t>callout</a:t>
            </a:r>
          </a:p>
          <a:p>
            <a:pPr marL="0" marR="0" lvl="0" indent="0" algn="ctr" defTabSz="914400" rtl="0" eaLnBrk="1" fontAlgn="auto" latinLnBrk="0" hangingPunct="1">
              <a:lnSpc>
                <a:spcPct val="100000"/>
              </a:lnSpc>
              <a:spcBef>
                <a:spcPts val="0"/>
              </a:spcBef>
              <a:spcAft>
                <a:spcPts val="0"/>
              </a:spcAft>
              <a:buClr>
                <a:srgbClr val="A6A6A6"/>
              </a:buClr>
              <a:buSzPts val="1200"/>
              <a:buFontTx/>
              <a:buNone/>
              <a:tabLst/>
              <a:defRPr/>
            </a:pPr>
            <a:r>
              <a:rPr kumimoji="0" lang="en-US" sz="1050" b="0" i="0" u="none" strike="noStrike" kern="1200" cap="none" spc="0" normalizeH="0" baseline="0" noProof="0" dirty="0">
                <a:ln>
                  <a:noFill/>
                </a:ln>
                <a:effectLst/>
                <a:uLnTx/>
                <a:uFillTx/>
                <a:latin typeface="Calibri"/>
                <a:ea typeface="Times New Roman" panose="02020603050405020304" pitchFamily="18" charset="0"/>
                <a:cs typeface="+mn-cs"/>
              </a:rPr>
              <a:t>Click “Connect Now.”</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effectLst/>
              <a:uLnTx/>
              <a:uFillTx/>
              <a:latin typeface="Calibri"/>
              <a:ea typeface="Times New Roman" panose="02020603050405020304" pitchFamily="18" charset="0"/>
              <a:cs typeface="+mn-cs"/>
            </a:endParaRPr>
          </a:p>
        </p:txBody>
      </p:sp>
    </p:spTree>
    <p:extLst>
      <p:ext uri="{BB962C8B-B14F-4D97-AF65-F5344CB8AC3E}">
        <p14:creationId xmlns:p14="http://schemas.microsoft.com/office/powerpoint/2010/main" val="999986817"/>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0847"/>
            <a:ext cx="8229600" cy="1143001"/>
          </a:xfrm>
        </p:spPr>
        <p:txBody>
          <a:bodyPr vert="horz" lIns="91440" tIns="45720" rIns="91440" bIns="45720" rtlCol="0" anchor="ctr">
            <a:normAutofit/>
          </a:bodyPr>
          <a:lstStyle/>
          <a:p>
            <a:pPr algn="l"/>
            <a:r>
              <a:rPr lang="en-US" sz="3200" dirty="0">
                <a:solidFill>
                  <a:srgbClr val="000000"/>
                </a:solidFill>
              </a:rPr>
              <a:t>Cigna:  Additional Resources</a:t>
            </a:r>
          </a:p>
        </p:txBody>
      </p:sp>
      <p:sp>
        <p:nvSpPr>
          <p:cNvPr id="4" name="Slide Number Placeholder 3">
            <a:extLst>
              <a:ext uri="{FF2B5EF4-FFF2-40B4-BE49-F238E27FC236}">
                <a16:creationId xmlns:a16="http://schemas.microsoft.com/office/drawing/2014/main" id="{F6CFA6B8-3BA9-47CF-A189-0224285418AC}"/>
              </a:ext>
            </a:extLst>
          </p:cNvPr>
          <p:cNvSpPr txBox="1">
            <a:spLocks/>
          </p:cNvSpPr>
          <p:nvPr/>
        </p:nvSpPr>
        <p:spPr>
          <a:xfrm>
            <a:off x="3543300" y="6492875"/>
            <a:ext cx="2057400" cy="365125"/>
          </a:xfrm>
          <a:prstGeom prst="rect">
            <a:avLst/>
          </a:prstGeom>
        </p:spPr>
        <p:txBody>
          <a:bodyPr/>
          <a:lstStyle>
            <a:defPPr>
              <a:defRPr lang="en-US"/>
            </a:defPPr>
            <a:lvl1pPr marL="0" algn="ctr"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887EE084-D314-466E-A74D-09DC28239468}" type="slidenum">
              <a:rPr kumimoji="0" lang="en-US" sz="11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24</a:t>
            </a:fld>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6" name="Picture 2" descr="Ginger Brings On-Demand Mental Healthcare to 14 Million Cigna Behavioral  Health Customers Nationwide | Business Wire">
            <a:extLst>
              <a:ext uri="{FF2B5EF4-FFF2-40B4-BE49-F238E27FC236}">
                <a16:creationId xmlns:a16="http://schemas.microsoft.com/office/drawing/2014/main" id="{C0B41CF0-4A01-474C-B060-855C42F2252E}"/>
              </a:ext>
            </a:extLst>
          </p:cNvPr>
          <p:cNvPicPr>
            <a:picLocks noChangeAspect="1" noChangeArrowheads="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565862" y="1417537"/>
            <a:ext cx="1327660" cy="4591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7A4EF0-D620-4D75-8331-59B8EDD2B498}"/>
              </a:ext>
            </a:extLst>
          </p:cNvPr>
          <p:cNvSpPr txBox="1"/>
          <p:nvPr/>
        </p:nvSpPr>
        <p:spPr>
          <a:xfrm>
            <a:off x="228600" y="2133600"/>
            <a:ext cx="3163306"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On demand 24/7 virtual behavioral coaching model that offers both coaching / therapy at all clinical levels as well as peer support services.</a:t>
            </a:r>
          </a:p>
        </p:txBody>
      </p:sp>
      <p:pic>
        <p:nvPicPr>
          <p:cNvPr id="8" name="Picture 7">
            <a:extLst>
              <a:ext uri="{FF2B5EF4-FFF2-40B4-BE49-F238E27FC236}">
                <a16:creationId xmlns:a16="http://schemas.microsoft.com/office/drawing/2014/main" id="{8C5E85B6-FAFF-4288-AF05-6E8DECFB0A04}"/>
              </a:ext>
            </a:extLst>
          </p:cNvPr>
          <p:cNvPicPr>
            <a:picLocks noChangeAspect="1"/>
          </p:cNvPicPr>
          <p:nvPr/>
        </p:nvPicPr>
        <p:blipFill>
          <a:blip r:embed="rId3">
            <a:alphaModFix amt="50000"/>
          </a:blip>
          <a:stretch>
            <a:fillRect/>
          </a:stretch>
        </p:blipFill>
        <p:spPr>
          <a:xfrm>
            <a:off x="381000" y="2793480"/>
            <a:ext cx="2488781" cy="1404825"/>
          </a:xfrm>
          <a:prstGeom prst="rect">
            <a:avLst/>
          </a:prstGeom>
        </p:spPr>
      </p:pic>
      <p:sp>
        <p:nvSpPr>
          <p:cNvPr id="9" name="Speech Bubble: Oval 8">
            <a:extLst>
              <a:ext uri="{FF2B5EF4-FFF2-40B4-BE49-F238E27FC236}">
                <a16:creationId xmlns:a16="http://schemas.microsoft.com/office/drawing/2014/main" id="{72FB19F4-6987-4174-8C1E-7C1F500E7DD6}"/>
              </a:ext>
            </a:extLst>
          </p:cNvPr>
          <p:cNvSpPr/>
          <p:nvPr/>
        </p:nvSpPr>
        <p:spPr>
          <a:xfrm>
            <a:off x="3352800" y="1265215"/>
            <a:ext cx="2710066" cy="2163785"/>
          </a:xfrm>
          <a:prstGeom prst="wedgeEllipseCallout">
            <a:avLst/>
          </a:prstGeom>
          <a:noFill/>
          <a:ln>
            <a:solidFill>
              <a:srgbClr val="1AA4B2"/>
            </a:solidFill>
          </a:ln>
          <a:effectLst>
            <a:glow rad="101600">
              <a:schemeClr val="accent4">
                <a:satMod val="175000"/>
                <a:alpha val="40000"/>
              </a:schemeClr>
            </a:glow>
            <a:outerShdw blurRad="40000" dist="23000" dir="5400000" rotWithShape="0">
              <a:srgbClr val="000000">
                <a:alpha val="35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B31CB555-097B-4076-9D06-6DDB4D87D851}"/>
              </a:ext>
            </a:extLst>
          </p:cNvPr>
          <p:cNvSpPr/>
          <p:nvPr/>
        </p:nvSpPr>
        <p:spPr>
          <a:xfrm>
            <a:off x="3279586" y="1539193"/>
            <a:ext cx="2895600" cy="161582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mn-ea"/>
                <a:cs typeface="Calibri" panose="020F0502020204030204" pitchFamily="34" charset="0"/>
              </a:rPr>
              <a:t>Visit mycigna.com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mn-ea"/>
                <a:cs typeface="Calibri" panose="020F0502020204030204" pitchFamily="34" charset="0"/>
              </a:rPr>
              <a:t>Go to: Find Care &amp; Cost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mn-ea"/>
                <a:cs typeface="Calibri" panose="020F0502020204030204" pitchFamily="34" charset="0"/>
              </a:rPr>
              <a:t> Scroll down to bottom of page on right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mn-ea"/>
                <a:cs typeface="Calibri" panose="020F0502020204030204" pitchFamily="34" charset="0"/>
              </a:rPr>
              <a:t>Click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mn-ea"/>
                <a:cs typeface="Calibri" panose="020F0502020204030204" pitchFamily="34" charset="0"/>
              </a:rPr>
              <a:t>“ Talk to doctor or nurse” - counseling -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mn-ea"/>
                <a:cs typeface="Calibri" panose="020F0502020204030204" pitchFamily="34" charset="0"/>
              </a:rPr>
              <a:t> (it will ask what type of counseling)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mn-ea"/>
                <a:cs typeface="Calibri" panose="020F0502020204030204" pitchFamily="34" charset="0"/>
              </a:rPr>
              <a:t> and then your options and cost-share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mn-ea"/>
                <a:cs typeface="Calibri" panose="020F0502020204030204" pitchFamily="34" charset="0"/>
              </a:rPr>
              <a:t>will come up based on plan. </a:t>
            </a:r>
          </a:p>
        </p:txBody>
      </p:sp>
      <p:pic>
        <p:nvPicPr>
          <p:cNvPr id="10" name="Picture 7">
            <a:extLst>
              <a:ext uri="{FF2B5EF4-FFF2-40B4-BE49-F238E27FC236}">
                <a16:creationId xmlns:a16="http://schemas.microsoft.com/office/drawing/2014/main" id="{CA36FE55-270B-4DEA-8BBE-FDCE0FCC7A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62392" y="1306114"/>
            <a:ext cx="2100608" cy="57057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1" name="TextBox 10">
            <a:extLst>
              <a:ext uri="{FF2B5EF4-FFF2-40B4-BE49-F238E27FC236}">
                <a16:creationId xmlns:a16="http://schemas.microsoft.com/office/drawing/2014/main" id="{86C00C2E-009D-462E-9CD7-60CAE43BDFA3}"/>
              </a:ext>
            </a:extLst>
          </p:cNvPr>
          <p:cNvSpPr txBox="1"/>
          <p:nvPr/>
        </p:nvSpPr>
        <p:spPr>
          <a:xfrm>
            <a:off x="6175186" y="2025505"/>
            <a:ext cx="2986740" cy="80021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err="1">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Talkspace</a:t>
            </a:r>
            <a:r>
              <a:rPr kumimoji="0" lang="en-US" sz="115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is an online therapy platform that makes it easy and convenient for you to connect with a licensed behavioral therapist from anywhere, at any time. </a:t>
            </a:r>
          </a:p>
        </p:txBody>
      </p:sp>
      <p:grpSp>
        <p:nvGrpSpPr>
          <p:cNvPr id="12" name="Group 2">
            <a:extLst>
              <a:ext uri="{FF2B5EF4-FFF2-40B4-BE49-F238E27FC236}">
                <a16:creationId xmlns:a16="http://schemas.microsoft.com/office/drawing/2014/main" id="{0198DCD8-38A2-4012-B7BE-C09C985670FD}"/>
              </a:ext>
            </a:extLst>
          </p:cNvPr>
          <p:cNvGrpSpPr>
            <a:grpSpLocks/>
          </p:cNvGrpSpPr>
          <p:nvPr/>
        </p:nvGrpSpPr>
        <p:grpSpPr bwMode="auto">
          <a:xfrm>
            <a:off x="6696833" y="2990413"/>
            <a:ext cx="2031912" cy="1327284"/>
            <a:chOff x="4370" y="1489"/>
            <a:chExt cx="10459" cy="8596"/>
          </a:xfrm>
        </p:grpSpPr>
        <p:sp>
          <p:nvSpPr>
            <p:cNvPr id="13" name="Freeform 3">
              <a:extLst>
                <a:ext uri="{FF2B5EF4-FFF2-40B4-BE49-F238E27FC236}">
                  <a16:creationId xmlns:a16="http://schemas.microsoft.com/office/drawing/2014/main" id="{F34A2570-E29C-445E-AE60-AA579BDDEB98}"/>
                </a:ext>
              </a:extLst>
            </p:cNvPr>
            <p:cNvSpPr>
              <a:spLocks/>
            </p:cNvSpPr>
            <p:nvPr/>
          </p:nvSpPr>
          <p:spPr bwMode="auto">
            <a:xfrm>
              <a:off x="4370" y="1489"/>
              <a:ext cx="10459" cy="8596"/>
            </a:xfrm>
            <a:custGeom>
              <a:avLst/>
              <a:gdLst>
                <a:gd name="T0" fmla="+- 0 4370 4370"/>
                <a:gd name="T1" fmla="*/ T0 w 10459"/>
                <a:gd name="T2" fmla="+- 0 1489 1489"/>
                <a:gd name="T3" fmla="*/ 1489 h 8596"/>
                <a:gd name="T4" fmla="+- 0 14830 4370"/>
                <a:gd name="T5" fmla="*/ T4 w 10459"/>
                <a:gd name="T6" fmla="+- 0 1489 1489"/>
                <a:gd name="T7" fmla="*/ 1489 h 8596"/>
                <a:gd name="T8" fmla="+- 0 14830 4370"/>
                <a:gd name="T9" fmla="*/ T8 w 10459"/>
                <a:gd name="T10" fmla="+- 0 10085 1489"/>
                <a:gd name="T11" fmla="*/ 10085 h 8596"/>
                <a:gd name="T12" fmla="+- 0 4370 4370"/>
                <a:gd name="T13" fmla="*/ T12 w 10459"/>
                <a:gd name="T14" fmla="+- 0 10085 1489"/>
                <a:gd name="T15" fmla="*/ 10085 h 8596"/>
                <a:gd name="T16" fmla="+- 0 4370 4370"/>
                <a:gd name="T17" fmla="*/ T16 w 10459"/>
                <a:gd name="T18" fmla="+- 0 1489 1489"/>
                <a:gd name="T19" fmla="*/ 1489 h 8596"/>
              </a:gdLst>
              <a:ahLst/>
              <a:cxnLst>
                <a:cxn ang="0">
                  <a:pos x="T1" y="T3"/>
                </a:cxn>
                <a:cxn ang="0">
                  <a:pos x="T5" y="T7"/>
                </a:cxn>
                <a:cxn ang="0">
                  <a:pos x="T9" y="T11"/>
                </a:cxn>
                <a:cxn ang="0">
                  <a:pos x="T13" y="T15"/>
                </a:cxn>
                <a:cxn ang="0">
                  <a:pos x="T17" y="T19"/>
                </a:cxn>
              </a:cxnLst>
              <a:rect l="0" t="0" r="r" b="b"/>
              <a:pathLst>
                <a:path w="10459" h="8596">
                  <a:moveTo>
                    <a:pt x="0" y="0"/>
                  </a:moveTo>
                  <a:lnTo>
                    <a:pt x="10460" y="0"/>
                  </a:lnTo>
                  <a:lnTo>
                    <a:pt x="10460" y="8596"/>
                  </a:lnTo>
                  <a:lnTo>
                    <a:pt x="0" y="85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14" name="Picture 4">
              <a:extLst>
                <a:ext uri="{FF2B5EF4-FFF2-40B4-BE49-F238E27FC236}">
                  <a16:creationId xmlns:a16="http://schemas.microsoft.com/office/drawing/2014/main" id="{56E78F7A-EB89-4467-A3C7-CCB8BEF4B942}"/>
                </a:ext>
              </a:extLst>
            </p:cNvPr>
            <p:cNvPicPr>
              <a:picLocks noChangeAspect="1" noChangeArrowheads="1"/>
            </p:cNvPicPr>
            <p:nvPr/>
          </p:nvPicPr>
          <p:blipFill>
            <a:blip r:embed="rId5" cstate="print">
              <a:alphaModFix/>
              <a:extLst>
                <a:ext uri="{28A0092B-C50C-407E-A947-70E740481C1C}">
                  <a14:useLocalDpi xmlns:a14="http://schemas.microsoft.com/office/drawing/2010/main" val="0"/>
                </a:ext>
              </a:extLst>
            </a:blip>
            <a:srcRect/>
            <a:stretch>
              <a:fillRect/>
            </a:stretch>
          </p:blipFill>
          <p:spPr bwMode="auto">
            <a:xfrm>
              <a:off x="4370" y="1489"/>
              <a:ext cx="10459" cy="8596"/>
            </a:xfrm>
            <a:prstGeom prst="rect">
              <a:avLst/>
            </a:prstGeom>
            <a:noFill/>
            <a:extLst>
              <a:ext uri="{909E8E84-426E-40DD-AFC4-6F175D3DCCD1}">
                <a14:hiddenFill xmlns:a14="http://schemas.microsoft.com/office/drawing/2010/main">
                  <a:solidFill>
                    <a:srgbClr val="FFFFFF"/>
                  </a:solidFill>
                </a14:hiddenFill>
              </a:ext>
            </a:extLst>
          </p:spPr>
        </p:pic>
        <p:sp>
          <p:nvSpPr>
            <p:cNvPr id="15" name="Freeform 5">
              <a:extLst>
                <a:ext uri="{FF2B5EF4-FFF2-40B4-BE49-F238E27FC236}">
                  <a16:creationId xmlns:a16="http://schemas.microsoft.com/office/drawing/2014/main" id="{68BFF5CB-0274-4CD0-9C3B-E7FA3ADE32F3}"/>
                </a:ext>
              </a:extLst>
            </p:cNvPr>
            <p:cNvSpPr>
              <a:spLocks/>
            </p:cNvSpPr>
            <p:nvPr/>
          </p:nvSpPr>
          <p:spPr bwMode="auto">
            <a:xfrm>
              <a:off x="9028" y="5115"/>
              <a:ext cx="1145" cy="6"/>
            </a:xfrm>
            <a:custGeom>
              <a:avLst/>
              <a:gdLst>
                <a:gd name="T0" fmla="+- 0 9028 9028"/>
                <a:gd name="T1" fmla="*/ T0 w 1145"/>
                <a:gd name="T2" fmla="+- 0 5120 5115"/>
                <a:gd name="T3" fmla="*/ 5120 h 6"/>
                <a:gd name="T4" fmla="+- 0 10172 9028"/>
                <a:gd name="T5" fmla="*/ T4 w 1145"/>
                <a:gd name="T6" fmla="+- 0 5115 5115"/>
                <a:gd name="T7" fmla="*/ 5115 h 6"/>
              </a:gdLst>
              <a:ahLst/>
              <a:cxnLst>
                <a:cxn ang="0">
                  <a:pos x="T1" y="T3"/>
                </a:cxn>
                <a:cxn ang="0">
                  <a:pos x="T5" y="T7"/>
                </a:cxn>
              </a:cxnLst>
              <a:rect l="0" t="0" r="r" b="b"/>
              <a:pathLst>
                <a:path w="1145" h="6">
                  <a:moveTo>
                    <a:pt x="0" y="5"/>
                  </a:moveTo>
                  <a:lnTo>
                    <a:pt x="1144" y="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6">
              <a:extLst>
                <a:ext uri="{FF2B5EF4-FFF2-40B4-BE49-F238E27FC236}">
                  <a16:creationId xmlns:a16="http://schemas.microsoft.com/office/drawing/2014/main" id="{96F5FD9C-C067-481F-B6DB-884003BECB01}"/>
                </a:ext>
              </a:extLst>
            </p:cNvPr>
            <p:cNvSpPr>
              <a:spLocks/>
            </p:cNvSpPr>
            <p:nvPr/>
          </p:nvSpPr>
          <p:spPr bwMode="auto">
            <a:xfrm>
              <a:off x="9028" y="5115"/>
              <a:ext cx="1055" cy="5"/>
            </a:xfrm>
            <a:custGeom>
              <a:avLst/>
              <a:gdLst>
                <a:gd name="T0" fmla="+- 0 9028 9028"/>
                <a:gd name="T1" fmla="*/ T0 w 1055"/>
                <a:gd name="T2" fmla="+- 0 5120 5115"/>
                <a:gd name="T3" fmla="*/ 5120 h 5"/>
                <a:gd name="T4" fmla="+- 0 10082 9028"/>
                <a:gd name="T5" fmla="*/ T4 w 1055"/>
                <a:gd name="T6" fmla="+- 0 5115 5115"/>
                <a:gd name="T7" fmla="*/ 5115 h 5"/>
              </a:gdLst>
              <a:ahLst/>
              <a:cxnLst>
                <a:cxn ang="0">
                  <a:pos x="T1" y="T3"/>
                </a:cxn>
                <a:cxn ang="0">
                  <a:pos x="T5" y="T7"/>
                </a:cxn>
              </a:cxnLst>
              <a:rect l="0" t="0" r="r" b="b"/>
              <a:pathLst>
                <a:path w="1055" h="5">
                  <a:moveTo>
                    <a:pt x="0" y="5"/>
                  </a:moveTo>
                  <a:lnTo>
                    <a:pt x="1054" y="0"/>
                  </a:lnTo>
                </a:path>
              </a:pathLst>
            </a:custGeom>
            <a:noFill/>
            <a:ln w="9525">
              <a:solidFill>
                <a:srgbClr val="A7A7A7"/>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Freeform 7">
              <a:extLst>
                <a:ext uri="{FF2B5EF4-FFF2-40B4-BE49-F238E27FC236}">
                  <a16:creationId xmlns:a16="http://schemas.microsoft.com/office/drawing/2014/main" id="{05CA0E35-0908-461E-86FB-D155FFDC70CF}"/>
                </a:ext>
              </a:extLst>
            </p:cNvPr>
            <p:cNvSpPr>
              <a:spLocks/>
            </p:cNvSpPr>
            <p:nvPr/>
          </p:nvSpPr>
          <p:spPr bwMode="auto">
            <a:xfrm>
              <a:off x="10082" y="5090"/>
              <a:ext cx="68" cy="50"/>
            </a:xfrm>
            <a:custGeom>
              <a:avLst/>
              <a:gdLst>
                <a:gd name="T0" fmla="+- 0 10082 10082"/>
                <a:gd name="T1" fmla="*/ T0 w 68"/>
                <a:gd name="T2" fmla="+- 0 5140 5090"/>
                <a:gd name="T3" fmla="*/ 5140 h 50"/>
                <a:gd name="T4" fmla="+- 0 10082 10082"/>
                <a:gd name="T5" fmla="*/ T4 w 68"/>
                <a:gd name="T6" fmla="+- 0 5090 5090"/>
                <a:gd name="T7" fmla="*/ 5090 h 50"/>
                <a:gd name="T8" fmla="+- 0 10150 10082"/>
                <a:gd name="T9" fmla="*/ T8 w 68"/>
                <a:gd name="T10" fmla="+- 0 5115 5090"/>
                <a:gd name="T11" fmla="*/ 5115 h 50"/>
                <a:gd name="T12" fmla="+- 0 10082 10082"/>
                <a:gd name="T13" fmla="*/ T12 w 68"/>
                <a:gd name="T14" fmla="+- 0 5140 5090"/>
                <a:gd name="T15" fmla="*/ 5140 h 50"/>
              </a:gdLst>
              <a:ahLst/>
              <a:cxnLst>
                <a:cxn ang="0">
                  <a:pos x="T1" y="T3"/>
                </a:cxn>
                <a:cxn ang="0">
                  <a:pos x="T5" y="T7"/>
                </a:cxn>
                <a:cxn ang="0">
                  <a:pos x="T9" y="T11"/>
                </a:cxn>
                <a:cxn ang="0">
                  <a:pos x="T13" y="T15"/>
                </a:cxn>
              </a:cxnLst>
              <a:rect l="0" t="0" r="r" b="b"/>
              <a:pathLst>
                <a:path w="68" h="50">
                  <a:moveTo>
                    <a:pt x="0" y="50"/>
                  </a:moveTo>
                  <a:lnTo>
                    <a:pt x="0" y="0"/>
                  </a:lnTo>
                  <a:lnTo>
                    <a:pt x="68" y="25"/>
                  </a:lnTo>
                  <a:lnTo>
                    <a:pt x="0" y="50"/>
                  </a:lnTo>
                  <a:close/>
                </a:path>
              </a:pathLst>
            </a:custGeom>
            <a:solidFill>
              <a:srgbClr val="A7A7A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Freeform 8">
              <a:extLst>
                <a:ext uri="{FF2B5EF4-FFF2-40B4-BE49-F238E27FC236}">
                  <a16:creationId xmlns:a16="http://schemas.microsoft.com/office/drawing/2014/main" id="{99F10090-41FB-4429-AD76-104F6C70C35D}"/>
                </a:ext>
              </a:extLst>
            </p:cNvPr>
            <p:cNvSpPr>
              <a:spLocks/>
            </p:cNvSpPr>
            <p:nvPr/>
          </p:nvSpPr>
          <p:spPr bwMode="auto">
            <a:xfrm>
              <a:off x="10082" y="5090"/>
              <a:ext cx="68" cy="50"/>
            </a:xfrm>
            <a:custGeom>
              <a:avLst/>
              <a:gdLst>
                <a:gd name="T0" fmla="+- 0 10082 10082"/>
                <a:gd name="T1" fmla="*/ T0 w 68"/>
                <a:gd name="T2" fmla="+- 0 5140 5090"/>
                <a:gd name="T3" fmla="*/ 5140 h 50"/>
                <a:gd name="T4" fmla="+- 0 10150 10082"/>
                <a:gd name="T5" fmla="*/ T4 w 68"/>
                <a:gd name="T6" fmla="+- 0 5115 5090"/>
                <a:gd name="T7" fmla="*/ 5115 h 50"/>
                <a:gd name="T8" fmla="+- 0 10082 10082"/>
                <a:gd name="T9" fmla="*/ T8 w 68"/>
                <a:gd name="T10" fmla="+- 0 5090 5090"/>
                <a:gd name="T11" fmla="*/ 5090 h 50"/>
                <a:gd name="T12" fmla="+- 0 10082 10082"/>
                <a:gd name="T13" fmla="*/ T12 w 68"/>
                <a:gd name="T14" fmla="+- 0 5140 5090"/>
                <a:gd name="T15" fmla="*/ 5140 h 50"/>
              </a:gdLst>
              <a:ahLst/>
              <a:cxnLst>
                <a:cxn ang="0">
                  <a:pos x="T1" y="T3"/>
                </a:cxn>
                <a:cxn ang="0">
                  <a:pos x="T5" y="T7"/>
                </a:cxn>
                <a:cxn ang="0">
                  <a:pos x="T9" y="T11"/>
                </a:cxn>
                <a:cxn ang="0">
                  <a:pos x="T13" y="T15"/>
                </a:cxn>
              </a:cxnLst>
              <a:rect l="0" t="0" r="r" b="b"/>
              <a:pathLst>
                <a:path w="68" h="50">
                  <a:moveTo>
                    <a:pt x="0" y="50"/>
                  </a:moveTo>
                  <a:lnTo>
                    <a:pt x="68" y="25"/>
                  </a:lnTo>
                  <a:lnTo>
                    <a:pt x="0" y="0"/>
                  </a:lnTo>
                  <a:lnTo>
                    <a:pt x="0" y="50"/>
                  </a:lnTo>
                  <a:close/>
                </a:path>
              </a:pathLst>
            </a:custGeom>
            <a:noFill/>
            <a:ln w="9525">
              <a:solidFill>
                <a:srgbClr val="A7A7A7"/>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6" name="Group 33">
            <a:extLst>
              <a:ext uri="{FF2B5EF4-FFF2-40B4-BE49-F238E27FC236}">
                <a16:creationId xmlns:a16="http://schemas.microsoft.com/office/drawing/2014/main" id="{4EA10230-CA72-4C4A-ABC0-D293D74C0317}"/>
              </a:ext>
            </a:extLst>
          </p:cNvPr>
          <p:cNvGrpSpPr>
            <a:grpSpLocks/>
          </p:cNvGrpSpPr>
          <p:nvPr/>
        </p:nvGrpSpPr>
        <p:grpSpPr bwMode="auto">
          <a:xfrm>
            <a:off x="5498835" y="4133513"/>
            <a:ext cx="252611" cy="176249"/>
            <a:chOff x="3705" y="20"/>
            <a:chExt cx="312" cy="188"/>
          </a:xfrm>
        </p:grpSpPr>
        <p:sp>
          <p:nvSpPr>
            <p:cNvPr id="27" name="Freeform 37">
              <a:extLst>
                <a:ext uri="{FF2B5EF4-FFF2-40B4-BE49-F238E27FC236}">
                  <a16:creationId xmlns:a16="http://schemas.microsoft.com/office/drawing/2014/main" id="{156E7610-F0B8-4748-AF28-344594EDBA58}"/>
                </a:ext>
              </a:extLst>
            </p:cNvPr>
            <p:cNvSpPr>
              <a:spLocks/>
            </p:cNvSpPr>
            <p:nvPr/>
          </p:nvSpPr>
          <p:spPr bwMode="auto">
            <a:xfrm>
              <a:off x="3715" y="30"/>
              <a:ext cx="68" cy="166"/>
            </a:xfrm>
            <a:custGeom>
              <a:avLst/>
              <a:gdLst>
                <a:gd name="T0" fmla="+- 0 3743 3715"/>
                <a:gd name="T1" fmla="*/ T0 w 68"/>
                <a:gd name="T2" fmla="+- 0 81 30"/>
                <a:gd name="T3" fmla="*/ 81 h 166"/>
                <a:gd name="T4" fmla="+- 0 3743 3715"/>
                <a:gd name="T5" fmla="*/ T4 w 68"/>
                <a:gd name="T6" fmla="+- 0 50 30"/>
                <a:gd name="T7" fmla="*/ 50 h 166"/>
                <a:gd name="T8" fmla="+- 0 3750 3715"/>
                <a:gd name="T9" fmla="*/ T8 w 68"/>
                <a:gd name="T10" fmla="+- 0 40 30"/>
                <a:gd name="T11" fmla="*/ 40 h 166"/>
                <a:gd name="T12" fmla="+- 0 3772 3715"/>
                <a:gd name="T13" fmla="*/ T12 w 68"/>
                <a:gd name="T14" fmla="+- 0 40 30"/>
                <a:gd name="T15" fmla="*/ 40 h 166"/>
                <a:gd name="T16" fmla="+- 0 3777 3715"/>
                <a:gd name="T17" fmla="*/ T16 w 68"/>
                <a:gd name="T18" fmla="+- 0 41 30"/>
                <a:gd name="T19" fmla="*/ 41 h 166"/>
                <a:gd name="T20" fmla="+- 0 3783 3715"/>
                <a:gd name="T21" fmla="*/ T20 w 68"/>
                <a:gd name="T22" fmla="+- 0 43 30"/>
                <a:gd name="T23" fmla="*/ 43 h 166"/>
                <a:gd name="T24" fmla="+- 0 3783 3715"/>
                <a:gd name="T25" fmla="*/ T24 w 68"/>
                <a:gd name="T26" fmla="+- 0 33 30"/>
                <a:gd name="T27" fmla="*/ 33 h 166"/>
                <a:gd name="T28" fmla="+- 0 3778 3715"/>
                <a:gd name="T29" fmla="*/ T28 w 68"/>
                <a:gd name="T30" fmla="+- 0 31 30"/>
                <a:gd name="T31" fmla="*/ 31 h 166"/>
                <a:gd name="T32" fmla="+- 0 3773 3715"/>
                <a:gd name="T33" fmla="*/ T32 w 68"/>
                <a:gd name="T34" fmla="+- 0 30 30"/>
                <a:gd name="T35" fmla="*/ 30 h 166"/>
                <a:gd name="T36" fmla="+- 0 3756 3715"/>
                <a:gd name="T37" fmla="*/ T36 w 68"/>
                <a:gd name="T38" fmla="+- 0 30 30"/>
                <a:gd name="T39" fmla="*/ 30 h 166"/>
                <a:gd name="T40" fmla="+- 0 3748 3715"/>
                <a:gd name="T41" fmla="*/ T40 w 68"/>
                <a:gd name="T42" fmla="+- 0 33 30"/>
                <a:gd name="T43" fmla="*/ 33 h 166"/>
                <a:gd name="T44" fmla="+- 0 3742 3715"/>
                <a:gd name="T45" fmla="*/ T44 w 68"/>
                <a:gd name="T46" fmla="+- 0 39 30"/>
                <a:gd name="T47" fmla="*/ 39 h 166"/>
                <a:gd name="T48" fmla="+- 0 3735 3715"/>
                <a:gd name="T49" fmla="*/ T48 w 68"/>
                <a:gd name="T50" fmla="+- 0 46 30"/>
                <a:gd name="T51" fmla="*/ 46 h 166"/>
                <a:gd name="T52" fmla="+- 0 3732 3715"/>
                <a:gd name="T53" fmla="*/ T52 w 68"/>
                <a:gd name="T54" fmla="+- 0 56 30"/>
                <a:gd name="T55" fmla="*/ 56 h 166"/>
                <a:gd name="T56" fmla="+- 0 3732 3715"/>
                <a:gd name="T57" fmla="*/ T56 w 68"/>
                <a:gd name="T58" fmla="+- 0 81 30"/>
                <a:gd name="T59" fmla="*/ 81 h 166"/>
                <a:gd name="T60" fmla="+- 0 3715 3715"/>
                <a:gd name="T61" fmla="*/ T60 w 68"/>
                <a:gd name="T62" fmla="+- 0 81 30"/>
                <a:gd name="T63" fmla="*/ 81 h 166"/>
                <a:gd name="T64" fmla="+- 0 3715 3715"/>
                <a:gd name="T65" fmla="*/ T64 w 68"/>
                <a:gd name="T66" fmla="+- 0 91 30"/>
                <a:gd name="T67" fmla="*/ 91 h 166"/>
                <a:gd name="T68" fmla="+- 0 3732 3715"/>
                <a:gd name="T69" fmla="*/ T68 w 68"/>
                <a:gd name="T70" fmla="+- 0 91 30"/>
                <a:gd name="T71" fmla="*/ 91 h 166"/>
                <a:gd name="T72" fmla="+- 0 3732 3715"/>
                <a:gd name="T73" fmla="*/ T72 w 68"/>
                <a:gd name="T74" fmla="+- 0 196 30"/>
                <a:gd name="T75" fmla="*/ 196 h 166"/>
                <a:gd name="T76" fmla="+- 0 3743 3715"/>
                <a:gd name="T77" fmla="*/ T76 w 68"/>
                <a:gd name="T78" fmla="+- 0 196 30"/>
                <a:gd name="T79" fmla="*/ 196 h 166"/>
                <a:gd name="T80" fmla="+- 0 3743 3715"/>
                <a:gd name="T81" fmla="*/ T80 w 68"/>
                <a:gd name="T82" fmla="+- 0 91 30"/>
                <a:gd name="T83" fmla="*/ 91 h 166"/>
                <a:gd name="T84" fmla="+- 0 3783 3715"/>
                <a:gd name="T85" fmla="*/ T84 w 68"/>
                <a:gd name="T86" fmla="+- 0 91 30"/>
                <a:gd name="T87" fmla="*/ 91 h 166"/>
                <a:gd name="T88" fmla="+- 0 3783 3715"/>
                <a:gd name="T89" fmla="*/ T88 w 68"/>
                <a:gd name="T90" fmla="+- 0 81 30"/>
                <a:gd name="T91" fmla="*/ 81 h 166"/>
                <a:gd name="T92" fmla="+- 0 3743 3715"/>
                <a:gd name="T93" fmla="*/ T92 w 68"/>
                <a:gd name="T94" fmla="+- 0 81 30"/>
                <a:gd name="T95" fmla="*/ 81 h 166"/>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68" h="166">
                  <a:moveTo>
                    <a:pt x="28" y="51"/>
                  </a:moveTo>
                  <a:lnTo>
                    <a:pt x="28" y="20"/>
                  </a:lnTo>
                  <a:lnTo>
                    <a:pt x="35" y="10"/>
                  </a:lnTo>
                  <a:lnTo>
                    <a:pt x="57" y="10"/>
                  </a:lnTo>
                  <a:lnTo>
                    <a:pt x="62" y="11"/>
                  </a:lnTo>
                  <a:lnTo>
                    <a:pt x="68" y="13"/>
                  </a:lnTo>
                  <a:lnTo>
                    <a:pt x="68" y="3"/>
                  </a:lnTo>
                  <a:lnTo>
                    <a:pt x="63" y="1"/>
                  </a:lnTo>
                  <a:lnTo>
                    <a:pt x="58" y="0"/>
                  </a:lnTo>
                  <a:lnTo>
                    <a:pt x="41" y="0"/>
                  </a:lnTo>
                  <a:lnTo>
                    <a:pt x="33" y="3"/>
                  </a:lnTo>
                  <a:lnTo>
                    <a:pt x="27" y="9"/>
                  </a:lnTo>
                  <a:lnTo>
                    <a:pt x="20" y="16"/>
                  </a:lnTo>
                  <a:lnTo>
                    <a:pt x="17" y="26"/>
                  </a:lnTo>
                  <a:lnTo>
                    <a:pt x="17" y="51"/>
                  </a:lnTo>
                  <a:lnTo>
                    <a:pt x="0" y="51"/>
                  </a:lnTo>
                  <a:lnTo>
                    <a:pt x="0" y="61"/>
                  </a:lnTo>
                  <a:lnTo>
                    <a:pt x="17" y="61"/>
                  </a:lnTo>
                  <a:lnTo>
                    <a:pt x="17" y="166"/>
                  </a:lnTo>
                  <a:lnTo>
                    <a:pt x="28" y="166"/>
                  </a:lnTo>
                  <a:lnTo>
                    <a:pt x="28" y="61"/>
                  </a:lnTo>
                  <a:lnTo>
                    <a:pt x="68" y="61"/>
                  </a:lnTo>
                  <a:lnTo>
                    <a:pt x="68" y="51"/>
                  </a:lnTo>
                  <a:lnTo>
                    <a:pt x="28" y="51"/>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8" name="Freeform 36">
              <a:extLst>
                <a:ext uri="{FF2B5EF4-FFF2-40B4-BE49-F238E27FC236}">
                  <a16:creationId xmlns:a16="http://schemas.microsoft.com/office/drawing/2014/main" id="{90FD17FF-989F-470D-8675-9FE536C614A6}"/>
                </a:ext>
              </a:extLst>
            </p:cNvPr>
            <p:cNvSpPr>
              <a:spLocks/>
            </p:cNvSpPr>
            <p:nvPr/>
          </p:nvSpPr>
          <p:spPr bwMode="auto">
            <a:xfrm>
              <a:off x="3794" y="98"/>
              <a:ext cx="118" cy="104"/>
            </a:xfrm>
            <a:custGeom>
              <a:avLst/>
              <a:gdLst>
                <a:gd name="T0" fmla="+- 0 3800 3794"/>
                <a:gd name="T1" fmla="*/ T0 w 118"/>
                <a:gd name="T2" fmla="+- 0 165 98"/>
                <a:gd name="T3" fmla="*/ 165 h 104"/>
                <a:gd name="T4" fmla="+- 0 3813 3794"/>
                <a:gd name="T5" fmla="*/ T4 w 118"/>
                <a:gd name="T6" fmla="+- 0 182 98"/>
                <a:gd name="T7" fmla="*/ 182 h 104"/>
                <a:gd name="T8" fmla="+- 0 3806 3794"/>
                <a:gd name="T9" fmla="*/ T8 w 118"/>
                <a:gd name="T10" fmla="+- 0 138 98"/>
                <a:gd name="T11" fmla="*/ 138 h 104"/>
                <a:gd name="T12" fmla="+- 0 3806 3794"/>
                <a:gd name="T13" fmla="*/ T12 w 118"/>
                <a:gd name="T14" fmla="+- 0 138 98"/>
                <a:gd name="T15" fmla="*/ 138 h 104"/>
                <a:gd name="T16" fmla="+- 0 3810 3794"/>
                <a:gd name="T17" fmla="*/ T16 w 118"/>
                <a:gd name="T18" fmla="+- 0 98 98"/>
                <a:gd name="T19" fmla="*/ 98 h 104"/>
                <a:gd name="T20" fmla="+- 0 3798 3794"/>
                <a:gd name="T21" fmla="*/ T20 w 118"/>
                <a:gd name="T22" fmla="+- 0 116 98"/>
                <a:gd name="T23" fmla="*/ 116 h 104"/>
                <a:gd name="T24" fmla="+- 0 3794 3794"/>
                <a:gd name="T25" fmla="*/ T24 w 118"/>
                <a:gd name="T26" fmla="+- 0 138 98"/>
                <a:gd name="T27" fmla="*/ 138 h 104"/>
                <a:gd name="T28" fmla="+- 0 3795 3794"/>
                <a:gd name="T29" fmla="*/ T28 w 118"/>
                <a:gd name="T30" fmla="+- 0 143 98"/>
                <a:gd name="T31" fmla="*/ 143 h 104"/>
                <a:gd name="T32" fmla="+- 0 3800 3794"/>
                <a:gd name="T33" fmla="*/ T32 w 118"/>
                <a:gd name="T34" fmla="+- 0 165 98"/>
                <a:gd name="T35" fmla="*/ 165 h 10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18" h="104">
                  <a:moveTo>
                    <a:pt x="6" y="67"/>
                  </a:moveTo>
                  <a:lnTo>
                    <a:pt x="19" y="84"/>
                  </a:lnTo>
                  <a:lnTo>
                    <a:pt x="12" y="40"/>
                  </a:lnTo>
                  <a:lnTo>
                    <a:pt x="16" y="0"/>
                  </a:lnTo>
                  <a:lnTo>
                    <a:pt x="4" y="18"/>
                  </a:lnTo>
                  <a:lnTo>
                    <a:pt x="0" y="40"/>
                  </a:lnTo>
                  <a:lnTo>
                    <a:pt x="1" y="45"/>
                  </a:lnTo>
                  <a:lnTo>
                    <a:pt x="6" y="67"/>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9" name="Freeform 35">
              <a:extLst>
                <a:ext uri="{FF2B5EF4-FFF2-40B4-BE49-F238E27FC236}">
                  <a16:creationId xmlns:a16="http://schemas.microsoft.com/office/drawing/2014/main" id="{31A58D89-280B-43BA-823B-5D9317E63BBC}"/>
                </a:ext>
              </a:extLst>
            </p:cNvPr>
            <p:cNvSpPr>
              <a:spLocks/>
            </p:cNvSpPr>
            <p:nvPr/>
          </p:nvSpPr>
          <p:spPr bwMode="auto">
            <a:xfrm>
              <a:off x="3794" y="98"/>
              <a:ext cx="118" cy="104"/>
            </a:xfrm>
            <a:custGeom>
              <a:avLst/>
              <a:gdLst>
                <a:gd name="T0" fmla="+- 0 3806 3794"/>
                <a:gd name="T1" fmla="*/ T0 w 118"/>
                <a:gd name="T2" fmla="+- 0 138 98"/>
                <a:gd name="T3" fmla="*/ 138 h 104"/>
                <a:gd name="T4" fmla="+- 0 3807 3794"/>
                <a:gd name="T5" fmla="*/ T4 w 118"/>
                <a:gd name="T6" fmla="+- 0 128 98"/>
                <a:gd name="T7" fmla="*/ 128 h 104"/>
                <a:gd name="T8" fmla="+- 0 3816 3794"/>
                <a:gd name="T9" fmla="*/ T8 w 118"/>
                <a:gd name="T10" fmla="+- 0 108 98"/>
                <a:gd name="T11" fmla="*/ 108 h 104"/>
                <a:gd name="T12" fmla="+- 0 3832 3794"/>
                <a:gd name="T13" fmla="*/ T12 w 118"/>
                <a:gd name="T14" fmla="+- 0 94 98"/>
                <a:gd name="T15" fmla="*/ 94 h 104"/>
                <a:gd name="T16" fmla="+- 0 3853 3794"/>
                <a:gd name="T17" fmla="*/ T16 w 118"/>
                <a:gd name="T18" fmla="+- 0 88 98"/>
                <a:gd name="T19" fmla="*/ 88 h 104"/>
                <a:gd name="T20" fmla="+- 0 3863 3794"/>
                <a:gd name="T21" fmla="*/ T20 w 118"/>
                <a:gd name="T22" fmla="+- 0 89 98"/>
                <a:gd name="T23" fmla="*/ 89 h 104"/>
                <a:gd name="T24" fmla="+- 0 3883 3794"/>
                <a:gd name="T25" fmla="*/ T24 w 118"/>
                <a:gd name="T26" fmla="+- 0 99 98"/>
                <a:gd name="T27" fmla="*/ 99 h 104"/>
                <a:gd name="T28" fmla="+- 0 3896 3794"/>
                <a:gd name="T29" fmla="*/ T28 w 118"/>
                <a:gd name="T30" fmla="+- 0 116 98"/>
                <a:gd name="T31" fmla="*/ 116 h 104"/>
                <a:gd name="T32" fmla="+- 0 3901 3794"/>
                <a:gd name="T33" fmla="*/ T32 w 118"/>
                <a:gd name="T34" fmla="+- 0 138 98"/>
                <a:gd name="T35" fmla="*/ 138 h 104"/>
                <a:gd name="T36" fmla="+- 0 3901 3794"/>
                <a:gd name="T37" fmla="*/ T36 w 118"/>
                <a:gd name="T38" fmla="+- 0 139 98"/>
                <a:gd name="T39" fmla="*/ 139 h 104"/>
                <a:gd name="T40" fmla="+- 0 3900 3794"/>
                <a:gd name="T41" fmla="*/ T40 w 118"/>
                <a:gd name="T42" fmla="+- 0 148 98"/>
                <a:gd name="T43" fmla="*/ 148 h 104"/>
                <a:gd name="T44" fmla="+- 0 3892 3794"/>
                <a:gd name="T45" fmla="*/ T44 w 118"/>
                <a:gd name="T46" fmla="+- 0 169 98"/>
                <a:gd name="T47" fmla="*/ 169 h 104"/>
                <a:gd name="T48" fmla="+- 0 3876 3794"/>
                <a:gd name="T49" fmla="*/ T48 w 118"/>
                <a:gd name="T50" fmla="+- 0 183 98"/>
                <a:gd name="T51" fmla="*/ 183 h 104"/>
                <a:gd name="T52" fmla="+- 0 3854 3794"/>
                <a:gd name="T53" fmla="*/ T52 w 118"/>
                <a:gd name="T54" fmla="+- 0 188 98"/>
                <a:gd name="T55" fmla="*/ 188 h 104"/>
                <a:gd name="T56" fmla="+- 0 3844 3794"/>
                <a:gd name="T57" fmla="*/ T56 w 118"/>
                <a:gd name="T58" fmla="+- 0 187 98"/>
                <a:gd name="T59" fmla="*/ 187 h 104"/>
                <a:gd name="T60" fmla="+- 0 3824 3794"/>
                <a:gd name="T61" fmla="*/ T60 w 118"/>
                <a:gd name="T62" fmla="+- 0 178 98"/>
                <a:gd name="T63" fmla="*/ 178 h 104"/>
                <a:gd name="T64" fmla="+- 0 3811 3794"/>
                <a:gd name="T65" fmla="*/ T64 w 118"/>
                <a:gd name="T66" fmla="+- 0 161 98"/>
                <a:gd name="T67" fmla="*/ 161 h 104"/>
                <a:gd name="T68" fmla="+- 0 3806 3794"/>
                <a:gd name="T69" fmla="*/ T68 w 118"/>
                <a:gd name="T70" fmla="+- 0 138 98"/>
                <a:gd name="T71" fmla="*/ 138 h 104"/>
                <a:gd name="T72" fmla="+- 0 3813 3794"/>
                <a:gd name="T73" fmla="*/ T72 w 118"/>
                <a:gd name="T74" fmla="+- 0 182 98"/>
                <a:gd name="T75" fmla="*/ 182 h 104"/>
                <a:gd name="T76" fmla="+- 0 3831 3794"/>
                <a:gd name="T77" fmla="*/ T76 w 118"/>
                <a:gd name="T78" fmla="+- 0 194 98"/>
                <a:gd name="T79" fmla="*/ 194 h 104"/>
                <a:gd name="T80" fmla="+- 0 3853 3794"/>
                <a:gd name="T81" fmla="*/ T80 w 118"/>
                <a:gd name="T82" fmla="+- 0 199 98"/>
                <a:gd name="T83" fmla="*/ 199 h 104"/>
                <a:gd name="T84" fmla="+- 0 3859 3794"/>
                <a:gd name="T85" fmla="*/ T84 w 118"/>
                <a:gd name="T86" fmla="+- 0 198 98"/>
                <a:gd name="T87" fmla="*/ 198 h 104"/>
                <a:gd name="T88" fmla="+- 0 3881 3794"/>
                <a:gd name="T89" fmla="*/ T88 w 118"/>
                <a:gd name="T90" fmla="+- 0 192 98"/>
                <a:gd name="T91" fmla="*/ 192 h 104"/>
                <a:gd name="T92" fmla="+- 0 3898 3794"/>
                <a:gd name="T93" fmla="*/ T92 w 118"/>
                <a:gd name="T94" fmla="+- 0 179 98"/>
                <a:gd name="T95" fmla="*/ 179 h 104"/>
                <a:gd name="T96" fmla="+- 0 3909 3794"/>
                <a:gd name="T97" fmla="*/ T96 w 118"/>
                <a:gd name="T98" fmla="+- 0 160 98"/>
                <a:gd name="T99" fmla="*/ 160 h 104"/>
                <a:gd name="T100" fmla="+- 0 3913 3794"/>
                <a:gd name="T101" fmla="*/ T100 w 118"/>
                <a:gd name="T102" fmla="+- 0 138 98"/>
                <a:gd name="T103" fmla="*/ 138 h 104"/>
                <a:gd name="T104" fmla="+- 0 3913 3794"/>
                <a:gd name="T105" fmla="*/ T104 w 118"/>
                <a:gd name="T106" fmla="+- 0 133 98"/>
                <a:gd name="T107" fmla="*/ 133 h 104"/>
                <a:gd name="T108" fmla="+- 0 3907 3794"/>
                <a:gd name="T109" fmla="*/ T108 w 118"/>
                <a:gd name="T110" fmla="+- 0 112 98"/>
                <a:gd name="T111" fmla="*/ 112 h 104"/>
                <a:gd name="T112" fmla="+- 0 3895 3794"/>
                <a:gd name="T113" fmla="*/ T112 w 118"/>
                <a:gd name="T114" fmla="+- 0 94 98"/>
                <a:gd name="T115" fmla="*/ 94 h 104"/>
                <a:gd name="T116" fmla="+- 0 3876 3794"/>
                <a:gd name="T117" fmla="*/ T116 w 118"/>
                <a:gd name="T118" fmla="+- 0 82 98"/>
                <a:gd name="T119" fmla="*/ 82 h 104"/>
                <a:gd name="T120" fmla="+- 0 3854 3794"/>
                <a:gd name="T121" fmla="*/ T120 w 118"/>
                <a:gd name="T122" fmla="+- 0 78 98"/>
                <a:gd name="T123" fmla="*/ 78 h 104"/>
                <a:gd name="T124" fmla="+- 0 3848 3794"/>
                <a:gd name="T125" fmla="*/ T124 w 118"/>
                <a:gd name="T126" fmla="+- 0 78 98"/>
                <a:gd name="T127" fmla="*/ 78 h 104"/>
                <a:gd name="T128" fmla="+- 0 3827 3794"/>
                <a:gd name="T129" fmla="*/ T128 w 118"/>
                <a:gd name="T130" fmla="+- 0 84 98"/>
                <a:gd name="T131" fmla="*/ 84 h 104"/>
                <a:gd name="T132" fmla="+- 0 3810 3794"/>
                <a:gd name="T133" fmla="*/ T132 w 118"/>
                <a:gd name="T134" fmla="+- 0 98 98"/>
                <a:gd name="T135" fmla="*/ 98 h 104"/>
                <a:gd name="T136" fmla="+- 0 3806 3794"/>
                <a:gd name="T137" fmla="*/ T136 w 118"/>
                <a:gd name="T138" fmla="+- 0 138 98"/>
                <a:gd name="T139" fmla="*/ 138 h 10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Lst>
              <a:rect l="0" t="0" r="r" b="b"/>
              <a:pathLst>
                <a:path w="118" h="104">
                  <a:moveTo>
                    <a:pt x="12" y="40"/>
                  </a:moveTo>
                  <a:lnTo>
                    <a:pt x="13" y="30"/>
                  </a:lnTo>
                  <a:lnTo>
                    <a:pt x="22" y="10"/>
                  </a:lnTo>
                  <a:lnTo>
                    <a:pt x="38" y="-4"/>
                  </a:lnTo>
                  <a:lnTo>
                    <a:pt x="59" y="-10"/>
                  </a:lnTo>
                  <a:lnTo>
                    <a:pt x="69" y="-9"/>
                  </a:lnTo>
                  <a:lnTo>
                    <a:pt x="89" y="1"/>
                  </a:lnTo>
                  <a:lnTo>
                    <a:pt x="102" y="18"/>
                  </a:lnTo>
                  <a:lnTo>
                    <a:pt x="107" y="40"/>
                  </a:lnTo>
                  <a:lnTo>
                    <a:pt x="107" y="41"/>
                  </a:lnTo>
                  <a:lnTo>
                    <a:pt x="106" y="50"/>
                  </a:lnTo>
                  <a:lnTo>
                    <a:pt x="98" y="71"/>
                  </a:lnTo>
                  <a:lnTo>
                    <a:pt x="82" y="85"/>
                  </a:lnTo>
                  <a:lnTo>
                    <a:pt x="60" y="90"/>
                  </a:lnTo>
                  <a:lnTo>
                    <a:pt x="50" y="89"/>
                  </a:lnTo>
                  <a:lnTo>
                    <a:pt x="30" y="80"/>
                  </a:lnTo>
                  <a:lnTo>
                    <a:pt x="17" y="63"/>
                  </a:lnTo>
                  <a:lnTo>
                    <a:pt x="12" y="40"/>
                  </a:lnTo>
                  <a:lnTo>
                    <a:pt x="19" y="84"/>
                  </a:lnTo>
                  <a:lnTo>
                    <a:pt x="37" y="96"/>
                  </a:lnTo>
                  <a:lnTo>
                    <a:pt x="59" y="101"/>
                  </a:lnTo>
                  <a:lnTo>
                    <a:pt x="65" y="100"/>
                  </a:lnTo>
                  <a:lnTo>
                    <a:pt x="87" y="94"/>
                  </a:lnTo>
                  <a:lnTo>
                    <a:pt x="104" y="81"/>
                  </a:lnTo>
                  <a:lnTo>
                    <a:pt x="115" y="62"/>
                  </a:lnTo>
                  <a:lnTo>
                    <a:pt x="119" y="40"/>
                  </a:lnTo>
                  <a:lnTo>
                    <a:pt x="119" y="35"/>
                  </a:lnTo>
                  <a:lnTo>
                    <a:pt x="113" y="14"/>
                  </a:lnTo>
                  <a:lnTo>
                    <a:pt x="101" y="-4"/>
                  </a:lnTo>
                  <a:lnTo>
                    <a:pt x="82" y="-16"/>
                  </a:lnTo>
                  <a:lnTo>
                    <a:pt x="60" y="-20"/>
                  </a:lnTo>
                  <a:lnTo>
                    <a:pt x="54" y="-20"/>
                  </a:lnTo>
                  <a:lnTo>
                    <a:pt x="33" y="-14"/>
                  </a:lnTo>
                  <a:lnTo>
                    <a:pt x="16" y="0"/>
                  </a:lnTo>
                  <a:lnTo>
                    <a:pt x="12" y="40"/>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0" name="Freeform 34">
              <a:extLst>
                <a:ext uri="{FF2B5EF4-FFF2-40B4-BE49-F238E27FC236}">
                  <a16:creationId xmlns:a16="http://schemas.microsoft.com/office/drawing/2014/main" id="{EC21E190-339B-4615-B432-F061257C7899}"/>
                </a:ext>
              </a:extLst>
            </p:cNvPr>
            <p:cNvSpPr>
              <a:spLocks/>
            </p:cNvSpPr>
            <p:nvPr/>
          </p:nvSpPr>
          <p:spPr bwMode="auto">
            <a:xfrm>
              <a:off x="3945" y="79"/>
              <a:ext cx="62" cy="117"/>
            </a:xfrm>
            <a:custGeom>
              <a:avLst/>
              <a:gdLst>
                <a:gd name="T0" fmla="+- 0 4007 3945"/>
                <a:gd name="T1" fmla="*/ T0 w 62"/>
                <a:gd name="T2" fmla="+- 0 91 79"/>
                <a:gd name="T3" fmla="*/ 91 h 117"/>
                <a:gd name="T4" fmla="+- 0 4007 3945"/>
                <a:gd name="T5" fmla="*/ T4 w 62"/>
                <a:gd name="T6" fmla="+- 0 79 79"/>
                <a:gd name="T7" fmla="*/ 79 h 117"/>
                <a:gd name="T8" fmla="+- 0 4004 3945"/>
                <a:gd name="T9" fmla="*/ T8 w 62"/>
                <a:gd name="T10" fmla="+- 0 79 79"/>
                <a:gd name="T11" fmla="*/ 79 h 117"/>
                <a:gd name="T12" fmla="+- 0 3984 3945"/>
                <a:gd name="T13" fmla="*/ T12 w 62"/>
                <a:gd name="T14" fmla="+- 0 83 79"/>
                <a:gd name="T15" fmla="*/ 83 h 117"/>
                <a:gd name="T16" fmla="+- 0 3967 3945"/>
                <a:gd name="T17" fmla="*/ T16 w 62"/>
                <a:gd name="T18" fmla="+- 0 96 79"/>
                <a:gd name="T19" fmla="*/ 96 h 117"/>
                <a:gd name="T20" fmla="+- 0 3956 3945"/>
                <a:gd name="T21" fmla="*/ T20 w 62"/>
                <a:gd name="T22" fmla="+- 0 113 79"/>
                <a:gd name="T23" fmla="*/ 113 h 117"/>
                <a:gd name="T24" fmla="+- 0 3956 3945"/>
                <a:gd name="T25" fmla="*/ T24 w 62"/>
                <a:gd name="T26" fmla="+- 0 81 79"/>
                <a:gd name="T27" fmla="*/ 81 h 117"/>
                <a:gd name="T28" fmla="+- 0 3945 3945"/>
                <a:gd name="T29" fmla="*/ T28 w 62"/>
                <a:gd name="T30" fmla="+- 0 81 79"/>
                <a:gd name="T31" fmla="*/ 81 h 117"/>
                <a:gd name="T32" fmla="+- 0 3945 3945"/>
                <a:gd name="T33" fmla="*/ T32 w 62"/>
                <a:gd name="T34" fmla="+- 0 196 79"/>
                <a:gd name="T35" fmla="*/ 196 h 117"/>
                <a:gd name="T36" fmla="+- 0 3956 3945"/>
                <a:gd name="T37" fmla="*/ T36 w 62"/>
                <a:gd name="T38" fmla="+- 0 196 79"/>
                <a:gd name="T39" fmla="*/ 196 h 117"/>
                <a:gd name="T40" fmla="+- 0 3956 3945"/>
                <a:gd name="T41" fmla="*/ T40 w 62"/>
                <a:gd name="T42" fmla="+- 0 149 79"/>
                <a:gd name="T43" fmla="*/ 149 h 117"/>
                <a:gd name="T44" fmla="+- 0 3959 3945"/>
                <a:gd name="T45" fmla="*/ T44 w 62"/>
                <a:gd name="T46" fmla="+- 0 127 79"/>
                <a:gd name="T47" fmla="*/ 127 h 117"/>
                <a:gd name="T48" fmla="+- 0 3969 3945"/>
                <a:gd name="T49" fmla="*/ T48 w 62"/>
                <a:gd name="T50" fmla="+- 0 107 79"/>
                <a:gd name="T51" fmla="*/ 107 h 117"/>
                <a:gd name="T52" fmla="+- 0 3986 3945"/>
                <a:gd name="T53" fmla="*/ T52 w 62"/>
                <a:gd name="T54" fmla="+- 0 95 79"/>
                <a:gd name="T55" fmla="*/ 95 h 117"/>
                <a:gd name="T56" fmla="+- 0 4006 3945"/>
                <a:gd name="T57" fmla="*/ T56 w 62"/>
                <a:gd name="T58" fmla="+- 0 91 79"/>
                <a:gd name="T59" fmla="*/ 91 h 117"/>
                <a:gd name="T60" fmla="+- 0 4007 3945"/>
                <a:gd name="T61" fmla="*/ T60 w 62"/>
                <a:gd name="T62" fmla="+- 0 91 79"/>
                <a:gd name="T63" fmla="*/ 91 h 11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Lst>
              <a:rect l="0" t="0" r="r" b="b"/>
              <a:pathLst>
                <a:path w="62" h="117">
                  <a:moveTo>
                    <a:pt x="62" y="12"/>
                  </a:moveTo>
                  <a:lnTo>
                    <a:pt x="62" y="0"/>
                  </a:lnTo>
                  <a:lnTo>
                    <a:pt x="59" y="0"/>
                  </a:lnTo>
                  <a:lnTo>
                    <a:pt x="39" y="4"/>
                  </a:lnTo>
                  <a:lnTo>
                    <a:pt x="22" y="17"/>
                  </a:lnTo>
                  <a:lnTo>
                    <a:pt x="11" y="34"/>
                  </a:lnTo>
                  <a:lnTo>
                    <a:pt x="11" y="2"/>
                  </a:lnTo>
                  <a:lnTo>
                    <a:pt x="0" y="2"/>
                  </a:lnTo>
                  <a:lnTo>
                    <a:pt x="0" y="117"/>
                  </a:lnTo>
                  <a:lnTo>
                    <a:pt x="11" y="117"/>
                  </a:lnTo>
                  <a:lnTo>
                    <a:pt x="11" y="70"/>
                  </a:lnTo>
                  <a:lnTo>
                    <a:pt x="14" y="48"/>
                  </a:lnTo>
                  <a:lnTo>
                    <a:pt x="24" y="28"/>
                  </a:lnTo>
                  <a:lnTo>
                    <a:pt x="41" y="16"/>
                  </a:lnTo>
                  <a:lnTo>
                    <a:pt x="61" y="12"/>
                  </a:lnTo>
                  <a:lnTo>
                    <a:pt x="62" y="12"/>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18">
            <a:extLst>
              <a:ext uri="{FF2B5EF4-FFF2-40B4-BE49-F238E27FC236}">
                <a16:creationId xmlns:a16="http://schemas.microsoft.com/office/drawing/2014/main" id="{08822714-332C-415D-B3D3-41BB8D9BECE3}"/>
              </a:ext>
            </a:extLst>
          </p:cNvPr>
          <p:cNvGrpSpPr>
            <a:grpSpLocks/>
          </p:cNvGrpSpPr>
          <p:nvPr/>
        </p:nvGrpSpPr>
        <p:grpSpPr bwMode="auto">
          <a:xfrm>
            <a:off x="5826650" y="4027521"/>
            <a:ext cx="767509" cy="352801"/>
            <a:chOff x="4058" y="22"/>
            <a:chExt cx="738" cy="220"/>
          </a:xfrm>
        </p:grpSpPr>
        <p:sp>
          <p:nvSpPr>
            <p:cNvPr id="32" name="Freeform 32">
              <a:extLst>
                <a:ext uri="{FF2B5EF4-FFF2-40B4-BE49-F238E27FC236}">
                  <a16:creationId xmlns:a16="http://schemas.microsoft.com/office/drawing/2014/main" id="{548F9D96-0BB6-4369-A29F-F8427F536DC6}"/>
                </a:ext>
              </a:extLst>
            </p:cNvPr>
            <p:cNvSpPr>
              <a:spLocks/>
            </p:cNvSpPr>
            <p:nvPr/>
          </p:nvSpPr>
          <p:spPr bwMode="auto">
            <a:xfrm>
              <a:off x="4068" y="35"/>
              <a:ext cx="145" cy="164"/>
            </a:xfrm>
            <a:custGeom>
              <a:avLst/>
              <a:gdLst>
                <a:gd name="T0" fmla="+- 0 4071 4068"/>
                <a:gd name="T1" fmla="*/ T0 w 145"/>
                <a:gd name="T2" fmla="+- 0 94 35"/>
                <a:gd name="T3" fmla="*/ 94 h 164"/>
                <a:gd name="T4" fmla="+- 0 4068 4068"/>
                <a:gd name="T5" fmla="*/ T4 w 145"/>
                <a:gd name="T6" fmla="+- 0 117 35"/>
                <a:gd name="T7" fmla="*/ 117 h 164"/>
                <a:gd name="T8" fmla="+- 0 4068 4068"/>
                <a:gd name="T9" fmla="*/ T8 w 145"/>
                <a:gd name="T10" fmla="+- 0 117 35"/>
                <a:gd name="T11" fmla="*/ 117 h 164"/>
                <a:gd name="T12" fmla="+- 0 4070 4068"/>
                <a:gd name="T13" fmla="*/ T12 w 145"/>
                <a:gd name="T14" fmla="+- 0 134 35"/>
                <a:gd name="T15" fmla="*/ 134 h 164"/>
                <a:gd name="T16" fmla="+- 0 4077 4068"/>
                <a:gd name="T17" fmla="*/ T16 w 145"/>
                <a:gd name="T18" fmla="+- 0 155 35"/>
                <a:gd name="T19" fmla="*/ 155 h 164"/>
                <a:gd name="T20" fmla="+- 0 4089 4068"/>
                <a:gd name="T21" fmla="*/ T20 w 145"/>
                <a:gd name="T22" fmla="+- 0 173 35"/>
                <a:gd name="T23" fmla="*/ 173 h 164"/>
                <a:gd name="T24" fmla="+- 0 4105 4068"/>
                <a:gd name="T25" fmla="*/ T24 w 145"/>
                <a:gd name="T26" fmla="+- 0 186 35"/>
                <a:gd name="T27" fmla="*/ 186 h 164"/>
                <a:gd name="T28" fmla="+- 0 4126 4068"/>
                <a:gd name="T29" fmla="*/ T28 w 145"/>
                <a:gd name="T30" fmla="+- 0 195 35"/>
                <a:gd name="T31" fmla="*/ 195 h 164"/>
                <a:gd name="T32" fmla="+- 0 4149 4068"/>
                <a:gd name="T33" fmla="*/ T32 w 145"/>
                <a:gd name="T34" fmla="+- 0 199 35"/>
                <a:gd name="T35" fmla="*/ 199 h 164"/>
                <a:gd name="T36" fmla="+- 0 4161 4068"/>
                <a:gd name="T37" fmla="*/ T36 w 145"/>
                <a:gd name="T38" fmla="+- 0 198 35"/>
                <a:gd name="T39" fmla="*/ 198 h 164"/>
                <a:gd name="T40" fmla="+- 0 4181 4068"/>
                <a:gd name="T41" fmla="*/ T40 w 145"/>
                <a:gd name="T42" fmla="+- 0 193 35"/>
                <a:gd name="T43" fmla="*/ 193 h 164"/>
                <a:gd name="T44" fmla="+- 0 4198 4068"/>
                <a:gd name="T45" fmla="*/ T44 w 145"/>
                <a:gd name="T46" fmla="+- 0 184 35"/>
                <a:gd name="T47" fmla="*/ 184 h 164"/>
                <a:gd name="T48" fmla="+- 0 4213 4068"/>
                <a:gd name="T49" fmla="*/ T48 w 145"/>
                <a:gd name="T50" fmla="+- 0 171 35"/>
                <a:gd name="T51" fmla="*/ 171 h 164"/>
                <a:gd name="T52" fmla="+- 0 4195 4068"/>
                <a:gd name="T53" fmla="*/ T52 w 145"/>
                <a:gd name="T54" fmla="+- 0 152 35"/>
                <a:gd name="T55" fmla="*/ 152 h 164"/>
                <a:gd name="T56" fmla="+- 0 4187 4068"/>
                <a:gd name="T57" fmla="*/ T56 w 145"/>
                <a:gd name="T58" fmla="+- 0 159 35"/>
                <a:gd name="T59" fmla="*/ 159 h 164"/>
                <a:gd name="T60" fmla="+- 0 4170 4068"/>
                <a:gd name="T61" fmla="*/ T60 w 145"/>
                <a:gd name="T62" fmla="+- 0 169 35"/>
                <a:gd name="T63" fmla="*/ 169 h 164"/>
                <a:gd name="T64" fmla="+- 0 4149 4068"/>
                <a:gd name="T65" fmla="*/ T64 w 145"/>
                <a:gd name="T66" fmla="+- 0 173 35"/>
                <a:gd name="T67" fmla="*/ 173 h 164"/>
                <a:gd name="T68" fmla="+- 0 4131 4068"/>
                <a:gd name="T69" fmla="*/ T68 w 145"/>
                <a:gd name="T70" fmla="+- 0 169 35"/>
                <a:gd name="T71" fmla="*/ 169 h 164"/>
                <a:gd name="T72" fmla="+- 0 4113 4068"/>
                <a:gd name="T73" fmla="*/ T72 w 145"/>
                <a:gd name="T74" fmla="+- 0 158 35"/>
                <a:gd name="T75" fmla="*/ 158 h 164"/>
                <a:gd name="T76" fmla="+- 0 4101 4068"/>
                <a:gd name="T77" fmla="*/ T76 w 145"/>
                <a:gd name="T78" fmla="+- 0 139 35"/>
                <a:gd name="T79" fmla="*/ 139 h 164"/>
                <a:gd name="T80" fmla="+- 0 4097 4068"/>
                <a:gd name="T81" fmla="*/ T80 w 145"/>
                <a:gd name="T82" fmla="+- 0 117 35"/>
                <a:gd name="T83" fmla="*/ 117 h 164"/>
                <a:gd name="T84" fmla="+- 0 4097 4068"/>
                <a:gd name="T85" fmla="*/ T84 w 145"/>
                <a:gd name="T86" fmla="+- 0 116 35"/>
                <a:gd name="T87" fmla="*/ 116 h 164"/>
                <a:gd name="T88" fmla="+- 0 4100 4068"/>
                <a:gd name="T89" fmla="*/ T88 w 145"/>
                <a:gd name="T90" fmla="+- 0 97 35"/>
                <a:gd name="T91" fmla="*/ 97 h 164"/>
                <a:gd name="T92" fmla="+- 0 4111 4068"/>
                <a:gd name="T93" fmla="*/ T92 w 145"/>
                <a:gd name="T94" fmla="+- 0 78 35"/>
                <a:gd name="T95" fmla="*/ 78 h 164"/>
                <a:gd name="T96" fmla="+- 0 4128 4068"/>
                <a:gd name="T97" fmla="*/ T96 w 145"/>
                <a:gd name="T98" fmla="+- 0 65 35"/>
                <a:gd name="T99" fmla="*/ 65 h 164"/>
                <a:gd name="T100" fmla="+- 0 4149 4068"/>
                <a:gd name="T101" fmla="*/ T100 w 145"/>
                <a:gd name="T102" fmla="+- 0 60 35"/>
                <a:gd name="T103" fmla="*/ 60 h 164"/>
                <a:gd name="T104" fmla="+- 0 4159 4068"/>
                <a:gd name="T105" fmla="*/ T104 w 145"/>
                <a:gd name="T106" fmla="+- 0 61 35"/>
                <a:gd name="T107" fmla="*/ 61 h 164"/>
                <a:gd name="T108" fmla="+- 0 4177 4068"/>
                <a:gd name="T109" fmla="*/ T108 w 145"/>
                <a:gd name="T110" fmla="+- 0 68 35"/>
                <a:gd name="T111" fmla="*/ 68 h 164"/>
                <a:gd name="T112" fmla="+- 0 4194 4068"/>
                <a:gd name="T113" fmla="*/ T112 w 145"/>
                <a:gd name="T114" fmla="+- 0 80 35"/>
                <a:gd name="T115" fmla="*/ 80 h 164"/>
                <a:gd name="T116" fmla="+- 0 4212 4068"/>
                <a:gd name="T117" fmla="*/ T116 w 145"/>
                <a:gd name="T118" fmla="+- 0 59 35"/>
                <a:gd name="T119" fmla="*/ 59 h 164"/>
                <a:gd name="T120" fmla="+- 0 4207 4068"/>
                <a:gd name="T121" fmla="*/ T120 w 145"/>
                <a:gd name="T122" fmla="+- 0 55 35"/>
                <a:gd name="T123" fmla="*/ 55 h 164"/>
                <a:gd name="T124" fmla="+- 0 4192 4068"/>
                <a:gd name="T125" fmla="*/ T124 w 145"/>
                <a:gd name="T126" fmla="+- 0 45 35"/>
                <a:gd name="T127" fmla="*/ 45 h 164"/>
                <a:gd name="T128" fmla="+- 0 4173 4068"/>
                <a:gd name="T129" fmla="*/ T128 w 145"/>
                <a:gd name="T130" fmla="+- 0 37 35"/>
                <a:gd name="T131" fmla="*/ 37 h 164"/>
                <a:gd name="T132" fmla="+- 0 4150 4068"/>
                <a:gd name="T133" fmla="*/ T132 w 145"/>
                <a:gd name="T134" fmla="+- 0 35 35"/>
                <a:gd name="T135" fmla="*/ 35 h 164"/>
                <a:gd name="T136" fmla="+- 0 4131 4068"/>
                <a:gd name="T137" fmla="*/ T136 w 145"/>
                <a:gd name="T138" fmla="+- 0 37 35"/>
                <a:gd name="T139" fmla="*/ 37 h 164"/>
                <a:gd name="T140" fmla="+- 0 4110 4068"/>
                <a:gd name="T141" fmla="*/ T140 w 145"/>
                <a:gd name="T142" fmla="+- 0 45 35"/>
                <a:gd name="T143" fmla="*/ 45 h 164"/>
                <a:gd name="T144" fmla="+- 0 4093 4068"/>
                <a:gd name="T145" fmla="*/ T144 w 145"/>
                <a:gd name="T146" fmla="+- 0 57 35"/>
                <a:gd name="T147" fmla="*/ 57 h 164"/>
                <a:gd name="T148" fmla="+- 0 4079 4068"/>
                <a:gd name="T149" fmla="*/ T148 w 145"/>
                <a:gd name="T150" fmla="+- 0 74 35"/>
                <a:gd name="T151" fmla="*/ 74 h 164"/>
                <a:gd name="T152" fmla="+- 0 4071 4068"/>
                <a:gd name="T153" fmla="*/ T152 w 145"/>
                <a:gd name="T154" fmla="+- 0 94 35"/>
                <a:gd name="T155" fmla="*/ 94 h 16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Lst>
              <a:rect l="0" t="0" r="r" b="b"/>
              <a:pathLst>
                <a:path w="145" h="164">
                  <a:moveTo>
                    <a:pt x="3" y="59"/>
                  </a:moveTo>
                  <a:lnTo>
                    <a:pt x="0" y="82"/>
                  </a:lnTo>
                  <a:lnTo>
                    <a:pt x="2" y="99"/>
                  </a:lnTo>
                  <a:lnTo>
                    <a:pt x="9" y="120"/>
                  </a:lnTo>
                  <a:lnTo>
                    <a:pt x="21" y="138"/>
                  </a:lnTo>
                  <a:lnTo>
                    <a:pt x="37" y="151"/>
                  </a:lnTo>
                  <a:lnTo>
                    <a:pt x="58" y="160"/>
                  </a:lnTo>
                  <a:lnTo>
                    <a:pt x="81" y="164"/>
                  </a:lnTo>
                  <a:lnTo>
                    <a:pt x="93" y="163"/>
                  </a:lnTo>
                  <a:lnTo>
                    <a:pt x="113" y="158"/>
                  </a:lnTo>
                  <a:lnTo>
                    <a:pt x="130" y="149"/>
                  </a:lnTo>
                  <a:lnTo>
                    <a:pt x="145" y="136"/>
                  </a:lnTo>
                  <a:lnTo>
                    <a:pt x="127" y="117"/>
                  </a:lnTo>
                  <a:lnTo>
                    <a:pt x="119" y="124"/>
                  </a:lnTo>
                  <a:lnTo>
                    <a:pt x="102" y="134"/>
                  </a:lnTo>
                  <a:lnTo>
                    <a:pt x="81" y="138"/>
                  </a:lnTo>
                  <a:lnTo>
                    <a:pt x="63" y="134"/>
                  </a:lnTo>
                  <a:lnTo>
                    <a:pt x="45" y="123"/>
                  </a:lnTo>
                  <a:lnTo>
                    <a:pt x="33" y="104"/>
                  </a:lnTo>
                  <a:lnTo>
                    <a:pt x="29" y="82"/>
                  </a:lnTo>
                  <a:lnTo>
                    <a:pt x="29" y="81"/>
                  </a:lnTo>
                  <a:lnTo>
                    <a:pt x="32" y="62"/>
                  </a:lnTo>
                  <a:lnTo>
                    <a:pt x="43" y="43"/>
                  </a:lnTo>
                  <a:lnTo>
                    <a:pt x="60" y="30"/>
                  </a:lnTo>
                  <a:lnTo>
                    <a:pt x="81" y="25"/>
                  </a:lnTo>
                  <a:lnTo>
                    <a:pt x="91" y="26"/>
                  </a:lnTo>
                  <a:lnTo>
                    <a:pt x="109" y="33"/>
                  </a:lnTo>
                  <a:lnTo>
                    <a:pt x="126" y="45"/>
                  </a:lnTo>
                  <a:lnTo>
                    <a:pt x="144" y="24"/>
                  </a:lnTo>
                  <a:lnTo>
                    <a:pt x="139" y="20"/>
                  </a:lnTo>
                  <a:lnTo>
                    <a:pt x="124" y="10"/>
                  </a:lnTo>
                  <a:lnTo>
                    <a:pt x="105" y="2"/>
                  </a:lnTo>
                  <a:lnTo>
                    <a:pt x="82" y="0"/>
                  </a:lnTo>
                  <a:lnTo>
                    <a:pt x="63" y="2"/>
                  </a:lnTo>
                  <a:lnTo>
                    <a:pt x="42" y="10"/>
                  </a:lnTo>
                  <a:lnTo>
                    <a:pt x="25" y="22"/>
                  </a:lnTo>
                  <a:lnTo>
                    <a:pt x="11" y="39"/>
                  </a:lnTo>
                  <a:lnTo>
                    <a:pt x="3" y="59"/>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3" name="Freeform 31">
              <a:extLst>
                <a:ext uri="{FF2B5EF4-FFF2-40B4-BE49-F238E27FC236}">
                  <a16:creationId xmlns:a16="http://schemas.microsoft.com/office/drawing/2014/main" id="{BD945426-A9E2-4366-93D7-2BA66FA3C303}"/>
                </a:ext>
              </a:extLst>
            </p:cNvPr>
            <p:cNvSpPr>
              <a:spLocks/>
            </p:cNvSpPr>
            <p:nvPr/>
          </p:nvSpPr>
          <p:spPr bwMode="auto">
            <a:xfrm>
              <a:off x="4237" y="32"/>
              <a:ext cx="29" cy="164"/>
            </a:xfrm>
            <a:custGeom>
              <a:avLst/>
              <a:gdLst>
                <a:gd name="T0" fmla="+- 0 4237 4237"/>
                <a:gd name="T1" fmla="*/ T0 w 29"/>
                <a:gd name="T2" fmla="+- 0 32 32"/>
                <a:gd name="T3" fmla="*/ 32 h 164"/>
                <a:gd name="T4" fmla="+- 0 4237 4237"/>
                <a:gd name="T5" fmla="*/ T4 w 29"/>
                <a:gd name="T6" fmla="+- 0 58 32"/>
                <a:gd name="T7" fmla="*/ 58 h 164"/>
                <a:gd name="T8" fmla="+- 0 4266 4237"/>
                <a:gd name="T9" fmla="*/ T8 w 29"/>
                <a:gd name="T10" fmla="+- 0 58 32"/>
                <a:gd name="T11" fmla="*/ 58 h 164"/>
                <a:gd name="T12" fmla="+- 0 4266 4237"/>
                <a:gd name="T13" fmla="*/ T12 w 29"/>
                <a:gd name="T14" fmla="+- 0 32 32"/>
                <a:gd name="T15" fmla="*/ 32 h 164"/>
                <a:gd name="T16" fmla="+- 0 4237 4237"/>
                <a:gd name="T17" fmla="*/ T16 w 29"/>
                <a:gd name="T18" fmla="+- 0 32 32"/>
                <a:gd name="T19" fmla="*/ 32 h 164"/>
              </a:gdLst>
              <a:ahLst/>
              <a:cxnLst>
                <a:cxn ang="0">
                  <a:pos x="T1" y="T3"/>
                </a:cxn>
                <a:cxn ang="0">
                  <a:pos x="T5" y="T7"/>
                </a:cxn>
                <a:cxn ang="0">
                  <a:pos x="T9" y="T11"/>
                </a:cxn>
                <a:cxn ang="0">
                  <a:pos x="T13" y="T15"/>
                </a:cxn>
                <a:cxn ang="0">
                  <a:pos x="T17" y="T19"/>
                </a:cxn>
              </a:cxnLst>
              <a:rect l="0" t="0" r="r" b="b"/>
              <a:pathLst>
                <a:path w="29" h="164">
                  <a:moveTo>
                    <a:pt x="0" y="0"/>
                  </a:moveTo>
                  <a:lnTo>
                    <a:pt x="0" y="26"/>
                  </a:lnTo>
                  <a:lnTo>
                    <a:pt x="29" y="26"/>
                  </a:lnTo>
                  <a:lnTo>
                    <a:pt x="29" y="0"/>
                  </a:lnTo>
                  <a:lnTo>
                    <a:pt x="0" y="0"/>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4" name="Freeform 30">
              <a:extLst>
                <a:ext uri="{FF2B5EF4-FFF2-40B4-BE49-F238E27FC236}">
                  <a16:creationId xmlns:a16="http://schemas.microsoft.com/office/drawing/2014/main" id="{070AC107-ED67-4061-8A47-2A034F6CE6C5}"/>
                </a:ext>
              </a:extLst>
            </p:cNvPr>
            <p:cNvSpPr>
              <a:spLocks/>
            </p:cNvSpPr>
            <p:nvPr/>
          </p:nvSpPr>
          <p:spPr bwMode="auto">
            <a:xfrm>
              <a:off x="4237" y="32"/>
              <a:ext cx="29" cy="164"/>
            </a:xfrm>
            <a:custGeom>
              <a:avLst/>
              <a:gdLst>
                <a:gd name="T0" fmla="+- 0 4238 4237"/>
                <a:gd name="T1" fmla="*/ T0 w 29"/>
                <a:gd name="T2" fmla="+- 0 76 32"/>
                <a:gd name="T3" fmla="*/ 76 h 164"/>
                <a:gd name="T4" fmla="+- 0 4238 4237"/>
                <a:gd name="T5" fmla="*/ T4 w 29"/>
                <a:gd name="T6" fmla="+- 0 196 32"/>
                <a:gd name="T7" fmla="*/ 196 h 164"/>
                <a:gd name="T8" fmla="+- 0 4265 4237"/>
                <a:gd name="T9" fmla="*/ T8 w 29"/>
                <a:gd name="T10" fmla="+- 0 196 32"/>
                <a:gd name="T11" fmla="*/ 196 h 164"/>
                <a:gd name="T12" fmla="+- 0 4265 4237"/>
                <a:gd name="T13" fmla="*/ T12 w 29"/>
                <a:gd name="T14" fmla="+- 0 76 32"/>
                <a:gd name="T15" fmla="*/ 76 h 164"/>
                <a:gd name="T16" fmla="+- 0 4238 4237"/>
                <a:gd name="T17" fmla="*/ T16 w 29"/>
                <a:gd name="T18" fmla="+- 0 76 32"/>
                <a:gd name="T19" fmla="*/ 76 h 164"/>
              </a:gdLst>
              <a:ahLst/>
              <a:cxnLst>
                <a:cxn ang="0">
                  <a:pos x="T1" y="T3"/>
                </a:cxn>
                <a:cxn ang="0">
                  <a:pos x="T5" y="T7"/>
                </a:cxn>
                <a:cxn ang="0">
                  <a:pos x="T9" y="T11"/>
                </a:cxn>
                <a:cxn ang="0">
                  <a:pos x="T13" y="T15"/>
                </a:cxn>
                <a:cxn ang="0">
                  <a:pos x="T17" y="T19"/>
                </a:cxn>
              </a:cxnLst>
              <a:rect l="0" t="0" r="r" b="b"/>
              <a:pathLst>
                <a:path w="29" h="164">
                  <a:moveTo>
                    <a:pt x="1" y="44"/>
                  </a:moveTo>
                  <a:lnTo>
                    <a:pt x="1" y="164"/>
                  </a:lnTo>
                  <a:lnTo>
                    <a:pt x="28" y="164"/>
                  </a:lnTo>
                  <a:lnTo>
                    <a:pt x="28" y="44"/>
                  </a:lnTo>
                  <a:lnTo>
                    <a:pt x="1" y="44"/>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5" name="Freeform 29">
              <a:extLst>
                <a:ext uri="{FF2B5EF4-FFF2-40B4-BE49-F238E27FC236}">
                  <a16:creationId xmlns:a16="http://schemas.microsoft.com/office/drawing/2014/main" id="{9E095867-5BD2-4C1A-820D-2F32DFF4E53E}"/>
                </a:ext>
              </a:extLst>
            </p:cNvPr>
            <p:cNvSpPr>
              <a:spLocks/>
            </p:cNvSpPr>
            <p:nvPr/>
          </p:nvSpPr>
          <p:spPr bwMode="auto">
            <a:xfrm>
              <a:off x="4237" y="45"/>
              <a:ext cx="29" cy="0"/>
            </a:xfrm>
            <a:custGeom>
              <a:avLst/>
              <a:gdLst>
                <a:gd name="T0" fmla="+- 0 4237 4237"/>
                <a:gd name="T1" fmla="*/ T0 w 29"/>
                <a:gd name="T2" fmla="+- 0 4266 4237"/>
                <a:gd name="T3" fmla="*/ T2 w 29"/>
              </a:gdLst>
              <a:ahLst/>
              <a:cxnLst>
                <a:cxn ang="0">
                  <a:pos x="T1" y="0"/>
                </a:cxn>
                <a:cxn ang="0">
                  <a:pos x="T3" y="0"/>
                </a:cxn>
              </a:cxnLst>
              <a:rect l="0" t="0" r="r" b="b"/>
              <a:pathLst>
                <a:path w="29">
                  <a:moveTo>
                    <a:pt x="0" y="0"/>
                  </a:moveTo>
                  <a:lnTo>
                    <a:pt x="29" y="0"/>
                  </a:lnTo>
                </a:path>
              </a:pathLst>
            </a:custGeom>
            <a:noFill/>
            <a:ln w="17780">
              <a:solidFill>
                <a:srgbClr val="54555A"/>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6" name="Freeform 28">
              <a:extLst>
                <a:ext uri="{FF2B5EF4-FFF2-40B4-BE49-F238E27FC236}">
                  <a16:creationId xmlns:a16="http://schemas.microsoft.com/office/drawing/2014/main" id="{758EE767-2FD6-4E9F-AB69-C3F5FBA874F7}"/>
                </a:ext>
              </a:extLst>
            </p:cNvPr>
            <p:cNvSpPr>
              <a:spLocks/>
            </p:cNvSpPr>
            <p:nvPr/>
          </p:nvSpPr>
          <p:spPr bwMode="auto">
            <a:xfrm>
              <a:off x="4238" y="136"/>
              <a:ext cx="27" cy="0"/>
            </a:xfrm>
            <a:custGeom>
              <a:avLst/>
              <a:gdLst>
                <a:gd name="T0" fmla="+- 0 4238 4238"/>
                <a:gd name="T1" fmla="*/ T0 w 27"/>
                <a:gd name="T2" fmla="+- 0 4265 4238"/>
                <a:gd name="T3" fmla="*/ T2 w 27"/>
              </a:gdLst>
              <a:ahLst/>
              <a:cxnLst>
                <a:cxn ang="0">
                  <a:pos x="T1" y="0"/>
                </a:cxn>
                <a:cxn ang="0">
                  <a:pos x="T3" y="0"/>
                </a:cxn>
              </a:cxnLst>
              <a:rect l="0" t="0" r="r" b="b"/>
              <a:pathLst>
                <a:path w="27">
                  <a:moveTo>
                    <a:pt x="0" y="0"/>
                  </a:moveTo>
                  <a:lnTo>
                    <a:pt x="27" y="0"/>
                  </a:lnTo>
                </a:path>
              </a:pathLst>
            </a:custGeom>
            <a:noFill/>
            <a:ln w="77076">
              <a:solidFill>
                <a:srgbClr val="54555A"/>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7" name="Freeform 27">
              <a:extLst>
                <a:ext uri="{FF2B5EF4-FFF2-40B4-BE49-F238E27FC236}">
                  <a16:creationId xmlns:a16="http://schemas.microsoft.com/office/drawing/2014/main" id="{DD0C0403-2A8E-4C3E-80D0-4459A62302C7}"/>
                </a:ext>
              </a:extLst>
            </p:cNvPr>
            <p:cNvSpPr>
              <a:spLocks/>
            </p:cNvSpPr>
            <p:nvPr/>
          </p:nvSpPr>
          <p:spPr bwMode="auto">
            <a:xfrm>
              <a:off x="4293" y="76"/>
              <a:ext cx="123" cy="142"/>
            </a:xfrm>
            <a:custGeom>
              <a:avLst/>
              <a:gdLst>
                <a:gd name="T0" fmla="+- 0 4416 4293"/>
                <a:gd name="T1" fmla="*/ T0 w 123"/>
                <a:gd name="T2" fmla="+- 0 76 76"/>
                <a:gd name="T3" fmla="*/ 76 h 142"/>
                <a:gd name="T4" fmla="+- 0 4389 4293"/>
                <a:gd name="T5" fmla="*/ T4 w 123"/>
                <a:gd name="T6" fmla="+- 0 76 76"/>
                <a:gd name="T7" fmla="*/ 76 h 142"/>
                <a:gd name="T8" fmla="+- 0 4389 4293"/>
                <a:gd name="T9" fmla="*/ T8 w 123"/>
                <a:gd name="T10" fmla="+- 0 94 76"/>
                <a:gd name="T11" fmla="*/ 94 h 142"/>
                <a:gd name="T12" fmla="+- 0 4385 4293"/>
                <a:gd name="T13" fmla="*/ T12 w 123"/>
                <a:gd name="T14" fmla="+- 0 90 76"/>
                <a:gd name="T15" fmla="*/ 90 h 142"/>
                <a:gd name="T16" fmla="+- 0 4369 4293"/>
                <a:gd name="T17" fmla="*/ T16 w 123"/>
                <a:gd name="T18" fmla="+- 0 79 76"/>
                <a:gd name="T19" fmla="*/ 79 h 142"/>
                <a:gd name="T20" fmla="+- 0 4354 4293"/>
                <a:gd name="T21" fmla="*/ T20 w 123"/>
                <a:gd name="T22" fmla="+- 0 97 76"/>
                <a:gd name="T23" fmla="*/ 97 h 142"/>
                <a:gd name="T24" fmla="+- 0 4363 4293"/>
                <a:gd name="T25" fmla="*/ T24 w 123"/>
                <a:gd name="T26" fmla="+- 0 98 76"/>
                <a:gd name="T27" fmla="*/ 98 h 142"/>
                <a:gd name="T28" fmla="+- 0 4382 4293"/>
                <a:gd name="T29" fmla="*/ T28 w 123"/>
                <a:gd name="T30" fmla="+- 0 109 76"/>
                <a:gd name="T31" fmla="*/ 109 h 142"/>
                <a:gd name="T32" fmla="+- 0 4389 4293"/>
                <a:gd name="T33" fmla="*/ T32 w 123"/>
                <a:gd name="T34" fmla="+- 0 130 76"/>
                <a:gd name="T35" fmla="*/ 130 h 142"/>
                <a:gd name="T36" fmla="+- 0 4401 4293"/>
                <a:gd name="T37" fmla="*/ T36 w 123"/>
                <a:gd name="T38" fmla="+- 0 216 76"/>
                <a:gd name="T39" fmla="*/ 216 h 142"/>
                <a:gd name="T40" fmla="+- 0 4405 4293"/>
                <a:gd name="T41" fmla="*/ T40 w 123"/>
                <a:gd name="T42" fmla="+- 0 211 76"/>
                <a:gd name="T43" fmla="*/ 211 h 142"/>
                <a:gd name="T44" fmla="+- 0 4413 4293"/>
                <a:gd name="T45" fmla="*/ T44 w 123"/>
                <a:gd name="T46" fmla="+- 0 194 76"/>
                <a:gd name="T47" fmla="*/ 194 h 142"/>
                <a:gd name="T48" fmla="+- 0 4416 4293"/>
                <a:gd name="T49" fmla="*/ T48 w 123"/>
                <a:gd name="T50" fmla="+- 0 171 76"/>
                <a:gd name="T51" fmla="*/ 171 h 142"/>
                <a:gd name="T52" fmla="+- 0 4416 4293"/>
                <a:gd name="T53" fmla="*/ T52 w 123"/>
                <a:gd name="T54" fmla="+- 0 76 76"/>
                <a:gd name="T55" fmla="*/ 76 h 14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Lst>
              <a:rect l="0" t="0" r="r" b="b"/>
              <a:pathLst>
                <a:path w="123" h="142">
                  <a:moveTo>
                    <a:pt x="123" y="0"/>
                  </a:moveTo>
                  <a:lnTo>
                    <a:pt x="96" y="0"/>
                  </a:lnTo>
                  <a:lnTo>
                    <a:pt x="96" y="18"/>
                  </a:lnTo>
                  <a:lnTo>
                    <a:pt x="92" y="14"/>
                  </a:lnTo>
                  <a:lnTo>
                    <a:pt x="76" y="3"/>
                  </a:lnTo>
                  <a:lnTo>
                    <a:pt x="61" y="21"/>
                  </a:lnTo>
                  <a:lnTo>
                    <a:pt x="70" y="22"/>
                  </a:lnTo>
                  <a:lnTo>
                    <a:pt x="89" y="33"/>
                  </a:lnTo>
                  <a:lnTo>
                    <a:pt x="96" y="54"/>
                  </a:lnTo>
                  <a:lnTo>
                    <a:pt x="108" y="140"/>
                  </a:lnTo>
                  <a:lnTo>
                    <a:pt x="112" y="135"/>
                  </a:lnTo>
                  <a:lnTo>
                    <a:pt x="120" y="118"/>
                  </a:lnTo>
                  <a:lnTo>
                    <a:pt x="123" y="95"/>
                  </a:lnTo>
                  <a:lnTo>
                    <a:pt x="123" y="0"/>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8" name="Freeform 26">
              <a:extLst>
                <a:ext uri="{FF2B5EF4-FFF2-40B4-BE49-F238E27FC236}">
                  <a16:creationId xmlns:a16="http://schemas.microsoft.com/office/drawing/2014/main" id="{B23C2FF9-CD82-4D63-B3A8-DF3DA1600165}"/>
                </a:ext>
              </a:extLst>
            </p:cNvPr>
            <p:cNvSpPr>
              <a:spLocks/>
            </p:cNvSpPr>
            <p:nvPr/>
          </p:nvSpPr>
          <p:spPr bwMode="auto">
            <a:xfrm>
              <a:off x="4293" y="76"/>
              <a:ext cx="123" cy="142"/>
            </a:xfrm>
            <a:custGeom>
              <a:avLst/>
              <a:gdLst>
                <a:gd name="T0" fmla="+- 0 4374 4293"/>
                <a:gd name="T1" fmla="*/ T0 w 123"/>
                <a:gd name="T2" fmla="+- 0 205 76"/>
                <a:gd name="T3" fmla="*/ 205 h 142"/>
                <a:gd name="T4" fmla="+- 0 4351 4293"/>
                <a:gd name="T5" fmla="*/ T4 w 123"/>
                <a:gd name="T6" fmla="+- 0 210 76"/>
                <a:gd name="T7" fmla="*/ 210 h 142"/>
                <a:gd name="T8" fmla="+- 0 4347 4293"/>
                <a:gd name="T9" fmla="*/ T8 w 123"/>
                <a:gd name="T10" fmla="+- 0 210 76"/>
                <a:gd name="T11" fmla="*/ 210 h 142"/>
                <a:gd name="T12" fmla="+- 0 4327 4293"/>
                <a:gd name="T13" fmla="*/ T12 w 123"/>
                <a:gd name="T14" fmla="+- 0 206 76"/>
                <a:gd name="T15" fmla="*/ 206 h 142"/>
                <a:gd name="T16" fmla="+- 0 4309 4293"/>
                <a:gd name="T17" fmla="*/ T16 w 123"/>
                <a:gd name="T18" fmla="+- 0 198 76"/>
                <a:gd name="T19" fmla="*/ 198 h 142"/>
                <a:gd name="T20" fmla="+- 0 4299 4293"/>
                <a:gd name="T21" fmla="*/ T20 w 123"/>
                <a:gd name="T22" fmla="+- 0 218 76"/>
                <a:gd name="T23" fmla="*/ 218 h 142"/>
                <a:gd name="T24" fmla="+- 0 4312 4293"/>
                <a:gd name="T25" fmla="*/ T24 w 123"/>
                <a:gd name="T26" fmla="+- 0 225 76"/>
                <a:gd name="T27" fmla="*/ 225 h 142"/>
                <a:gd name="T28" fmla="+- 0 4331 4293"/>
                <a:gd name="T29" fmla="*/ T28 w 123"/>
                <a:gd name="T30" fmla="+- 0 231 76"/>
                <a:gd name="T31" fmla="*/ 231 h 142"/>
                <a:gd name="T32" fmla="+- 0 4352 4293"/>
                <a:gd name="T33" fmla="*/ T32 w 123"/>
                <a:gd name="T34" fmla="+- 0 232 76"/>
                <a:gd name="T35" fmla="*/ 232 h 142"/>
                <a:gd name="T36" fmla="+- 0 4366 4293"/>
                <a:gd name="T37" fmla="*/ T36 w 123"/>
                <a:gd name="T38" fmla="+- 0 232 76"/>
                <a:gd name="T39" fmla="*/ 232 h 142"/>
                <a:gd name="T40" fmla="+- 0 4386 4293"/>
                <a:gd name="T41" fmla="*/ T40 w 123"/>
                <a:gd name="T42" fmla="+- 0 226 76"/>
                <a:gd name="T43" fmla="*/ 226 h 142"/>
                <a:gd name="T44" fmla="+- 0 4401 4293"/>
                <a:gd name="T45" fmla="*/ T44 w 123"/>
                <a:gd name="T46" fmla="+- 0 216 76"/>
                <a:gd name="T47" fmla="*/ 216 h 142"/>
                <a:gd name="T48" fmla="+- 0 4389 4293"/>
                <a:gd name="T49" fmla="*/ T48 w 123"/>
                <a:gd name="T50" fmla="+- 0 130 76"/>
                <a:gd name="T51" fmla="*/ 130 h 142"/>
                <a:gd name="T52" fmla="+- 0 4389 4293"/>
                <a:gd name="T53" fmla="*/ T52 w 123"/>
                <a:gd name="T54" fmla="+- 0 130 76"/>
                <a:gd name="T55" fmla="*/ 130 h 142"/>
                <a:gd name="T56" fmla="+- 0 4388 4293"/>
                <a:gd name="T57" fmla="*/ T56 w 123"/>
                <a:gd name="T58" fmla="+- 0 139 76"/>
                <a:gd name="T59" fmla="*/ 139 h 142"/>
                <a:gd name="T60" fmla="+- 0 4375 4293"/>
                <a:gd name="T61" fmla="*/ T60 w 123"/>
                <a:gd name="T62" fmla="+- 0 157 76"/>
                <a:gd name="T63" fmla="*/ 157 h 142"/>
                <a:gd name="T64" fmla="+- 0 4354 4293"/>
                <a:gd name="T65" fmla="*/ T64 w 123"/>
                <a:gd name="T66" fmla="+- 0 163 76"/>
                <a:gd name="T67" fmla="*/ 163 h 142"/>
                <a:gd name="T68" fmla="+- 0 4346 4293"/>
                <a:gd name="T69" fmla="*/ T68 w 123"/>
                <a:gd name="T70" fmla="+- 0 162 76"/>
                <a:gd name="T71" fmla="*/ 162 h 142"/>
                <a:gd name="T72" fmla="+- 0 4328 4293"/>
                <a:gd name="T73" fmla="*/ T72 w 123"/>
                <a:gd name="T74" fmla="+- 0 151 76"/>
                <a:gd name="T75" fmla="*/ 151 h 142"/>
                <a:gd name="T76" fmla="+- 0 4320 4293"/>
                <a:gd name="T77" fmla="*/ T76 w 123"/>
                <a:gd name="T78" fmla="+- 0 130 76"/>
                <a:gd name="T79" fmla="*/ 130 h 142"/>
                <a:gd name="T80" fmla="+- 0 4320 4293"/>
                <a:gd name="T81" fmla="*/ T80 w 123"/>
                <a:gd name="T82" fmla="+- 0 130 76"/>
                <a:gd name="T83" fmla="*/ 130 h 142"/>
                <a:gd name="T84" fmla="+- 0 4321 4293"/>
                <a:gd name="T85" fmla="*/ T84 w 123"/>
                <a:gd name="T86" fmla="+- 0 121 76"/>
                <a:gd name="T87" fmla="*/ 121 h 142"/>
                <a:gd name="T88" fmla="+- 0 4333 4293"/>
                <a:gd name="T89" fmla="*/ T88 w 123"/>
                <a:gd name="T90" fmla="+- 0 104 76"/>
                <a:gd name="T91" fmla="*/ 104 h 142"/>
                <a:gd name="T92" fmla="+- 0 4354 4293"/>
                <a:gd name="T93" fmla="*/ T92 w 123"/>
                <a:gd name="T94" fmla="+- 0 97 76"/>
                <a:gd name="T95" fmla="*/ 97 h 142"/>
                <a:gd name="T96" fmla="+- 0 4369 4293"/>
                <a:gd name="T97" fmla="*/ T96 w 123"/>
                <a:gd name="T98" fmla="+- 0 79 76"/>
                <a:gd name="T99" fmla="*/ 79 h 142"/>
                <a:gd name="T100" fmla="+- 0 4347 4293"/>
                <a:gd name="T101" fmla="*/ T100 w 123"/>
                <a:gd name="T102" fmla="+- 0 74 76"/>
                <a:gd name="T103" fmla="*/ 74 h 142"/>
                <a:gd name="T104" fmla="+- 0 4328 4293"/>
                <a:gd name="T105" fmla="*/ T104 w 123"/>
                <a:gd name="T106" fmla="+- 0 77 76"/>
                <a:gd name="T107" fmla="*/ 77 h 142"/>
                <a:gd name="T108" fmla="+- 0 4310 4293"/>
                <a:gd name="T109" fmla="*/ T108 w 123"/>
                <a:gd name="T110" fmla="+- 0 88 76"/>
                <a:gd name="T111" fmla="*/ 88 h 142"/>
                <a:gd name="T112" fmla="+- 0 4298 4293"/>
                <a:gd name="T113" fmla="*/ T112 w 123"/>
                <a:gd name="T114" fmla="+- 0 106 76"/>
                <a:gd name="T115" fmla="*/ 106 h 142"/>
                <a:gd name="T116" fmla="+- 0 4293 4293"/>
                <a:gd name="T117" fmla="*/ T116 w 123"/>
                <a:gd name="T118" fmla="+- 0 130 76"/>
                <a:gd name="T119" fmla="*/ 130 h 142"/>
                <a:gd name="T120" fmla="+- 0 4293 4293"/>
                <a:gd name="T121" fmla="*/ T120 w 123"/>
                <a:gd name="T122" fmla="+- 0 130 76"/>
                <a:gd name="T123" fmla="*/ 130 h 142"/>
                <a:gd name="T124" fmla="+- 0 4297 4293"/>
                <a:gd name="T125" fmla="*/ T124 w 123"/>
                <a:gd name="T126" fmla="+- 0 152 76"/>
                <a:gd name="T127" fmla="*/ 152 h 142"/>
                <a:gd name="T128" fmla="+- 0 4309 4293"/>
                <a:gd name="T129" fmla="*/ T128 w 123"/>
                <a:gd name="T130" fmla="+- 0 171 76"/>
                <a:gd name="T131" fmla="*/ 171 h 142"/>
                <a:gd name="T132" fmla="+- 0 4326 4293"/>
                <a:gd name="T133" fmla="*/ T132 w 123"/>
                <a:gd name="T134" fmla="+- 0 182 76"/>
                <a:gd name="T135" fmla="*/ 182 h 142"/>
                <a:gd name="T136" fmla="+- 0 4347 4293"/>
                <a:gd name="T137" fmla="*/ T136 w 123"/>
                <a:gd name="T138" fmla="+- 0 186 76"/>
                <a:gd name="T139" fmla="*/ 186 h 142"/>
                <a:gd name="T140" fmla="+- 0 4356 4293"/>
                <a:gd name="T141" fmla="*/ T140 w 123"/>
                <a:gd name="T142" fmla="+- 0 186 76"/>
                <a:gd name="T143" fmla="*/ 186 h 142"/>
                <a:gd name="T144" fmla="+- 0 4375 4293"/>
                <a:gd name="T145" fmla="*/ T144 w 123"/>
                <a:gd name="T146" fmla="+- 0 178 76"/>
                <a:gd name="T147" fmla="*/ 178 h 142"/>
                <a:gd name="T148" fmla="+- 0 4389 4293"/>
                <a:gd name="T149" fmla="*/ T148 w 123"/>
                <a:gd name="T150" fmla="+- 0 164 76"/>
                <a:gd name="T151" fmla="*/ 164 h 142"/>
                <a:gd name="T152" fmla="+- 0 4389 4293"/>
                <a:gd name="T153" fmla="*/ T152 w 123"/>
                <a:gd name="T154" fmla="+- 0 174 76"/>
                <a:gd name="T155" fmla="*/ 174 h 142"/>
                <a:gd name="T156" fmla="+- 0 4387 4293"/>
                <a:gd name="T157" fmla="*/ T156 w 123"/>
                <a:gd name="T158" fmla="+- 0 189 76"/>
                <a:gd name="T159" fmla="*/ 189 h 142"/>
                <a:gd name="T160" fmla="+- 0 4374 4293"/>
                <a:gd name="T161" fmla="*/ T160 w 123"/>
                <a:gd name="T162" fmla="+- 0 205 76"/>
                <a:gd name="T163" fmla="*/ 205 h 14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Lst>
              <a:rect l="0" t="0" r="r" b="b"/>
              <a:pathLst>
                <a:path w="123" h="142">
                  <a:moveTo>
                    <a:pt x="81" y="129"/>
                  </a:moveTo>
                  <a:lnTo>
                    <a:pt x="58" y="134"/>
                  </a:lnTo>
                  <a:lnTo>
                    <a:pt x="54" y="134"/>
                  </a:lnTo>
                  <a:lnTo>
                    <a:pt x="34" y="130"/>
                  </a:lnTo>
                  <a:lnTo>
                    <a:pt x="16" y="122"/>
                  </a:lnTo>
                  <a:lnTo>
                    <a:pt x="6" y="142"/>
                  </a:lnTo>
                  <a:lnTo>
                    <a:pt x="19" y="149"/>
                  </a:lnTo>
                  <a:lnTo>
                    <a:pt x="38" y="155"/>
                  </a:lnTo>
                  <a:lnTo>
                    <a:pt x="59" y="156"/>
                  </a:lnTo>
                  <a:lnTo>
                    <a:pt x="73" y="156"/>
                  </a:lnTo>
                  <a:lnTo>
                    <a:pt x="93" y="150"/>
                  </a:lnTo>
                  <a:lnTo>
                    <a:pt x="108" y="140"/>
                  </a:lnTo>
                  <a:lnTo>
                    <a:pt x="96" y="54"/>
                  </a:lnTo>
                  <a:lnTo>
                    <a:pt x="95" y="63"/>
                  </a:lnTo>
                  <a:lnTo>
                    <a:pt x="82" y="81"/>
                  </a:lnTo>
                  <a:lnTo>
                    <a:pt x="61" y="87"/>
                  </a:lnTo>
                  <a:lnTo>
                    <a:pt x="53" y="86"/>
                  </a:lnTo>
                  <a:lnTo>
                    <a:pt x="35" y="75"/>
                  </a:lnTo>
                  <a:lnTo>
                    <a:pt x="27" y="54"/>
                  </a:lnTo>
                  <a:lnTo>
                    <a:pt x="28" y="45"/>
                  </a:lnTo>
                  <a:lnTo>
                    <a:pt x="40" y="28"/>
                  </a:lnTo>
                  <a:lnTo>
                    <a:pt x="61" y="21"/>
                  </a:lnTo>
                  <a:lnTo>
                    <a:pt x="76" y="3"/>
                  </a:lnTo>
                  <a:lnTo>
                    <a:pt x="54" y="-2"/>
                  </a:lnTo>
                  <a:lnTo>
                    <a:pt x="35" y="1"/>
                  </a:lnTo>
                  <a:lnTo>
                    <a:pt x="17" y="12"/>
                  </a:lnTo>
                  <a:lnTo>
                    <a:pt x="5" y="30"/>
                  </a:lnTo>
                  <a:lnTo>
                    <a:pt x="0" y="54"/>
                  </a:lnTo>
                  <a:lnTo>
                    <a:pt x="4" y="76"/>
                  </a:lnTo>
                  <a:lnTo>
                    <a:pt x="16" y="95"/>
                  </a:lnTo>
                  <a:lnTo>
                    <a:pt x="33" y="106"/>
                  </a:lnTo>
                  <a:lnTo>
                    <a:pt x="54" y="110"/>
                  </a:lnTo>
                  <a:lnTo>
                    <a:pt x="63" y="110"/>
                  </a:lnTo>
                  <a:lnTo>
                    <a:pt x="82" y="102"/>
                  </a:lnTo>
                  <a:lnTo>
                    <a:pt x="96" y="88"/>
                  </a:lnTo>
                  <a:lnTo>
                    <a:pt x="96" y="98"/>
                  </a:lnTo>
                  <a:lnTo>
                    <a:pt x="94" y="113"/>
                  </a:lnTo>
                  <a:lnTo>
                    <a:pt x="81" y="129"/>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9" name="Freeform 25">
              <a:extLst>
                <a:ext uri="{FF2B5EF4-FFF2-40B4-BE49-F238E27FC236}">
                  <a16:creationId xmlns:a16="http://schemas.microsoft.com/office/drawing/2014/main" id="{9040FAF9-ABE1-4A0E-BD79-41286D255526}"/>
                </a:ext>
              </a:extLst>
            </p:cNvPr>
            <p:cNvSpPr>
              <a:spLocks/>
            </p:cNvSpPr>
            <p:nvPr/>
          </p:nvSpPr>
          <p:spPr bwMode="auto">
            <a:xfrm>
              <a:off x="4448" y="74"/>
              <a:ext cx="107" cy="122"/>
            </a:xfrm>
            <a:custGeom>
              <a:avLst/>
              <a:gdLst>
                <a:gd name="T0" fmla="+- 0 4555 4448"/>
                <a:gd name="T1" fmla="*/ T0 w 107"/>
                <a:gd name="T2" fmla="+- 0 117 74"/>
                <a:gd name="T3" fmla="*/ 117 h 122"/>
                <a:gd name="T4" fmla="+- 0 4550 4448"/>
                <a:gd name="T5" fmla="*/ T4 w 107"/>
                <a:gd name="T6" fmla="+- 0 94 74"/>
                <a:gd name="T7" fmla="*/ 94 h 122"/>
                <a:gd name="T8" fmla="+- 0 4535 4448"/>
                <a:gd name="T9" fmla="*/ T8 w 107"/>
                <a:gd name="T10" fmla="+- 0 79 74"/>
                <a:gd name="T11" fmla="*/ 79 h 122"/>
                <a:gd name="T12" fmla="+- 0 4513 4448"/>
                <a:gd name="T13" fmla="*/ T12 w 107"/>
                <a:gd name="T14" fmla="+- 0 74 74"/>
                <a:gd name="T15" fmla="*/ 74 h 122"/>
                <a:gd name="T16" fmla="+- 0 4509 4448"/>
                <a:gd name="T17" fmla="*/ T16 w 107"/>
                <a:gd name="T18" fmla="+- 0 74 74"/>
                <a:gd name="T19" fmla="*/ 74 h 122"/>
                <a:gd name="T20" fmla="+- 0 4489 4448"/>
                <a:gd name="T21" fmla="*/ T20 w 107"/>
                <a:gd name="T22" fmla="+- 0 81 74"/>
                <a:gd name="T23" fmla="*/ 81 h 122"/>
                <a:gd name="T24" fmla="+- 0 4476 4448"/>
                <a:gd name="T25" fmla="*/ T24 w 107"/>
                <a:gd name="T26" fmla="+- 0 95 74"/>
                <a:gd name="T27" fmla="*/ 95 h 122"/>
                <a:gd name="T28" fmla="+- 0 4476 4448"/>
                <a:gd name="T29" fmla="*/ T28 w 107"/>
                <a:gd name="T30" fmla="+- 0 76 74"/>
                <a:gd name="T31" fmla="*/ 76 h 122"/>
                <a:gd name="T32" fmla="+- 0 4448 4448"/>
                <a:gd name="T33" fmla="*/ T32 w 107"/>
                <a:gd name="T34" fmla="+- 0 76 74"/>
                <a:gd name="T35" fmla="*/ 76 h 122"/>
                <a:gd name="T36" fmla="+- 0 4448 4448"/>
                <a:gd name="T37" fmla="*/ T36 w 107"/>
                <a:gd name="T38" fmla="+- 0 196 74"/>
                <a:gd name="T39" fmla="*/ 196 h 122"/>
                <a:gd name="T40" fmla="+- 0 4476 4448"/>
                <a:gd name="T41" fmla="*/ T40 w 107"/>
                <a:gd name="T42" fmla="+- 0 196 74"/>
                <a:gd name="T43" fmla="*/ 196 h 122"/>
                <a:gd name="T44" fmla="+- 0 4476 4448"/>
                <a:gd name="T45" fmla="*/ T44 w 107"/>
                <a:gd name="T46" fmla="+- 0 128 74"/>
                <a:gd name="T47" fmla="*/ 128 h 122"/>
                <a:gd name="T48" fmla="+- 0 4483 4448"/>
                <a:gd name="T49" fmla="*/ T48 w 107"/>
                <a:gd name="T50" fmla="+- 0 107 74"/>
                <a:gd name="T51" fmla="*/ 107 h 122"/>
                <a:gd name="T52" fmla="+- 0 4502 4448"/>
                <a:gd name="T53" fmla="*/ T52 w 107"/>
                <a:gd name="T54" fmla="+- 0 99 74"/>
                <a:gd name="T55" fmla="*/ 99 h 122"/>
                <a:gd name="T56" fmla="+- 0 4519 4448"/>
                <a:gd name="T57" fmla="*/ T56 w 107"/>
                <a:gd name="T58" fmla="+- 0 99 74"/>
                <a:gd name="T59" fmla="*/ 99 h 122"/>
                <a:gd name="T60" fmla="+- 0 4528 4448"/>
                <a:gd name="T61" fmla="*/ T60 w 107"/>
                <a:gd name="T62" fmla="+- 0 109 74"/>
                <a:gd name="T63" fmla="*/ 109 h 122"/>
                <a:gd name="T64" fmla="+- 0 4528 4448"/>
                <a:gd name="T65" fmla="*/ T64 w 107"/>
                <a:gd name="T66" fmla="+- 0 196 74"/>
                <a:gd name="T67" fmla="*/ 196 h 122"/>
                <a:gd name="T68" fmla="+- 0 4555 4448"/>
                <a:gd name="T69" fmla="*/ T68 w 107"/>
                <a:gd name="T70" fmla="+- 0 196 74"/>
                <a:gd name="T71" fmla="*/ 196 h 122"/>
                <a:gd name="T72" fmla="+- 0 4555 4448"/>
                <a:gd name="T73" fmla="*/ T72 w 107"/>
                <a:gd name="T74" fmla="+- 0 117 74"/>
                <a:gd name="T75" fmla="*/ 117 h 1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Lst>
              <a:rect l="0" t="0" r="r" b="b"/>
              <a:pathLst>
                <a:path w="107" h="122">
                  <a:moveTo>
                    <a:pt x="107" y="43"/>
                  </a:moveTo>
                  <a:lnTo>
                    <a:pt x="102" y="20"/>
                  </a:lnTo>
                  <a:lnTo>
                    <a:pt x="87" y="5"/>
                  </a:lnTo>
                  <a:lnTo>
                    <a:pt x="65" y="0"/>
                  </a:lnTo>
                  <a:lnTo>
                    <a:pt x="61" y="0"/>
                  </a:lnTo>
                  <a:lnTo>
                    <a:pt x="41" y="7"/>
                  </a:lnTo>
                  <a:lnTo>
                    <a:pt x="28" y="21"/>
                  </a:lnTo>
                  <a:lnTo>
                    <a:pt x="28" y="2"/>
                  </a:lnTo>
                  <a:lnTo>
                    <a:pt x="0" y="2"/>
                  </a:lnTo>
                  <a:lnTo>
                    <a:pt x="0" y="122"/>
                  </a:lnTo>
                  <a:lnTo>
                    <a:pt x="28" y="122"/>
                  </a:lnTo>
                  <a:lnTo>
                    <a:pt x="28" y="54"/>
                  </a:lnTo>
                  <a:lnTo>
                    <a:pt x="35" y="33"/>
                  </a:lnTo>
                  <a:lnTo>
                    <a:pt x="54" y="25"/>
                  </a:lnTo>
                  <a:lnTo>
                    <a:pt x="71" y="25"/>
                  </a:lnTo>
                  <a:lnTo>
                    <a:pt x="80" y="35"/>
                  </a:lnTo>
                  <a:lnTo>
                    <a:pt x="80" y="122"/>
                  </a:lnTo>
                  <a:lnTo>
                    <a:pt x="107" y="122"/>
                  </a:lnTo>
                  <a:lnTo>
                    <a:pt x="107" y="43"/>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0" name="Freeform 24">
              <a:extLst>
                <a:ext uri="{FF2B5EF4-FFF2-40B4-BE49-F238E27FC236}">
                  <a16:creationId xmlns:a16="http://schemas.microsoft.com/office/drawing/2014/main" id="{F22EF5D1-69C0-4AEE-8E7A-764173A75E49}"/>
                </a:ext>
              </a:extLst>
            </p:cNvPr>
            <p:cNvSpPr>
              <a:spLocks/>
            </p:cNvSpPr>
            <p:nvPr/>
          </p:nvSpPr>
          <p:spPr bwMode="auto">
            <a:xfrm>
              <a:off x="4578" y="75"/>
              <a:ext cx="108" cy="123"/>
            </a:xfrm>
            <a:custGeom>
              <a:avLst/>
              <a:gdLst>
                <a:gd name="T0" fmla="+- 0 4686 4578"/>
                <a:gd name="T1" fmla="*/ T0 w 108"/>
                <a:gd name="T2" fmla="+- 0 196 75"/>
                <a:gd name="T3" fmla="*/ 196 h 123"/>
                <a:gd name="T4" fmla="+- 0 4686 4578"/>
                <a:gd name="T5" fmla="*/ T4 w 108"/>
                <a:gd name="T6" fmla="+- 0 109 75"/>
                <a:gd name="T7" fmla="*/ 109 h 123"/>
                <a:gd name="T8" fmla="+- 0 4682 4578"/>
                <a:gd name="T9" fmla="*/ T8 w 108"/>
                <a:gd name="T10" fmla="+- 0 97 75"/>
                <a:gd name="T11" fmla="*/ 97 h 123"/>
                <a:gd name="T12" fmla="+- 0 4673 4578"/>
                <a:gd name="T13" fmla="*/ T12 w 108"/>
                <a:gd name="T14" fmla="+- 0 88 75"/>
                <a:gd name="T15" fmla="*/ 88 h 123"/>
                <a:gd name="T16" fmla="+- 0 4672 4578"/>
                <a:gd name="T17" fmla="*/ T16 w 108"/>
                <a:gd name="T18" fmla="+- 0 87 75"/>
                <a:gd name="T19" fmla="*/ 87 h 123"/>
                <a:gd name="T20" fmla="+- 0 4656 4578"/>
                <a:gd name="T21" fmla="*/ T20 w 108"/>
                <a:gd name="T22" fmla="+- 0 78 75"/>
                <a:gd name="T23" fmla="*/ 78 h 123"/>
                <a:gd name="T24" fmla="+- 0 4634 4578"/>
                <a:gd name="T25" fmla="*/ T24 w 108"/>
                <a:gd name="T26" fmla="+- 0 75 75"/>
                <a:gd name="T27" fmla="*/ 75 h 123"/>
                <a:gd name="T28" fmla="+- 0 4626 4578"/>
                <a:gd name="T29" fmla="*/ T28 w 108"/>
                <a:gd name="T30" fmla="+- 0 75 75"/>
                <a:gd name="T31" fmla="*/ 75 h 123"/>
                <a:gd name="T32" fmla="+- 0 4606 4578"/>
                <a:gd name="T33" fmla="*/ T32 w 108"/>
                <a:gd name="T34" fmla="+- 0 78 75"/>
                <a:gd name="T35" fmla="*/ 78 h 123"/>
                <a:gd name="T36" fmla="+- 0 4589 4578"/>
                <a:gd name="T37" fmla="*/ T36 w 108"/>
                <a:gd name="T38" fmla="+- 0 85 75"/>
                <a:gd name="T39" fmla="*/ 85 h 123"/>
                <a:gd name="T40" fmla="+- 0 4596 4578"/>
                <a:gd name="T41" fmla="*/ T40 w 108"/>
                <a:gd name="T42" fmla="+- 0 106 75"/>
                <a:gd name="T43" fmla="*/ 106 h 123"/>
                <a:gd name="T44" fmla="+- 0 4607 4578"/>
                <a:gd name="T45" fmla="*/ T44 w 108"/>
                <a:gd name="T46" fmla="+- 0 102 75"/>
                <a:gd name="T47" fmla="*/ 102 h 123"/>
                <a:gd name="T48" fmla="+- 0 4617 4578"/>
                <a:gd name="T49" fmla="*/ T48 w 108"/>
                <a:gd name="T50" fmla="+- 0 99 75"/>
                <a:gd name="T51" fmla="*/ 99 h 123"/>
                <a:gd name="T52" fmla="+- 0 4649 4578"/>
                <a:gd name="T53" fmla="*/ T52 w 108"/>
                <a:gd name="T54" fmla="+- 0 99 75"/>
                <a:gd name="T55" fmla="*/ 99 h 123"/>
                <a:gd name="T56" fmla="+- 0 4660 4578"/>
                <a:gd name="T57" fmla="*/ T56 w 108"/>
                <a:gd name="T58" fmla="+- 0 108 75"/>
                <a:gd name="T59" fmla="*/ 108 h 123"/>
                <a:gd name="T60" fmla="+- 0 4660 4578"/>
                <a:gd name="T61" fmla="*/ T60 w 108"/>
                <a:gd name="T62" fmla="+- 0 145 75"/>
                <a:gd name="T63" fmla="*/ 145 h 123"/>
                <a:gd name="T64" fmla="+- 0 4660 4578"/>
                <a:gd name="T65" fmla="*/ T64 w 108"/>
                <a:gd name="T66" fmla="+- 0 154 75"/>
                <a:gd name="T67" fmla="*/ 154 h 123"/>
                <a:gd name="T68" fmla="+- 0 4650 4578"/>
                <a:gd name="T69" fmla="*/ T68 w 108"/>
                <a:gd name="T70" fmla="+- 0 172 75"/>
                <a:gd name="T71" fmla="*/ 172 h 123"/>
                <a:gd name="T72" fmla="+- 0 4628 4578"/>
                <a:gd name="T73" fmla="*/ T72 w 108"/>
                <a:gd name="T74" fmla="+- 0 178 75"/>
                <a:gd name="T75" fmla="*/ 178 h 123"/>
                <a:gd name="T76" fmla="+- 0 4615 4578"/>
                <a:gd name="T77" fmla="*/ T76 w 108"/>
                <a:gd name="T78" fmla="+- 0 178 75"/>
                <a:gd name="T79" fmla="*/ 178 h 123"/>
                <a:gd name="T80" fmla="+- 0 4605 4578"/>
                <a:gd name="T81" fmla="*/ T80 w 108"/>
                <a:gd name="T82" fmla="+- 0 172 75"/>
                <a:gd name="T83" fmla="*/ 172 h 123"/>
                <a:gd name="T84" fmla="+- 0 4600 4578"/>
                <a:gd name="T85" fmla="*/ T84 w 108"/>
                <a:gd name="T86" fmla="+- 0 128 75"/>
                <a:gd name="T87" fmla="*/ 128 h 123"/>
                <a:gd name="T88" fmla="+- 0 4584 4578"/>
                <a:gd name="T89" fmla="*/ T88 w 108"/>
                <a:gd name="T90" fmla="+- 0 140 75"/>
                <a:gd name="T91" fmla="*/ 140 h 123"/>
                <a:gd name="T92" fmla="+- 0 4578 4578"/>
                <a:gd name="T93" fmla="*/ T92 w 108"/>
                <a:gd name="T94" fmla="+- 0 161 75"/>
                <a:gd name="T95" fmla="*/ 161 h 123"/>
                <a:gd name="T96" fmla="+- 0 4578 4578"/>
                <a:gd name="T97" fmla="*/ T96 w 108"/>
                <a:gd name="T98" fmla="+- 0 161 75"/>
                <a:gd name="T99" fmla="*/ 161 h 123"/>
                <a:gd name="T100" fmla="+- 0 4583 4578"/>
                <a:gd name="T101" fmla="*/ T100 w 108"/>
                <a:gd name="T102" fmla="+- 0 179 75"/>
                <a:gd name="T103" fmla="*/ 179 h 123"/>
                <a:gd name="T104" fmla="+- 0 4598 4578"/>
                <a:gd name="T105" fmla="*/ T104 w 108"/>
                <a:gd name="T106" fmla="+- 0 193 75"/>
                <a:gd name="T107" fmla="*/ 193 h 123"/>
                <a:gd name="T108" fmla="+- 0 4620 4578"/>
                <a:gd name="T109" fmla="*/ T108 w 108"/>
                <a:gd name="T110" fmla="+- 0 198 75"/>
                <a:gd name="T111" fmla="*/ 198 h 123"/>
                <a:gd name="T112" fmla="+- 0 4624 4578"/>
                <a:gd name="T113" fmla="*/ T112 w 108"/>
                <a:gd name="T114" fmla="+- 0 198 75"/>
                <a:gd name="T115" fmla="*/ 198 h 123"/>
                <a:gd name="T116" fmla="+- 0 4645 4578"/>
                <a:gd name="T117" fmla="*/ T116 w 108"/>
                <a:gd name="T118" fmla="+- 0 193 75"/>
                <a:gd name="T119" fmla="*/ 193 h 123"/>
                <a:gd name="T120" fmla="+- 0 4659 4578"/>
                <a:gd name="T121" fmla="*/ T120 w 108"/>
                <a:gd name="T122" fmla="+- 0 181 75"/>
                <a:gd name="T123" fmla="*/ 181 h 123"/>
                <a:gd name="T124" fmla="+- 0 4659 4578"/>
                <a:gd name="T125" fmla="*/ T124 w 108"/>
                <a:gd name="T126" fmla="+- 0 196 75"/>
                <a:gd name="T127" fmla="*/ 196 h 123"/>
                <a:gd name="T128" fmla="+- 0 4686 4578"/>
                <a:gd name="T129" fmla="*/ T128 w 108"/>
                <a:gd name="T130" fmla="+- 0 196 75"/>
                <a:gd name="T131" fmla="*/ 196 h 12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Lst>
              <a:rect l="0" t="0" r="r" b="b"/>
              <a:pathLst>
                <a:path w="108" h="123">
                  <a:moveTo>
                    <a:pt x="108" y="121"/>
                  </a:moveTo>
                  <a:lnTo>
                    <a:pt x="108" y="34"/>
                  </a:lnTo>
                  <a:lnTo>
                    <a:pt x="104" y="22"/>
                  </a:lnTo>
                  <a:lnTo>
                    <a:pt x="95" y="13"/>
                  </a:lnTo>
                  <a:lnTo>
                    <a:pt x="94" y="12"/>
                  </a:lnTo>
                  <a:lnTo>
                    <a:pt x="78" y="3"/>
                  </a:lnTo>
                  <a:lnTo>
                    <a:pt x="56" y="0"/>
                  </a:lnTo>
                  <a:lnTo>
                    <a:pt x="48" y="0"/>
                  </a:lnTo>
                  <a:lnTo>
                    <a:pt x="28" y="3"/>
                  </a:lnTo>
                  <a:lnTo>
                    <a:pt x="11" y="10"/>
                  </a:lnTo>
                  <a:lnTo>
                    <a:pt x="18" y="31"/>
                  </a:lnTo>
                  <a:lnTo>
                    <a:pt x="29" y="27"/>
                  </a:lnTo>
                  <a:lnTo>
                    <a:pt x="39" y="24"/>
                  </a:lnTo>
                  <a:lnTo>
                    <a:pt x="71" y="24"/>
                  </a:lnTo>
                  <a:lnTo>
                    <a:pt x="82" y="33"/>
                  </a:lnTo>
                  <a:lnTo>
                    <a:pt x="82" y="70"/>
                  </a:lnTo>
                  <a:lnTo>
                    <a:pt x="82" y="79"/>
                  </a:lnTo>
                  <a:lnTo>
                    <a:pt x="72" y="97"/>
                  </a:lnTo>
                  <a:lnTo>
                    <a:pt x="50" y="103"/>
                  </a:lnTo>
                  <a:lnTo>
                    <a:pt x="37" y="103"/>
                  </a:lnTo>
                  <a:lnTo>
                    <a:pt x="27" y="97"/>
                  </a:lnTo>
                  <a:lnTo>
                    <a:pt x="22" y="53"/>
                  </a:lnTo>
                  <a:lnTo>
                    <a:pt x="6" y="65"/>
                  </a:lnTo>
                  <a:lnTo>
                    <a:pt x="0" y="86"/>
                  </a:lnTo>
                  <a:lnTo>
                    <a:pt x="5" y="104"/>
                  </a:lnTo>
                  <a:lnTo>
                    <a:pt x="20" y="118"/>
                  </a:lnTo>
                  <a:lnTo>
                    <a:pt x="42" y="123"/>
                  </a:lnTo>
                  <a:lnTo>
                    <a:pt x="46" y="123"/>
                  </a:lnTo>
                  <a:lnTo>
                    <a:pt x="67" y="118"/>
                  </a:lnTo>
                  <a:lnTo>
                    <a:pt x="81" y="106"/>
                  </a:lnTo>
                  <a:lnTo>
                    <a:pt x="81" y="121"/>
                  </a:lnTo>
                  <a:lnTo>
                    <a:pt x="108" y="121"/>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1" name="Freeform 23">
              <a:extLst>
                <a:ext uri="{FF2B5EF4-FFF2-40B4-BE49-F238E27FC236}">
                  <a16:creationId xmlns:a16="http://schemas.microsoft.com/office/drawing/2014/main" id="{12E06572-6BE4-4FB6-9977-54B282B3ADB6}"/>
                </a:ext>
              </a:extLst>
            </p:cNvPr>
            <p:cNvSpPr>
              <a:spLocks/>
            </p:cNvSpPr>
            <p:nvPr/>
          </p:nvSpPr>
          <p:spPr bwMode="auto">
            <a:xfrm>
              <a:off x="4578" y="75"/>
              <a:ext cx="108" cy="123"/>
            </a:xfrm>
            <a:custGeom>
              <a:avLst/>
              <a:gdLst>
                <a:gd name="T0" fmla="+- 0 4605 4578"/>
                <a:gd name="T1" fmla="*/ T0 w 108"/>
                <a:gd name="T2" fmla="+- 0 147 75"/>
                <a:gd name="T3" fmla="*/ 147 h 123"/>
                <a:gd name="T4" fmla="+- 0 4615 4578"/>
                <a:gd name="T5" fmla="*/ T4 w 108"/>
                <a:gd name="T6" fmla="+- 0 140 75"/>
                <a:gd name="T7" fmla="*/ 140 h 123"/>
                <a:gd name="T8" fmla="+- 0 4644 4578"/>
                <a:gd name="T9" fmla="*/ T8 w 108"/>
                <a:gd name="T10" fmla="+- 0 140 75"/>
                <a:gd name="T11" fmla="*/ 140 h 123"/>
                <a:gd name="T12" fmla="+- 0 4653 4578"/>
                <a:gd name="T13" fmla="*/ T12 w 108"/>
                <a:gd name="T14" fmla="+- 0 142 75"/>
                <a:gd name="T15" fmla="*/ 142 h 123"/>
                <a:gd name="T16" fmla="+- 0 4660 4578"/>
                <a:gd name="T17" fmla="*/ T16 w 108"/>
                <a:gd name="T18" fmla="+- 0 145 75"/>
                <a:gd name="T19" fmla="*/ 145 h 123"/>
                <a:gd name="T20" fmla="+- 0 4660 4578"/>
                <a:gd name="T21" fmla="*/ T20 w 108"/>
                <a:gd name="T22" fmla="+- 0 108 75"/>
                <a:gd name="T23" fmla="*/ 108 h 123"/>
                <a:gd name="T24" fmla="+- 0 4660 4578"/>
                <a:gd name="T25" fmla="*/ T24 w 108"/>
                <a:gd name="T26" fmla="+- 0 128 75"/>
                <a:gd name="T27" fmla="*/ 128 h 123"/>
                <a:gd name="T28" fmla="+- 0 4650 4578"/>
                <a:gd name="T29" fmla="*/ T28 w 108"/>
                <a:gd name="T30" fmla="+- 0 125 75"/>
                <a:gd name="T31" fmla="*/ 125 h 123"/>
                <a:gd name="T32" fmla="+- 0 4641 4578"/>
                <a:gd name="T33" fmla="*/ T32 w 108"/>
                <a:gd name="T34" fmla="+- 0 123 75"/>
                <a:gd name="T35" fmla="*/ 123 h 123"/>
                <a:gd name="T36" fmla="+- 0 4624 4578"/>
                <a:gd name="T37" fmla="*/ T36 w 108"/>
                <a:gd name="T38" fmla="+- 0 123 75"/>
                <a:gd name="T39" fmla="*/ 123 h 123"/>
                <a:gd name="T40" fmla="+- 0 4600 4578"/>
                <a:gd name="T41" fmla="*/ T40 w 108"/>
                <a:gd name="T42" fmla="+- 0 128 75"/>
                <a:gd name="T43" fmla="*/ 128 h 123"/>
                <a:gd name="T44" fmla="+- 0 4605 4578"/>
                <a:gd name="T45" fmla="*/ T44 w 108"/>
                <a:gd name="T46" fmla="+- 0 172 75"/>
                <a:gd name="T47" fmla="*/ 172 h 123"/>
                <a:gd name="T48" fmla="+- 0 4605 4578"/>
                <a:gd name="T49" fmla="*/ T48 w 108"/>
                <a:gd name="T50" fmla="+- 0 147 75"/>
                <a:gd name="T51" fmla="*/ 147 h 12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108" h="123">
                  <a:moveTo>
                    <a:pt x="27" y="72"/>
                  </a:moveTo>
                  <a:lnTo>
                    <a:pt x="37" y="65"/>
                  </a:lnTo>
                  <a:lnTo>
                    <a:pt x="66" y="65"/>
                  </a:lnTo>
                  <a:lnTo>
                    <a:pt x="75" y="67"/>
                  </a:lnTo>
                  <a:lnTo>
                    <a:pt x="82" y="70"/>
                  </a:lnTo>
                  <a:lnTo>
                    <a:pt x="82" y="33"/>
                  </a:lnTo>
                  <a:lnTo>
                    <a:pt x="82" y="53"/>
                  </a:lnTo>
                  <a:lnTo>
                    <a:pt x="72" y="50"/>
                  </a:lnTo>
                  <a:lnTo>
                    <a:pt x="63" y="48"/>
                  </a:lnTo>
                  <a:lnTo>
                    <a:pt x="46" y="48"/>
                  </a:lnTo>
                  <a:lnTo>
                    <a:pt x="22" y="53"/>
                  </a:lnTo>
                  <a:lnTo>
                    <a:pt x="27" y="97"/>
                  </a:lnTo>
                  <a:lnTo>
                    <a:pt x="27" y="72"/>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2" name="Freeform 22">
              <a:extLst>
                <a:ext uri="{FF2B5EF4-FFF2-40B4-BE49-F238E27FC236}">
                  <a16:creationId xmlns:a16="http://schemas.microsoft.com/office/drawing/2014/main" id="{9FF418B4-79E9-47CF-BF59-D7F13674FEE1}"/>
                </a:ext>
              </a:extLst>
            </p:cNvPr>
            <p:cNvSpPr>
              <a:spLocks/>
            </p:cNvSpPr>
            <p:nvPr/>
          </p:nvSpPr>
          <p:spPr bwMode="auto">
            <a:xfrm>
              <a:off x="4707" y="39"/>
              <a:ext cx="79" cy="59"/>
            </a:xfrm>
            <a:custGeom>
              <a:avLst/>
              <a:gdLst>
                <a:gd name="T0" fmla="+- 0 4707 4707"/>
                <a:gd name="T1" fmla="*/ T0 w 79"/>
                <a:gd name="T2" fmla="+- 0 75 39"/>
                <a:gd name="T3" fmla="*/ 75 h 59"/>
                <a:gd name="T4" fmla="+- 0 4711 4707"/>
                <a:gd name="T5" fmla="*/ T4 w 79"/>
                <a:gd name="T6" fmla="+- 0 92 39"/>
                <a:gd name="T7" fmla="*/ 92 h 59"/>
                <a:gd name="T8" fmla="+- 0 4711 4707"/>
                <a:gd name="T9" fmla="*/ T8 w 79"/>
                <a:gd name="T10" fmla="+- 0 75 39"/>
                <a:gd name="T11" fmla="*/ 75 h 59"/>
                <a:gd name="T12" fmla="+- 0 4713 4707"/>
                <a:gd name="T13" fmla="*/ T12 w 79"/>
                <a:gd name="T14" fmla="+- 0 64 39"/>
                <a:gd name="T15" fmla="*/ 64 h 59"/>
                <a:gd name="T16" fmla="+- 0 4729 4707"/>
                <a:gd name="T17" fmla="*/ T16 w 79"/>
                <a:gd name="T18" fmla="+- 0 39 39"/>
                <a:gd name="T19" fmla="*/ 39 h 59"/>
                <a:gd name="T20" fmla="+- 0 4713 4707"/>
                <a:gd name="T21" fmla="*/ T20 w 79"/>
                <a:gd name="T22" fmla="+- 0 54 39"/>
                <a:gd name="T23" fmla="*/ 54 h 59"/>
                <a:gd name="T24" fmla="+- 0 4707 4707"/>
                <a:gd name="T25" fmla="*/ T24 w 79"/>
                <a:gd name="T26" fmla="+- 0 75 39"/>
                <a:gd name="T27" fmla="*/ 75 h 59"/>
                <a:gd name="T28" fmla="+- 0 4707 4707"/>
                <a:gd name="T29" fmla="*/ T28 w 79"/>
                <a:gd name="T30" fmla="+- 0 75 39"/>
                <a:gd name="T31" fmla="*/ 75 h 59"/>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79" h="59">
                  <a:moveTo>
                    <a:pt x="0" y="36"/>
                  </a:moveTo>
                  <a:lnTo>
                    <a:pt x="4" y="53"/>
                  </a:lnTo>
                  <a:lnTo>
                    <a:pt x="4" y="36"/>
                  </a:lnTo>
                  <a:lnTo>
                    <a:pt x="6" y="25"/>
                  </a:lnTo>
                  <a:lnTo>
                    <a:pt x="22" y="0"/>
                  </a:lnTo>
                  <a:lnTo>
                    <a:pt x="6" y="15"/>
                  </a:lnTo>
                  <a:lnTo>
                    <a:pt x="0" y="36"/>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3" name="Freeform 21">
              <a:extLst>
                <a:ext uri="{FF2B5EF4-FFF2-40B4-BE49-F238E27FC236}">
                  <a16:creationId xmlns:a16="http://schemas.microsoft.com/office/drawing/2014/main" id="{669C2E8F-BE83-43D3-9D38-C30F2C1D0BFC}"/>
                </a:ext>
              </a:extLst>
            </p:cNvPr>
            <p:cNvSpPr>
              <a:spLocks/>
            </p:cNvSpPr>
            <p:nvPr/>
          </p:nvSpPr>
          <p:spPr bwMode="auto">
            <a:xfrm>
              <a:off x="4707" y="39"/>
              <a:ext cx="79" cy="59"/>
            </a:xfrm>
            <a:custGeom>
              <a:avLst/>
              <a:gdLst>
                <a:gd name="T0" fmla="+- 0 4765 4707"/>
                <a:gd name="T1" fmla="*/ T0 w 79"/>
                <a:gd name="T2" fmla="+- 0 94 39"/>
                <a:gd name="T3" fmla="*/ 94 h 59"/>
                <a:gd name="T4" fmla="+- 0 4754 4707"/>
                <a:gd name="T5" fmla="*/ T4 w 79"/>
                <a:gd name="T6" fmla="+- 0 78 39"/>
                <a:gd name="T7" fmla="*/ 78 h 59"/>
                <a:gd name="T8" fmla="+- 0 4760 4707"/>
                <a:gd name="T9" fmla="*/ T8 w 79"/>
                <a:gd name="T10" fmla="+- 0 77 39"/>
                <a:gd name="T11" fmla="*/ 77 h 59"/>
                <a:gd name="T12" fmla="+- 0 4757 4707"/>
                <a:gd name="T13" fmla="*/ T12 w 79"/>
                <a:gd name="T14" fmla="+- 0 71 39"/>
                <a:gd name="T15" fmla="*/ 71 h 59"/>
                <a:gd name="T16" fmla="+- 0 4754 4707"/>
                <a:gd name="T17" fmla="*/ T16 w 79"/>
                <a:gd name="T18" fmla="+- 0 74 39"/>
                <a:gd name="T19" fmla="*/ 74 h 59"/>
                <a:gd name="T20" fmla="+- 0 4738 4707"/>
                <a:gd name="T21" fmla="*/ T20 w 79"/>
                <a:gd name="T22" fmla="+- 0 74 39"/>
                <a:gd name="T23" fmla="*/ 74 h 59"/>
                <a:gd name="T24" fmla="+- 0 4738 4707"/>
                <a:gd name="T25" fmla="*/ T24 w 79"/>
                <a:gd name="T26" fmla="+- 0 60 39"/>
                <a:gd name="T27" fmla="*/ 60 h 59"/>
                <a:gd name="T28" fmla="+- 0 4749 4707"/>
                <a:gd name="T29" fmla="*/ T28 w 79"/>
                <a:gd name="T30" fmla="+- 0 54 39"/>
                <a:gd name="T31" fmla="*/ 54 h 59"/>
                <a:gd name="T32" fmla="+- 0 4732 4707"/>
                <a:gd name="T33" fmla="*/ T32 w 79"/>
                <a:gd name="T34" fmla="+- 0 54 39"/>
                <a:gd name="T35" fmla="*/ 54 h 59"/>
                <a:gd name="T36" fmla="+- 0 4732 4707"/>
                <a:gd name="T37" fmla="*/ T36 w 79"/>
                <a:gd name="T38" fmla="+- 0 94 39"/>
                <a:gd name="T39" fmla="*/ 94 h 59"/>
                <a:gd name="T40" fmla="+- 0 4738 4707"/>
                <a:gd name="T41" fmla="*/ T40 w 79"/>
                <a:gd name="T42" fmla="+- 0 94 39"/>
                <a:gd name="T43" fmla="*/ 94 h 59"/>
                <a:gd name="T44" fmla="+- 0 4738 4707"/>
                <a:gd name="T45" fmla="*/ T44 w 79"/>
                <a:gd name="T46" fmla="+- 0 79 39"/>
                <a:gd name="T47" fmla="*/ 79 h 59"/>
                <a:gd name="T48" fmla="+- 0 4747 4707"/>
                <a:gd name="T49" fmla="*/ T48 w 79"/>
                <a:gd name="T50" fmla="+- 0 79 39"/>
                <a:gd name="T51" fmla="*/ 79 h 59"/>
                <a:gd name="T52" fmla="+- 0 4757 4707"/>
                <a:gd name="T53" fmla="*/ T52 w 79"/>
                <a:gd name="T54" fmla="+- 0 94 39"/>
                <a:gd name="T55" fmla="*/ 94 h 59"/>
                <a:gd name="T56" fmla="+- 0 4765 4707"/>
                <a:gd name="T57" fmla="*/ T56 w 79"/>
                <a:gd name="T58" fmla="+- 0 94 39"/>
                <a:gd name="T59" fmla="*/ 94 h 5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79" h="59">
                  <a:moveTo>
                    <a:pt x="58" y="55"/>
                  </a:moveTo>
                  <a:lnTo>
                    <a:pt x="47" y="39"/>
                  </a:lnTo>
                  <a:lnTo>
                    <a:pt x="53" y="38"/>
                  </a:lnTo>
                  <a:lnTo>
                    <a:pt x="50" y="32"/>
                  </a:lnTo>
                  <a:lnTo>
                    <a:pt x="47" y="35"/>
                  </a:lnTo>
                  <a:lnTo>
                    <a:pt x="31" y="35"/>
                  </a:lnTo>
                  <a:lnTo>
                    <a:pt x="31" y="21"/>
                  </a:lnTo>
                  <a:lnTo>
                    <a:pt x="42" y="15"/>
                  </a:lnTo>
                  <a:lnTo>
                    <a:pt x="25" y="15"/>
                  </a:lnTo>
                  <a:lnTo>
                    <a:pt x="25" y="55"/>
                  </a:lnTo>
                  <a:lnTo>
                    <a:pt x="31" y="55"/>
                  </a:lnTo>
                  <a:lnTo>
                    <a:pt x="31" y="40"/>
                  </a:lnTo>
                  <a:lnTo>
                    <a:pt x="40" y="40"/>
                  </a:lnTo>
                  <a:lnTo>
                    <a:pt x="50" y="55"/>
                  </a:lnTo>
                  <a:lnTo>
                    <a:pt x="58" y="55"/>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4" name="Freeform 20">
              <a:extLst>
                <a:ext uri="{FF2B5EF4-FFF2-40B4-BE49-F238E27FC236}">
                  <a16:creationId xmlns:a16="http://schemas.microsoft.com/office/drawing/2014/main" id="{1F2763CA-651A-4CC6-A63D-7CABCD45DB81}"/>
                </a:ext>
              </a:extLst>
            </p:cNvPr>
            <p:cNvSpPr>
              <a:spLocks/>
            </p:cNvSpPr>
            <p:nvPr/>
          </p:nvSpPr>
          <p:spPr bwMode="auto">
            <a:xfrm>
              <a:off x="4707" y="39"/>
              <a:ext cx="79" cy="59"/>
            </a:xfrm>
            <a:custGeom>
              <a:avLst/>
              <a:gdLst>
                <a:gd name="T0" fmla="+- 0 4738 4707"/>
                <a:gd name="T1" fmla="*/ T0 w 79"/>
                <a:gd name="T2" fmla="+- 0 60 39"/>
                <a:gd name="T3" fmla="*/ 60 h 59"/>
                <a:gd name="T4" fmla="+- 0 4754 4707"/>
                <a:gd name="T5" fmla="*/ T4 w 79"/>
                <a:gd name="T6" fmla="+- 0 60 39"/>
                <a:gd name="T7" fmla="*/ 60 h 59"/>
                <a:gd name="T8" fmla="+- 0 4757 4707"/>
                <a:gd name="T9" fmla="*/ T8 w 79"/>
                <a:gd name="T10" fmla="+- 0 62 39"/>
                <a:gd name="T11" fmla="*/ 62 h 59"/>
                <a:gd name="T12" fmla="+- 0 4757 4707"/>
                <a:gd name="T13" fmla="*/ T12 w 79"/>
                <a:gd name="T14" fmla="+- 0 71 39"/>
                <a:gd name="T15" fmla="*/ 71 h 59"/>
                <a:gd name="T16" fmla="+- 0 4760 4707"/>
                <a:gd name="T17" fmla="*/ T16 w 79"/>
                <a:gd name="T18" fmla="+- 0 77 39"/>
                <a:gd name="T19" fmla="*/ 77 h 59"/>
                <a:gd name="T20" fmla="+- 0 4764 4707"/>
                <a:gd name="T21" fmla="*/ T20 w 79"/>
                <a:gd name="T22" fmla="+- 0 73 39"/>
                <a:gd name="T23" fmla="*/ 73 h 59"/>
                <a:gd name="T24" fmla="+- 0 4764 4707"/>
                <a:gd name="T25" fmla="*/ T24 w 79"/>
                <a:gd name="T26" fmla="+- 0 59 39"/>
                <a:gd name="T27" fmla="*/ 59 h 59"/>
                <a:gd name="T28" fmla="+- 0 4757 4707"/>
                <a:gd name="T29" fmla="*/ T28 w 79"/>
                <a:gd name="T30" fmla="+- 0 54 39"/>
                <a:gd name="T31" fmla="*/ 54 h 59"/>
                <a:gd name="T32" fmla="+- 0 4749 4707"/>
                <a:gd name="T33" fmla="*/ T32 w 79"/>
                <a:gd name="T34" fmla="+- 0 54 39"/>
                <a:gd name="T35" fmla="*/ 54 h 59"/>
                <a:gd name="T36" fmla="+- 0 4738 4707"/>
                <a:gd name="T37" fmla="*/ T36 w 79"/>
                <a:gd name="T38" fmla="+- 0 60 39"/>
                <a:gd name="T39" fmla="*/ 60 h 5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79" h="59">
                  <a:moveTo>
                    <a:pt x="31" y="21"/>
                  </a:moveTo>
                  <a:lnTo>
                    <a:pt x="47" y="21"/>
                  </a:lnTo>
                  <a:lnTo>
                    <a:pt x="50" y="23"/>
                  </a:lnTo>
                  <a:lnTo>
                    <a:pt x="50" y="32"/>
                  </a:lnTo>
                  <a:lnTo>
                    <a:pt x="53" y="38"/>
                  </a:lnTo>
                  <a:lnTo>
                    <a:pt x="57" y="34"/>
                  </a:lnTo>
                  <a:lnTo>
                    <a:pt x="57" y="20"/>
                  </a:lnTo>
                  <a:lnTo>
                    <a:pt x="50" y="15"/>
                  </a:lnTo>
                  <a:lnTo>
                    <a:pt x="42" y="15"/>
                  </a:lnTo>
                  <a:lnTo>
                    <a:pt x="31" y="21"/>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5" name="Freeform 19">
              <a:extLst>
                <a:ext uri="{FF2B5EF4-FFF2-40B4-BE49-F238E27FC236}">
                  <a16:creationId xmlns:a16="http://schemas.microsoft.com/office/drawing/2014/main" id="{596E32F0-9018-498F-933F-C15BE938BCBB}"/>
                </a:ext>
              </a:extLst>
            </p:cNvPr>
            <p:cNvSpPr>
              <a:spLocks/>
            </p:cNvSpPr>
            <p:nvPr/>
          </p:nvSpPr>
          <p:spPr bwMode="auto">
            <a:xfrm>
              <a:off x="4707" y="39"/>
              <a:ext cx="79" cy="59"/>
            </a:xfrm>
            <a:custGeom>
              <a:avLst/>
              <a:gdLst>
                <a:gd name="T0" fmla="+- 0 4713 4707"/>
                <a:gd name="T1" fmla="*/ T0 w 79"/>
                <a:gd name="T2" fmla="+- 0 64 39"/>
                <a:gd name="T3" fmla="*/ 64 h 59"/>
                <a:gd name="T4" fmla="+- 0 4725 4707"/>
                <a:gd name="T5" fmla="*/ T4 w 79"/>
                <a:gd name="T6" fmla="+- 0 47 39"/>
                <a:gd name="T7" fmla="*/ 47 h 59"/>
                <a:gd name="T8" fmla="+- 0 4746 4707"/>
                <a:gd name="T9" fmla="*/ T8 w 79"/>
                <a:gd name="T10" fmla="+- 0 40 39"/>
                <a:gd name="T11" fmla="*/ 40 h 59"/>
                <a:gd name="T12" fmla="+- 0 4757 4707"/>
                <a:gd name="T13" fmla="*/ T12 w 79"/>
                <a:gd name="T14" fmla="+- 0 41 39"/>
                <a:gd name="T15" fmla="*/ 41 h 59"/>
                <a:gd name="T16" fmla="+- 0 4774 4707"/>
                <a:gd name="T17" fmla="*/ T16 w 79"/>
                <a:gd name="T18" fmla="+- 0 54 39"/>
                <a:gd name="T19" fmla="*/ 54 h 59"/>
                <a:gd name="T20" fmla="+- 0 4781 4707"/>
                <a:gd name="T21" fmla="*/ T20 w 79"/>
                <a:gd name="T22" fmla="+- 0 75 39"/>
                <a:gd name="T23" fmla="*/ 75 h 59"/>
                <a:gd name="T24" fmla="+- 0 4781 4707"/>
                <a:gd name="T25" fmla="*/ T24 w 79"/>
                <a:gd name="T26" fmla="+- 0 75 39"/>
                <a:gd name="T27" fmla="*/ 75 h 59"/>
                <a:gd name="T28" fmla="+- 0 4779 4707"/>
                <a:gd name="T29" fmla="*/ T28 w 79"/>
                <a:gd name="T30" fmla="+- 0 86 39"/>
                <a:gd name="T31" fmla="*/ 86 h 59"/>
                <a:gd name="T32" fmla="+- 0 4767 4707"/>
                <a:gd name="T33" fmla="*/ T32 w 79"/>
                <a:gd name="T34" fmla="+- 0 103 39"/>
                <a:gd name="T35" fmla="*/ 103 h 59"/>
                <a:gd name="T36" fmla="+- 0 4746 4707"/>
                <a:gd name="T37" fmla="*/ T36 w 79"/>
                <a:gd name="T38" fmla="+- 0 110 39"/>
                <a:gd name="T39" fmla="*/ 110 h 59"/>
                <a:gd name="T40" fmla="+- 0 4736 4707"/>
                <a:gd name="T41" fmla="*/ T40 w 79"/>
                <a:gd name="T42" fmla="+- 0 109 39"/>
                <a:gd name="T43" fmla="*/ 109 h 59"/>
                <a:gd name="T44" fmla="+- 0 4718 4707"/>
                <a:gd name="T45" fmla="*/ T44 w 79"/>
                <a:gd name="T46" fmla="+- 0 96 39"/>
                <a:gd name="T47" fmla="*/ 96 h 59"/>
                <a:gd name="T48" fmla="+- 0 4711 4707"/>
                <a:gd name="T49" fmla="*/ T48 w 79"/>
                <a:gd name="T50" fmla="+- 0 75 39"/>
                <a:gd name="T51" fmla="*/ 75 h 59"/>
                <a:gd name="T52" fmla="+- 0 4711 4707"/>
                <a:gd name="T53" fmla="*/ T52 w 79"/>
                <a:gd name="T54" fmla="+- 0 75 39"/>
                <a:gd name="T55" fmla="*/ 75 h 59"/>
                <a:gd name="T56" fmla="+- 0 4711 4707"/>
                <a:gd name="T57" fmla="*/ T56 w 79"/>
                <a:gd name="T58" fmla="+- 0 92 39"/>
                <a:gd name="T59" fmla="*/ 92 h 59"/>
                <a:gd name="T60" fmla="+- 0 4725 4707"/>
                <a:gd name="T61" fmla="*/ T60 w 79"/>
                <a:gd name="T62" fmla="+- 0 108 39"/>
                <a:gd name="T63" fmla="*/ 108 h 59"/>
                <a:gd name="T64" fmla="+- 0 4746 4707"/>
                <a:gd name="T65" fmla="*/ T64 w 79"/>
                <a:gd name="T66" fmla="+- 0 114 39"/>
                <a:gd name="T67" fmla="*/ 114 h 59"/>
                <a:gd name="T68" fmla="+- 0 4764 4707"/>
                <a:gd name="T69" fmla="*/ T68 w 79"/>
                <a:gd name="T70" fmla="+- 0 110 39"/>
                <a:gd name="T71" fmla="*/ 110 h 59"/>
                <a:gd name="T72" fmla="+- 0 4780 4707"/>
                <a:gd name="T73" fmla="*/ T72 w 79"/>
                <a:gd name="T74" fmla="+- 0 96 39"/>
                <a:gd name="T75" fmla="*/ 96 h 59"/>
                <a:gd name="T76" fmla="+- 0 4786 4707"/>
                <a:gd name="T77" fmla="*/ T76 w 79"/>
                <a:gd name="T78" fmla="+- 0 75 39"/>
                <a:gd name="T79" fmla="*/ 75 h 59"/>
                <a:gd name="T80" fmla="+- 0 4786 4707"/>
                <a:gd name="T81" fmla="*/ T80 w 79"/>
                <a:gd name="T82" fmla="+- 0 75 39"/>
                <a:gd name="T83" fmla="*/ 75 h 59"/>
                <a:gd name="T84" fmla="+- 0 4782 4707"/>
                <a:gd name="T85" fmla="*/ T84 w 79"/>
                <a:gd name="T86" fmla="+- 0 58 39"/>
                <a:gd name="T87" fmla="*/ 58 h 59"/>
                <a:gd name="T88" fmla="+- 0 4768 4707"/>
                <a:gd name="T89" fmla="*/ T88 w 79"/>
                <a:gd name="T90" fmla="+- 0 42 39"/>
                <a:gd name="T91" fmla="*/ 42 h 59"/>
                <a:gd name="T92" fmla="+- 0 4746 4707"/>
                <a:gd name="T93" fmla="*/ T92 w 79"/>
                <a:gd name="T94" fmla="+- 0 35 39"/>
                <a:gd name="T95" fmla="*/ 35 h 59"/>
                <a:gd name="T96" fmla="+- 0 4729 4707"/>
                <a:gd name="T97" fmla="*/ T96 w 79"/>
                <a:gd name="T98" fmla="+- 0 39 39"/>
                <a:gd name="T99" fmla="*/ 39 h 59"/>
                <a:gd name="T100" fmla="+- 0 4713 4707"/>
                <a:gd name="T101" fmla="*/ T100 w 79"/>
                <a:gd name="T102" fmla="+- 0 64 39"/>
                <a:gd name="T103" fmla="*/ 64 h 5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Lst>
              <a:rect l="0" t="0" r="r" b="b"/>
              <a:pathLst>
                <a:path w="79" h="59">
                  <a:moveTo>
                    <a:pt x="6" y="25"/>
                  </a:moveTo>
                  <a:lnTo>
                    <a:pt x="18" y="8"/>
                  </a:lnTo>
                  <a:lnTo>
                    <a:pt x="39" y="1"/>
                  </a:lnTo>
                  <a:lnTo>
                    <a:pt x="50" y="2"/>
                  </a:lnTo>
                  <a:lnTo>
                    <a:pt x="67" y="15"/>
                  </a:lnTo>
                  <a:lnTo>
                    <a:pt x="74" y="36"/>
                  </a:lnTo>
                  <a:lnTo>
                    <a:pt x="72" y="47"/>
                  </a:lnTo>
                  <a:lnTo>
                    <a:pt x="60" y="64"/>
                  </a:lnTo>
                  <a:lnTo>
                    <a:pt x="39" y="71"/>
                  </a:lnTo>
                  <a:lnTo>
                    <a:pt x="29" y="70"/>
                  </a:lnTo>
                  <a:lnTo>
                    <a:pt x="11" y="57"/>
                  </a:lnTo>
                  <a:lnTo>
                    <a:pt x="4" y="36"/>
                  </a:lnTo>
                  <a:lnTo>
                    <a:pt x="4" y="53"/>
                  </a:lnTo>
                  <a:lnTo>
                    <a:pt x="18" y="69"/>
                  </a:lnTo>
                  <a:lnTo>
                    <a:pt x="39" y="75"/>
                  </a:lnTo>
                  <a:lnTo>
                    <a:pt x="57" y="71"/>
                  </a:lnTo>
                  <a:lnTo>
                    <a:pt x="73" y="57"/>
                  </a:lnTo>
                  <a:lnTo>
                    <a:pt x="79" y="36"/>
                  </a:lnTo>
                  <a:lnTo>
                    <a:pt x="75" y="19"/>
                  </a:lnTo>
                  <a:lnTo>
                    <a:pt x="61" y="3"/>
                  </a:lnTo>
                  <a:lnTo>
                    <a:pt x="39" y="-4"/>
                  </a:lnTo>
                  <a:lnTo>
                    <a:pt x="22" y="0"/>
                  </a:lnTo>
                  <a:lnTo>
                    <a:pt x="6" y="25"/>
                  </a:lnTo>
                  <a:close/>
                </a:path>
              </a:pathLst>
            </a:custGeom>
            <a:solidFill>
              <a:srgbClr val="5455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6" name="Group 2">
            <a:extLst>
              <a:ext uri="{FF2B5EF4-FFF2-40B4-BE49-F238E27FC236}">
                <a16:creationId xmlns:a16="http://schemas.microsoft.com/office/drawing/2014/main" id="{D81AA3D6-DB09-4A08-B672-2AC30B8657C7}"/>
              </a:ext>
            </a:extLst>
          </p:cNvPr>
          <p:cNvGrpSpPr>
            <a:grpSpLocks/>
          </p:cNvGrpSpPr>
          <p:nvPr/>
        </p:nvGrpSpPr>
        <p:grpSpPr bwMode="auto">
          <a:xfrm>
            <a:off x="2836853" y="3850576"/>
            <a:ext cx="505166" cy="623017"/>
            <a:chOff x="749" y="-135"/>
            <a:chExt cx="647" cy="651"/>
          </a:xfrm>
        </p:grpSpPr>
        <p:sp>
          <p:nvSpPr>
            <p:cNvPr id="47" name="Freeform 17">
              <a:extLst>
                <a:ext uri="{FF2B5EF4-FFF2-40B4-BE49-F238E27FC236}">
                  <a16:creationId xmlns:a16="http://schemas.microsoft.com/office/drawing/2014/main" id="{B1C8E1F4-C55F-4EF3-9DCC-5F2FC2A8F0F4}"/>
                </a:ext>
              </a:extLst>
            </p:cNvPr>
            <p:cNvSpPr>
              <a:spLocks/>
            </p:cNvSpPr>
            <p:nvPr/>
          </p:nvSpPr>
          <p:spPr bwMode="auto">
            <a:xfrm>
              <a:off x="985" y="-125"/>
              <a:ext cx="53" cy="53"/>
            </a:xfrm>
            <a:custGeom>
              <a:avLst/>
              <a:gdLst>
                <a:gd name="T0" fmla="+- 0 1011 985"/>
                <a:gd name="T1" fmla="*/ T0 w 53"/>
                <a:gd name="T2" fmla="+- 0 -72 -125"/>
                <a:gd name="T3" fmla="*/ -72 h 53"/>
                <a:gd name="T4" fmla="+- 0 1026 985"/>
                <a:gd name="T5" fmla="*/ T4 w 53"/>
                <a:gd name="T6" fmla="+- 0 -72 -125"/>
                <a:gd name="T7" fmla="*/ -72 h 53"/>
                <a:gd name="T8" fmla="+- 0 1038 985"/>
                <a:gd name="T9" fmla="*/ T8 w 53"/>
                <a:gd name="T10" fmla="+- 0 -84 -125"/>
                <a:gd name="T11" fmla="*/ -84 h 53"/>
                <a:gd name="T12" fmla="+- 0 1038 985"/>
                <a:gd name="T13" fmla="*/ T12 w 53"/>
                <a:gd name="T14" fmla="+- 0 -113 -125"/>
                <a:gd name="T15" fmla="*/ -113 h 53"/>
                <a:gd name="T16" fmla="+- 0 1026 985"/>
                <a:gd name="T17" fmla="*/ T16 w 53"/>
                <a:gd name="T18" fmla="+- 0 -125 -125"/>
                <a:gd name="T19" fmla="*/ -125 h 53"/>
                <a:gd name="T20" fmla="+- 0 997 985"/>
                <a:gd name="T21" fmla="*/ T20 w 53"/>
                <a:gd name="T22" fmla="+- 0 -125 -125"/>
                <a:gd name="T23" fmla="*/ -125 h 53"/>
                <a:gd name="T24" fmla="+- 0 985 985"/>
                <a:gd name="T25" fmla="*/ T24 w 53"/>
                <a:gd name="T26" fmla="+- 0 -113 -125"/>
                <a:gd name="T27" fmla="*/ -113 h 53"/>
                <a:gd name="T28" fmla="+- 0 985 985"/>
                <a:gd name="T29" fmla="*/ T28 w 53"/>
                <a:gd name="T30" fmla="+- 0 -84 -125"/>
                <a:gd name="T31" fmla="*/ -84 h 53"/>
                <a:gd name="T32" fmla="+- 0 997 985"/>
                <a:gd name="T33" fmla="*/ T32 w 53"/>
                <a:gd name="T34" fmla="+- 0 -72 -125"/>
                <a:gd name="T35" fmla="*/ -72 h 53"/>
                <a:gd name="T36" fmla="+- 0 1011 985"/>
                <a:gd name="T37" fmla="*/ T36 w 53"/>
                <a:gd name="T38" fmla="+- 0 -72 -125"/>
                <a:gd name="T39" fmla="*/ -72 h 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3" h="53">
                  <a:moveTo>
                    <a:pt x="26" y="53"/>
                  </a:moveTo>
                  <a:lnTo>
                    <a:pt x="41" y="53"/>
                  </a:lnTo>
                  <a:lnTo>
                    <a:pt x="53" y="41"/>
                  </a:lnTo>
                  <a:lnTo>
                    <a:pt x="53" y="12"/>
                  </a:lnTo>
                  <a:lnTo>
                    <a:pt x="41" y="0"/>
                  </a:lnTo>
                  <a:lnTo>
                    <a:pt x="12" y="0"/>
                  </a:lnTo>
                  <a:lnTo>
                    <a:pt x="0" y="12"/>
                  </a:lnTo>
                  <a:lnTo>
                    <a:pt x="0" y="41"/>
                  </a:lnTo>
                  <a:lnTo>
                    <a:pt x="12" y="53"/>
                  </a:lnTo>
                  <a:lnTo>
                    <a:pt x="26" y="53"/>
                  </a:lnTo>
                  <a:close/>
                </a:path>
              </a:pathLst>
            </a:custGeom>
            <a:solidFill>
              <a:srgbClr val="194E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8" name="Freeform 16">
              <a:extLst>
                <a:ext uri="{FF2B5EF4-FFF2-40B4-BE49-F238E27FC236}">
                  <a16:creationId xmlns:a16="http://schemas.microsoft.com/office/drawing/2014/main" id="{9EDCDD8B-E95E-4F15-A59D-3F53E52BC6ED}"/>
                </a:ext>
              </a:extLst>
            </p:cNvPr>
            <p:cNvSpPr>
              <a:spLocks/>
            </p:cNvSpPr>
            <p:nvPr/>
          </p:nvSpPr>
          <p:spPr bwMode="auto">
            <a:xfrm>
              <a:off x="836" y="-39"/>
              <a:ext cx="53" cy="53"/>
            </a:xfrm>
            <a:custGeom>
              <a:avLst/>
              <a:gdLst>
                <a:gd name="T0" fmla="+- 0 863 836"/>
                <a:gd name="T1" fmla="*/ T0 w 53"/>
                <a:gd name="T2" fmla="+- 0 14 -39"/>
                <a:gd name="T3" fmla="*/ 14 h 53"/>
                <a:gd name="T4" fmla="+- 0 877 836"/>
                <a:gd name="T5" fmla="*/ T4 w 53"/>
                <a:gd name="T6" fmla="+- 0 14 -39"/>
                <a:gd name="T7" fmla="*/ 14 h 53"/>
                <a:gd name="T8" fmla="+- 0 889 836"/>
                <a:gd name="T9" fmla="*/ T8 w 53"/>
                <a:gd name="T10" fmla="+- 0 2 -39"/>
                <a:gd name="T11" fmla="*/ 2 h 53"/>
                <a:gd name="T12" fmla="+- 0 889 836"/>
                <a:gd name="T13" fmla="*/ T12 w 53"/>
                <a:gd name="T14" fmla="+- 0 -27 -39"/>
                <a:gd name="T15" fmla="*/ -27 h 53"/>
                <a:gd name="T16" fmla="+- 0 877 836"/>
                <a:gd name="T17" fmla="*/ T16 w 53"/>
                <a:gd name="T18" fmla="+- 0 -39 -39"/>
                <a:gd name="T19" fmla="*/ -39 h 53"/>
                <a:gd name="T20" fmla="+- 0 848 836"/>
                <a:gd name="T21" fmla="*/ T20 w 53"/>
                <a:gd name="T22" fmla="+- 0 -39 -39"/>
                <a:gd name="T23" fmla="*/ -39 h 53"/>
                <a:gd name="T24" fmla="+- 0 836 836"/>
                <a:gd name="T25" fmla="*/ T24 w 53"/>
                <a:gd name="T26" fmla="+- 0 -27 -39"/>
                <a:gd name="T27" fmla="*/ -27 h 53"/>
                <a:gd name="T28" fmla="+- 0 836 836"/>
                <a:gd name="T29" fmla="*/ T28 w 53"/>
                <a:gd name="T30" fmla="+- 0 2 -39"/>
                <a:gd name="T31" fmla="*/ 2 h 53"/>
                <a:gd name="T32" fmla="+- 0 848 836"/>
                <a:gd name="T33" fmla="*/ T32 w 53"/>
                <a:gd name="T34" fmla="+- 0 14 -39"/>
                <a:gd name="T35" fmla="*/ 14 h 53"/>
                <a:gd name="T36" fmla="+- 0 863 836"/>
                <a:gd name="T37" fmla="*/ T36 w 53"/>
                <a:gd name="T38" fmla="+- 0 14 -39"/>
                <a:gd name="T39" fmla="*/ 14 h 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3" h="53">
                  <a:moveTo>
                    <a:pt x="27" y="53"/>
                  </a:moveTo>
                  <a:lnTo>
                    <a:pt x="41" y="53"/>
                  </a:lnTo>
                  <a:lnTo>
                    <a:pt x="53" y="41"/>
                  </a:lnTo>
                  <a:lnTo>
                    <a:pt x="53" y="12"/>
                  </a:lnTo>
                  <a:lnTo>
                    <a:pt x="41" y="0"/>
                  </a:lnTo>
                  <a:lnTo>
                    <a:pt x="12" y="0"/>
                  </a:lnTo>
                  <a:lnTo>
                    <a:pt x="0" y="12"/>
                  </a:lnTo>
                  <a:lnTo>
                    <a:pt x="0" y="41"/>
                  </a:lnTo>
                  <a:lnTo>
                    <a:pt x="12" y="53"/>
                  </a:lnTo>
                  <a:lnTo>
                    <a:pt x="27" y="53"/>
                  </a:lnTo>
                  <a:close/>
                </a:path>
              </a:pathLst>
            </a:custGeom>
            <a:solidFill>
              <a:srgbClr val="3F62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9" name="Freeform 15">
              <a:extLst>
                <a:ext uri="{FF2B5EF4-FFF2-40B4-BE49-F238E27FC236}">
                  <a16:creationId xmlns:a16="http://schemas.microsoft.com/office/drawing/2014/main" id="{21C0754D-3CAA-48CC-8C61-9F7BCAA3DA4B}"/>
                </a:ext>
              </a:extLst>
            </p:cNvPr>
            <p:cNvSpPr>
              <a:spLocks/>
            </p:cNvSpPr>
            <p:nvPr/>
          </p:nvSpPr>
          <p:spPr bwMode="auto">
            <a:xfrm>
              <a:off x="903" y="-93"/>
              <a:ext cx="53" cy="53"/>
            </a:xfrm>
            <a:custGeom>
              <a:avLst/>
              <a:gdLst>
                <a:gd name="T0" fmla="+- 0 930 903"/>
                <a:gd name="T1" fmla="*/ T0 w 53"/>
                <a:gd name="T2" fmla="+- 0 -40 -93"/>
                <a:gd name="T3" fmla="*/ -40 h 53"/>
                <a:gd name="T4" fmla="+- 0 944 903"/>
                <a:gd name="T5" fmla="*/ T4 w 53"/>
                <a:gd name="T6" fmla="+- 0 -40 -93"/>
                <a:gd name="T7" fmla="*/ -40 h 53"/>
                <a:gd name="T8" fmla="+- 0 956 903"/>
                <a:gd name="T9" fmla="*/ T8 w 53"/>
                <a:gd name="T10" fmla="+- 0 -52 -93"/>
                <a:gd name="T11" fmla="*/ -52 h 53"/>
                <a:gd name="T12" fmla="+- 0 956 903"/>
                <a:gd name="T13" fmla="*/ T12 w 53"/>
                <a:gd name="T14" fmla="+- 0 -81 -93"/>
                <a:gd name="T15" fmla="*/ -81 h 53"/>
                <a:gd name="T16" fmla="+- 0 944 903"/>
                <a:gd name="T17" fmla="*/ T16 w 53"/>
                <a:gd name="T18" fmla="+- 0 -93 -93"/>
                <a:gd name="T19" fmla="*/ -93 h 53"/>
                <a:gd name="T20" fmla="+- 0 915 903"/>
                <a:gd name="T21" fmla="*/ T20 w 53"/>
                <a:gd name="T22" fmla="+- 0 -93 -93"/>
                <a:gd name="T23" fmla="*/ -93 h 53"/>
                <a:gd name="T24" fmla="+- 0 903 903"/>
                <a:gd name="T25" fmla="*/ T24 w 53"/>
                <a:gd name="T26" fmla="+- 0 -81 -93"/>
                <a:gd name="T27" fmla="*/ -81 h 53"/>
                <a:gd name="T28" fmla="+- 0 903 903"/>
                <a:gd name="T29" fmla="*/ T28 w 53"/>
                <a:gd name="T30" fmla="+- 0 -52 -93"/>
                <a:gd name="T31" fmla="*/ -52 h 53"/>
                <a:gd name="T32" fmla="+- 0 915 903"/>
                <a:gd name="T33" fmla="*/ T32 w 53"/>
                <a:gd name="T34" fmla="+- 0 -40 -93"/>
                <a:gd name="T35" fmla="*/ -40 h 53"/>
                <a:gd name="T36" fmla="+- 0 930 903"/>
                <a:gd name="T37" fmla="*/ T36 w 53"/>
                <a:gd name="T38" fmla="+- 0 -40 -93"/>
                <a:gd name="T39" fmla="*/ -40 h 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3" h="53">
                  <a:moveTo>
                    <a:pt x="27" y="53"/>
                  </a:moveTo>
                  <a:lnTo>
                    <a:pt x="41" y="53"/>
                  </a:lnTo>
                  <a:lnTo>
                    <a:pt x="53" y="41"/>
                  </a:lnTo>
                  <a:lnTo>
                    <a:pt x="53" y="12"/>
                  </a:lnTo>
                  <a:lnTo>
                    <a:pt x="41" y="0"/>
                  </a:lnTo>
                  <a:lnTo>
                    <a:pt x="12" y="0"/>
                  </a:lnTo>
                  <a:lnTo>
                    <a:pt x="0" y="12"/>
                  </a:lnTo>
                  <a:lnTo>
                    <a:pt x="0" y="41"/>
                  </a:lnTo>
                  <a:lnTo>
                    <a:pt x="12" y="53"/>
                  </a:lnTo>
                  <a:lnTo>
                    <a:pt x="27" y="53"/>
                  </a:lnTo>
                  <a:close/>
                </a:path>
              </a:pathLst>
            </a:custGeom>
            <a:solidFill>
              <a:srgbClr val="2C5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0" name="Freeform 14">
              <a:extLst>
                <a:ext uri="{FF2B5EF4-FFF2-40B4-BE49-F238E27FC236}">
                  <a16:creationId xmlns:a16="http://schemas.microsoft.com/office/drawing/2014/main" id="{728EA437-CD78-4A58-BB5A-50FC1917B7F0}"/>
                </a:ext>
              </a:extLst>
            </p:cNvPr>
            <p:cNvSpPr>
              <a:spLocks/>
            </p:cNvSpPr>
            <p:nvPr/>
          </p:nvSpPr>
          <p:spPr bwMode="auto">
            <a:xfrm>
              <a:off x="831" y="357"/>
              <a:ext cx="53" cy="53"/>
            </a:xfrm>
            <a:custGeom>
              <a:avLst/>
              <a:gdLst>
                <a:gd name="T0" fmla="+- 0 858 831"/>
                <a:gd name="T1" fmla="*/ T0 w 53"/>
                <a:gd name="T2" fmla="+- 0 410 357"/>
                <a:gd name="T3" fmla="*/ 410 h 53"/>
                <a:gd name="T4" fmla="+- 0 872 831"/>
                <a:gd name="T5" fmla="*/ T4 w 53"/>
                <a:gd name="T6" fmla="+- 0 410 357"/>
                <a:gd name="T7" fmla="*/ 410 h 53"/>
                <a:gd name="T8" fmla="+- 0 884 831"/>
                <a:gd name="T9" fmla="*/ T8 w 53"/>
                <a:gd name="T10" fmla="+- 0 398 357"/>
                <a:gd name="T11" fmla="*/ 398 h 53"/>
                <a:gd name="T12" fmla="+- 0 884 831"/>
                <a:gd name="T13" fmla="*/ T12 w 53"/>
                <a:gd name="T14" fmla="+- 0 369 357"/>
                <a:gd name="T15" fmla="*/ 369 h 53"/>
                <a:gd name="T16" fmla="+- 0 872 831"/>
                <a:gd name="T17" fmla="*/ T16 w 53"/>
                <a:gd name="T18" fmla="+- 0 357 357"/>
                <a:gd name="T19" fmla="*/ 357 h 53"/>
                <a:gd name="T20" fmla="+- 0 843 831"/>
                <a:gd name="T21" fmla="*/ T20 w 53"/>
                <a:gd name="T22" fmla="+- 0 357 357"/>
                <a:gd name="T23" fmla="*/ 357 h 53"/>
                <a:gd name="T24" fmla="+- 0 831 831"/>
                <a:gd name="T25" fmla="*/ T24 w 53"/>
                <a:gd name="T26" fmla="+- 0 369 357"/>
                <a:gd name="T27" fmla="*/ 369 h 53"/>
                <a:gd name="T28" fmla="+- 0 831 831"/>
                <a:gd name="T29" fmla="*/ T28 w 53"/>
                <a:gd name="T30" fmla="+- 0 398 357"/>
                <a:gd name="T31" fmla="*/ 398 h 53"/>
                <a:gd name="T32" fmla="+- 0 843 831"/>
                <a:gd name="T33" fmla="*/ T32 w 53"/>
                <a:gd name="T34" fmla="+- 0 410 357"/>
                <a:gd name="T35" fmla="*/ 410 h 53"/>
                <a:gd name="T36" fmla="+- 0 858 831"/>
                <a:gd name="T37" fmla="*/ T36 w 53"/>
                <a:gd name="T38" fmla="+- 0 410 357"/>
                <a:gd name="T39" fmla="*/ 410 h 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3" h="53">
                  <a:moveTo>
                    <a:pt x="27" y="53"/>
                  </a:moveTo>
                  <a:lnTo>
                    <a:pt x="41" y="53"/>
                  </a:lnTo>
                  <a:lnTo>
                    <a:pt x="53" y="41"/>
                  </a:lnTo>
                  <a:lnTo>
                    <a:pt x="53" y="12"/>
                  </a:lnTo>
                  <a:lnTo>
                    <a:pt x="41" y="0"/>
                  </a:lnTo>
                  <a:lnTo>
                    <a:pt x="12" y="0"/>
                  </a:lnTo>
                  <a:lnTo>
                    <a:pt x="0" y="12"/>
                  </a:lnTo>
                  <a:lnTo>
                    <a:pt x="0" y="41"/>
                  </a:lnTo>
                  <a:lnTo>
                    <a:pt x="12" y="53"/>
                  </a:lnTo>
                  <a:lnTo>
                    <a:pt x="27" y="53"/>
                  </a:lnTo>
                  <a:close/>
                </a:path>
              </a:pathLst>
            </a:custGeom>
            <a:solidFill>
              <a:srgbClr val="A2AF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1" name="Freeform 13">
              <a:extLst>
                <a:ext uri="{FF2B5EF4-FFF2-40B4-BE49-F238E27FC236}">
                  <a16:creationId xmlns:a16="http://schemas.microsoft.com/office/drawing/2014/main" id="{0FE221AA-376E-4321-A824-A1176CFE7E7F}"/>
                </a:ext>
              </a:extLst>
            </p:cNvPr>
            <p:cNvSpPr>
              <a:spLocks/>
            </p:cNvSpPr>
            <p:nvPr/>
          </p:nvSpPr>
          <p:spPr bwMode="auto">
            <a:xfrm>
              <a:off x="784" y="285"/>
              <a:ext cx="53" cy="53"/>
            </a:xfrm>
            <a:custGeom>
              <a:avLst/>
              <a:gdLst>
                <a:gd name="T0" fmla="+- 0 810 784"/>
                <a:gd name="T1" fmla="*/ T0 w 53"/>
                <a:gd name="T2" fmla="+- 0 338 285"/>
                <a:gd name="T3" fmla="*/ 338 h 53"/>
                <a:gd name="T4" fmla="+- 0 825 784"/>
                <a:gd name="T5" fmla="*/ T4 w 53"/>
                <a:gd name="T6" fmla="+- 0 338 285"/>
                <a:gd name="T7" fmla="*/ 338 h 53"/>
                <a:gd name="T8" fmla="+- 0 837 784"/>
                <a:gd name="T9" fmla="*/ T8 w 53"/>
                <a:gd name="T10" fmla="+- 0 326 285"/>
                <a:gd name="T11" fmla="*/ 326 h 53"/>
                <a:gd name="T12" fmla="+- 0 837 784"/>
                <a:gd name="T13" fmla="*/ T12 w 53"/>
                <a:gd name="T14" fmla="+- 0 296 285"/>
                <a:gd name="T15" fmla="*/ 296 h 53"/>
                <a:gd name="T16" fmla="+- 0 825 784"/>
                <a:gd name="T17" fmla="*/ T16 w 53"/>
                <a:gd name="T18" fmla="+- 0 285 285"/>
                <a:gd name="T19" fmla="*/ 285 h 53"/>
                <a:gd name="T20" fmla="+- 0 796 784"/>
                <a:gd name="T21" fmla="*/ T20 w 53"/>
                <a:gd name="T22" fmla="+- 0 285 285"/>
                <a:gd name="T23" fmla="*/ 285 h 53"/>
                <a:gd name="T24" fmla="+- 0 784 784"/>
                <a:gd name="T25" fmla="*/ T24 w 53"/>
                <a:gd name="T26" fmla="+- 0 296 285"/>
                <a:gd name="T27" fmla="*/ 296 h 53"/>
                <a:gd name="T28" fmla="+- 0 784 784"/>
                <a:gd name="T29" fmla="*/ T28 w 53"/>
                <a:gd name="T30" fmla="+- 0 326 285"/>
                <a:gd name="T31" fmla="*/ 326 h 53"/>
                <a:gd name="T32" fmla="+- 0 796 784"/>
                <a:gd name="T33" fmla="*/ T32 w 53"/>
                <a:gd name="T34" fmla="+- 0 338 285"/>
                <a:gd name="T35" fmla="*/ 338 h 53"/>
                <a:gd name="T36" fmla="+- 0 810 784"/>
                <a:gd name="T37" fmla="*/ T36 w 53"/>
                <a:gd name="T38" fmla="+- 0 338 285"/>
                <a:gd name="T39" fmla="*/ 338 h 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3" h="53">
                  <a:moveTo>
                    <a:pt x="26" y="53"/>
                  </a:moveTo>
                  <a:lnTo>
                    <a:pt x="41" y="53"/>
                  </a:lnTo>
                  <a:lnTo>
                    <a:pt x="53" y="41"/>
                  </a:lnTo>
                  <a:lnTo>
                    <a:pt x="53" y="11"/>
                  </a:lnTo>
                  <a:lnTo>
                    <a:pt x="41" y="0"/>
                  </a:lnTo>
                  <a:lnTo>
                    <a:pt x="12" y="0"/>
                  </a:lnTo>
                  <a:lnTo>
                    <a:pt x="0" y="11"/>
                  </a:lnTo>
                  <a:lnTo>
                    <a:pt x="0" y="41"/>
                  </a:lnTo>
                  <a:lnTo>
                    <a:pt x="12" y="53"/>
                  </a:lnTo>
                  <a:lnTo>
                    <a:pt x="26" y="53"/>
                  </a:lnTo>
                  <a:close/>
                </a:path>
              </a:pathLst>
            </a:custGeom>
            <a:solidFill>
              <a:srgbClr val="8B9B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2" name="Freeform 12">
              <a:extLst>
                <a:ext uri="{FF2B5EF4-FFF2-40B4-BE49-F238E27FC236}">
                  <a16:creationId xmlns:a16="http://schemas.microsoft.com/office/drawing/2014/main" id="{8355A03B-81E2-4622-8C6A-6C39A55F9434}"/>
                </a:ext>
              </a:extLst>
            </p:cNvPr>
            <p:cNvSpPr>
              <a:spLocks/>
            </p:cNvSpPr>
            <p:nvPr/>
          </p:nvSpPr>
          <p:spPr bwMode="auto">
            <a:xfrm>
              <a:off x="760" y="115"/>
              <a:ext cx="53" cy="53"/>
            </a:xfrm>
            <a:custGeom>
              <a:avLst/>
              <a:gdLst>
                <a:gd name="T0" fmla="+- 0 787 760"/>
                <a:gd name="T1" fmla="*/ T0 w 53"/>
                <a:gd name="T2" fmla="+- 0 168 115"/>
                <a:gd name="T3" fmla="*/ 168 h 53"/>
                <a:gd name="T4" fmla="+- 0 801 760"/>
                <a:gd name="T5" fmla="*/ T4 w 53"/>
                <a:gd name="T6" fmla="+- 0 168 115"/>
                <a:gd name="T7" fmla="*/ 168 h 53"/>
                <a:gd name="T8" fmla="+- 0 813 760"/>
                <a:gd name="T9" fmla="*/ T8 w 53"/>
                <a:gd name="T10" fmla="+- 0 156 115"/>
                <a:gd name="T11" fmla="*/ 156 h 53"/>
                <a:gd name="T12" fmla="+- 0 813 760"/>
                <a:gd name="T13" fmla="*/ T12 w 53"/>
                <a:gd name="T14" fmla="+- 0 127 115"/>
                <a:gd name="T15" fmla="*/ 127 h 53"/>
                <a:gd name="T16" fmla="+- 0 801 760"/>
                <a:gd name="T17" fmla="*/ T16 w 53"/>
                <a:gd name="T18" fmla="+- 0 115 115"/>
                <a:gd name="T19" fmla="*/ 115 h 53"/>
                <a:gd name="T20" fmla="+- 0 772 760"/>
                <a:gd name="T21" fmla="*/ T20 w 53"/>
                <a:gd name="T22" fmla="+- 0 115 115"/>
                <a:gd name="T23" fmla="*/ 115 h 53"/>
                <a:gd name="T24" fmla="+- 0 760 760"/>
                <a:gd name="T25" fmla="*/ T24 w 53"/>
                <a:gd name="T26" fmla="+- 0 127 115"/>
                <a:gd name="T27" fmla="*/ 127 h 53"/>
                <a:gd name="T28" fmla="+- 0 760 760"/>
                <a:gd name="T29" fmla="*/ T28 w 53"/>
                <a:gd name="T30" fmla="+- 0 156 115"/>
                <a:gd name="T31" fmla="*/ 156 h 53"/>
                <a:gd name="T32" fmla="+- 0 772 760"/>
                <a:gd name="T33" fmla="*/ T32 w 53"/>
                <a:gd name="T34" fmla="+- 0 168 115"/>
                <a:gd name="T35" fmla="*/ 168 h 53"/>
                <a:gd name="T36" fmla="+- 0 787 760"/>
                <a:gd name="T37" fmla="*/ T36 w 53"/>
                <a:gd name="T38" fmla="+- 0 168 115"/>
                <a:gd name="T39" fmla="*/ 168 h 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3" h="53">
                  <a:moveTo>
                    <a:pt x="27" y="53"/>
                  </a:moveTo>
                  <a:lnTo>
                    <a:pt x="41" y="53"/>
                  </a:lnTo>
                  <a:lnTo>
                    <a:pt x="53" y="41"/>
                  </a:lnTo>
                  <a:lnTo>
                    <a:pt x="53" y="12"/>
                  </a:lnTo>
                  <a:lnTo>
                    <a:pt x="41" y="0"/>
                  </a:lnTo>
                  <a:lnTo>
                    <a:pt x="12" y="0"/>
                  </a:lnTo>
                  <a:lnTo>
                    <a:pt x="0" y="12"/>
                  </a:lnTo>
                  <a:lnTo>
                    <a:pt x="0" y="41"/>
                  </a:lnTo>
                  <a:lnTo>
                    <a:pt x="12" y="53"/>
                  </a:lnTo>
                  <a:lnTo>
                    <a:pt x="27" y="53"/>
                  </a:lnTo>
                  <a:close/>
                </a:path>
              </a:pathLst>
            </a:custGeom>
            <a:solidFill>
              <a:srgbClr val="637B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3" name="Freeform 11">
              <a:extLst>
                <a:ext uri="{FF2B5EF4-FFF2-40B4-BE49-F238E27FC236}">
                  <a16:creationId xmlns:a16="http://schemas.microsoft.com/office/drawing/2014/main" id="{57188678-DE38-442E-90CE-2B9A2F667EB1}"/>
                </a:ext>
              </a:extLst>
            </p:cNvPr>
            <p:cNvSpPr>
              <a:spLocks/>
            </p:cNvSpPr>
            <p:nvPr/>
          </p:nvSpPr>
          <p:spPr bwMode="auto">
            <a:xfrm>
              <a:off x="759" y="201"/>
              <a:ext cx="53" cy="53"/>
            </a:xfrm>
            <a:custGeom>
              <a:avLst/>
              <a:gdLst>
                <a:gd name="T0" fmla="+- 0 785 759"/>
                <a:gd name="T1" fmla="*/ T0 w 53"/>
                <a:gd name="T2" fmla="+- 0 254 201"/>
                <a:gd name="T3" fmla="*/ 254 h 53"/>
                <a:gd name="T4" fmla="+- 0 800 759"/>
                <a:gd name="T5" fmla="*/ T4 w 53"/>
                <a:gd name="T6" fmla="+- 0 254 201"/>
                <a:gd name="T7" fmla="*/ 254 h 53"/>
                <a:gd name="T8" fmla="+- 0 812 759"/>
                <a:gd name="T9" fmla="*/ T8 w 53"/>
                <a:gd name="T10" fmla="+- 0 243 201"/>
                <a:gd name="T11" fmla="*/ 243 h 53"/>
                <a:gd name="T12" fmla="+- 0 812 759"/>
                <a:gd name="T13" fmla="*/ T12 w 53"/>
                <a:gd name="T14" fmla="+- 0 213 201"/>
                <a:gd name="T15" fmla="*/ 213 h 53"/>
                <a:gd name="T16" fmla="+- 0 800 759"/>
                <a:gd name="T17" fmla="*/ T16 w 53"/>
                <a:gd name="T18" fmla="+- 0 201 201"/>
                <a:gd name="T19" fmla="*/ 201 h 53"/>
                <a:gd name="T20" fmla="+- 0 771 759"/>
                <a:gd name="T21" fmla="*/ T20 w 53"/>
                <a:gd name="T22" fmla="+- 0 201 201"/>
                <a:gd name="T23" fmla="*/ 201 h 53"/>
                <a:gd name="T24" fmla="+- 0 759 759"/>
                <a:gd name="T25" fmla="*/ T24 w 53"/>
                <a:gd name="T26" fmla="+- 0 213 201"/>
                <a:gd name="T27" fmla="*/ 213 h 53"/>
                <a:gd name="T28" fmla="+- 0 759 759"/>
                <a:gd name="T29" fmla="*/ T28 w 53"/>
                <a:gd name="T30" fmla="+- 0 243 201"/>
                <a:gd name="T31" fmla="*/ 243 h 53"/>
                <a:gd name="T32" fmla="+- 0 771 759"/>
                <a:gd name="T33" fmla="*/ T32 w 53"/>
                <a:gd name="T34" fmla="+- 0 254 201"/>
                <a:gd name="T35" fmla="*/ 254 h 53"/>
                <a:gd name="T36" fmla="+- 0 785 759"/>
                <a:gd name="T37" fmla="*/ T36 w 53"/>
                <a:gd name="T38" fmla="+- 0 254 201"/>
                <a:gd name="T39" fmla="*/ 254 h 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3" h="53">
                  <a:moveTo>
                    <a:pt x="26" y="53"/>
                  </a:moveTo>
                  <a:lnTo>
                    <a:pt x="41" y="53"/>
                  </a:lnTo>
                  <a:lnTo>
                    <a:pt x="53" y="42"/>
                  </a:lnTo>
                  <a:lnTo>
                    <a:pt x="53" y="12"/>
                  </a:lnTo>
                  <a:lnTo>
                    <a:pt x="41" y="0"/>
                  </a:lnTo>
                  <a:lnTo>
                    <a:pt x="12" y="0"/>
                  </a:lnTo>
                  <a:lnTo>
                    <a:pt x="0" y="12"/>
                  </a:lnTo>
                  <a:lnTo>
                    <a:pt x="0" y="42"/>
                  </a:lnTo>
                  <a:lnTo>
                    <a:pt x="12" y="53"/>
                  </a:lnTo>
                  <a:lnTo>
                    <a:pt x="26" y="53"/>
                  </a:lnTo>
                  <a:close/>
                </a:path>
              </a:pathLst>
            </a:custGeom>
            <a:solidFill>
              <a:srgbClr val="768A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4" name="Freeform 10">
              <a:extLst>
                <a:ext uri="{FF2B5EF4-FFF2-40B4-BE49-F238E27FC236}">
                  <a16:creationId xmlns:a16="http://schemas.microsoft.com/office/drawing/2014/main" id="{D436890D-23BD-454C-9BA7-F7326892FA41}"/>
                </a:ext>
              </a:extLst>
            </p:cNvPr>
            <p:cNvSpPr>
              <a:spLocks/>
            </p:cNvSpPr>
            <p:nvPr/>
          </p:nvSpPr>
          <p:spPr bwMode="auto">
            <a:xfrm>
              <a:off x="786" y="32"/>
              <a:ext cx="53" cy="53"/>
            </a:xfrm>
            <a:custGeom>
              <a:avLst/>
              <a:gdLst>
                <a:gd name="T0" fmla="+- 0 813 786"/>
                <a:gd name="T1" fmla="*/ T0 w 53"/>
                <a:gd name="T2" fmla="+- 0 85 32"/>
                <a:gd name="T3" fmla="*/ 85 h 53"/>
                <a:gd name="T4" fmla="+- 0 828 786"/>
                <a:gd name="T5" fmla="*/ T4 w 53"/>
                <a:gd name="T6" fmla="+- 0 85 32"/>
                <a:gd name="T7" fmla="*/ 85 h 53"/>
                <a:gd name="T8" fmla="+- 0 839 786"/>
                <a:gd name="T9" fmla="*/ T8 w 53"/>
                <a:gd name="T10" fmla="+- 0 73 32"/>
                <a:gd name="T11" fmla="*/ 73 h 53"/>
                <a:gd name="T12" fmla="+- 0 839 786"/>
                <a:gd name="T13" fmla="*/ T12 w 53"/>
                <a:gd name="T14" fmla="+- 0 44 32"/>
                <a:gd name="T15" fmla="*/ 44 h 53"/>
                <a:gd name="T16" fmla="+- 0 828 786"/>
                <a:gd name="T17" fmla="*/ T16 w 53"/>
                <a:gd name="T18" fmla="+- 0 32 32"/>
                <a:gd name="T19" fmla="*/ 32 h 53"/>
                <a:gd name="T20" fmla="+- 0 798 786"/>
                <a:gd name="T21" fmla="*/ T20 w 53"/>
                <a:gd name="T22" fmla="+- 0 32 32"/>
                <a:gd name="T23" fmla="*/ 32 h 53"/>
                <a:gd name="T24" fmla="+- 0 786 786"/>
                <a:gd name="T25" fmla="*/ T24 w 53"/>
                <a:gd name="T26" fmla="+- 0 44 32"/>
                <a:gd name="T27" fmla="*/ 44 h 53"/>
                <a:gd name="T28" fmla="+- 0 786 786"/>
                <a:gd name="T29" fmla="*/ T28 w 53"/>
                <a:gd name="T30" fmla="+- 0 73 32"/>
                <a:gd name="T31" fmla="*/ 73 h 53"/>
                <a:gd name="T32" fmla="+- 0 798 786"/>
                <a:gd name="T33" fmla="*/ T32 w 53"/>
                <a:gd name="T34" fmla="+- 0 85 32"/>
                <a:gd name="T35" fmla="*/ 85 h 53"/>
                <a:gd name="T36" fmla="+- 0 813 786"/>
                <a:gd name="T37" fmla="*/ T36 w 53"/>
                <a:gd name="T38" fmla="+- 0 85 32"/>
                <a:gd name="T39" fmla="*/ 85 h 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3" h="53">
                  <a:moveTo>
                    <a:pt x="27" y="53"/>
                  </a:moveTo>
                  <a:lnTo>
                    <a:pt x="42" y="53"/>
                  </a:lnTo>
                  <a:lnTo>
                    <a:pt x="53" y="41"/>
                  </a:lnTo>
                  <a:lnTo>
                    <a:pt x="53" y="12"/>
                  </a:lnTo>
                  <a:lnTo>
                    <a:pt x="42" y="0"/>
                  </a:lnTo>
                  <a:lnTo>
                    <a:pt x="12" y="0"/>
                  </a:lnTo>
                  <a:lnTo>
                    <a:pt x="0" y="12"/>
                  </a:lnTo>
                  <a:lnTo>
                    <a:pt x="0" y="41"/>
                  </a:lnTo>
                  <a:lnTo>
                    <a:pt x="12" y="53"/>
                  </a:lnTo>
                  <a:lnTo>
                    <a:pt x="27" y="53"/>
                  </a:lnTo>
                  <a:close/>
                </a:path>
              </a:pathLst>
            </a:custGeom>
            <a:solidFill>
              <a:srgbClr val="516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5" name="Freeform 9">
              <a:extLst>
                <a:ext uri="{FF2B5EF4-FFF2-40B4-BE49-F238E27FC236}">
                  <a16:creationId xmlns:a16="http://schemas.microsoft.com/office/drawing/2014/main" id="{3242544D-A004-4B36-802B-5732839B34BF}"/>
                </a:ext>
              </a:extLst>
            </p:cNvPr>
            <p:cNvSpPr>
              <a:spLocks/>
            </p:cNvSpPr>
            <p:nvPr/>
          </p:nvSpPr>
          <p:spPr bwMode="auto">
            <a:xfrm>
              <a:off x="1065" y="-16"/>
              <a:ext cx="88" cy="88"/>
            </a:xfrm>
            <a:custGeom>
              <a:avLst/>
              <a:gdLst>
                <a:gd name="T0" fmla="+- 0 1114 1065"/>
                <a:gd name="T1" fmla="*/ T0 w 88"/>
                <a:gd name="T2" fmla="+- 0 72 -16"/>
                <a:gd name="T3" fmla="*/ 72 h 88"/>
                <a:gd name="T4" fmla="+- 0 1133 1065"/>
                <a:gd name="T5" fmla="*/ T4 w 88"/>
                <a:gd name="T6" fmla="+- 0 64 -16"/>
                <a:gd name="T7" fmla="*/ 64 h 88"/>
                <a:gd name="T8" fmla="+- 0 1147 1065"/>
                <a:gd name="T9" fmla="*/ T8 w 88"/>
                <a:gd name="T10" fmla="+- 0 49 -16"/>
                <a:gd name="T11" fmla="*/ 49 h 88"/>
                <a:gd name="T12" fmla="+- 0 1153 1065"/>
                <a:gd name="T13" fmla="*/ T12 w 88"/>
                <a:gd name="T14" fmla="+- 0 29 -16"/>
                <a:gd name="T15" fmla="*/ 29 h 88"/>
                <a:gd name="T16" fmla="+- 0 1153 1065"/>
                <a:gd name="T17" fmla="*/ T16 w 88"/>
                <a:gd name="T18" fmla="+- 0 23 -16"/>
                <a:gd name="T19" fmla="*/ 23 h 88"/>
                <a:gd name="T20" fmla="+- 0 1145 1065"/>
                <a:gd name="T21" fmla="*/ T20 w 88"/>
                <a:gd name="T22" fmla="+- 0 3 -16"/>
                <a:gd name="T23" fmla="*/ 3 h 88"/>
                <a:gd name="T24" fmla="+- 0 1130 1065"/>
                <a:gd name="T25" fmla="*/ T24 w 88"/>
                <a:gd name="T26" fmla="+- 0 -10 -16"/>
                <a:gd name="T27" fmla="*/ -10 h 88"/>
                <a:gd name="T28" fmla="+- 0 1110 1065"/>
                <a:gd name="T29" fmla="*/ T28 w 88"/>
                <a:gd name="T30" fmla="+- 0 -16 -16"/>
                <a:gd name="T31" fmla="*/ -16 h 88"/>
                <a:gd name="T32" fmla="+- 0 1104 1065"/>
                <a:gd name="T33" fmla="*/ T32 w 88"/>
                <a:gd name="T34" fmla="+- 0 -16 -16"/>
                <a:gd name="T35" fmla="*/ -16 h 88"/>
                <a:gd name="T36" fmla="+- 0 1085 1065"/>
                <a:gd name="T37" fmla="*/ T36 w 88"/>
                <a:gd name="T38" fmla="+- 0 -8 -16"/>
                <a:gd name="T39" fmla="*/ -8 h 88"/>
                <a:gd name="T40" fmla="+- 0 1071 1065"/>
                <a:gd name="T41" fmla="*/ T40 w 88"/>
                <a:gd name="T42" fmla="+- 0 7 -16"/>
                <a:gd name="T43" fmla="*/ 7 h 88"/>
                <a:gd name="T44" fmla="+- 0 1065 1065"/>
                <a:gd name="T45" fmla="*/ T44 w 88"/>
                <a:gd name="T46" fmla="+- 0 27 -16"/>
                <a:gd name="T47" fmla="*/ 27 h 88"/>
                <a:gd name="T48" fmla="+- 0 1065 1065"/>
                <a:gd name="T49" fmla="*/ T48 w 88"/>
                <a:gd name="T50" fmla="+- 0 33 -16"/>
                <a:gd name="T51" fmla="*/ 33 h 88"/>
                <a:gd name="T52" fmla="+- 0 1073 1065"/>
                <a:gd name="T53" fmla="*/ T52 w 88"/>
                <a:gd name="T54" fmla="+- 0 52 -16"/>
                <a:gd name="T55" fmla="*/ 52 h 88"/>
                <a:gd name="T56" fmla="+- 0 1088 1065"/>
                <a:gd name="T57" fmla="*/ T56 w 88"/>
                <a:gd name="T58" fmla="+- 0 66 -16"/>
                <a:gd name="T59" fmla="*/ 66 h 88"/>
                <a:gd name="T60" fmla="+- 0 1108 1065"/>
                <a:gd name="T61" fmla="*/ T60 w 88"/>
                <a:gd name="T62" fmla="+- 0 72 -16"/>
                <a:gd name="T63" fmla="*/ 72 h 88"/>
                <a:gd name="T64" fmla="+- 0 1114 1065"/>
                <a:gd name="T65" fmla="*/ T64 w 88"/>
                <a:gd name="T66" fmla="+- 0 72 -16"/>
                <a:gd name="T67" fmla="*/ 72 h 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88" h="88">
                  <a:moveTo>
                    <a:pt x="49" y="88"/>
                  </a:moveTo>
                  <a:lnTo>
                    <a:pt x="68" y="80"/>
                  </a:lnTo>
                  <a:lnTo>
                    <a:pt x="82" y="65"/>
                  </a:lnTo>
                  <a:lnTo>
                    <a:pt x="88" y="45"/>
                  </a:lnTo>
                  <a:lnTo>
                    <a:pt x="88" y="39"/>
                  </a:lnTo>
                  <a:lnTo>
                    <a:pt x="80" y="19"/>
                  </a:lnTo>
                  <a:lnTo>
                    <a:pt x="65" y="6"/>
                  </a:lnTo>
                  <a:lnTo>
                    <a:pt x="45" y="0"/>
                  </a:lnTo>
                  <a:lnTo>
                    <a:pt x="39" y="0"/>
                  </a:lnTo>
                  <a:lnTo>
                    <a:pt x="20" y="8"/>
                  </a:lnTo>
                  <a:lnTo>
                    <a:pt x="6" y="23"/>
                  </a:lnTo>
                  <a:lnTo>
                    <a:pt x="0" y="43"/>
                  </a:lnTo>
                  <a:lnTo>
                    <a:pt x="0" y="49"/>
                  </a:lnTo>
                  <a:lnTo>
                    <a:pt x="8" y="68"/>
                  </a:lnTo>
                  <a:lnTo>
                    <a:pt x="23" y="82"/>
                  </a:lnTo>
                  <a:lnTo>
                    <a:pt x="43" y="88"/>
                  </a:lnTo>
                  <a:lnTo>
                    <a:pt x="49" y="88"/>
                  </a:lnTo>
                  <a:close/>
                </a:path>
              </a:pathLst>
            </a:custGeom>
            <a:solidFill>
              <a:srgbClr val="F58E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6" name="Freeform 8">
              <a:extLst>
                <a:ext uri="{FF2B5EF4-FFF2-40B4-BE49-F238E27FC236}">
                  <a16:creationId xmlns:a16="http://schemas.microsoft.com/office/drawing/2014/main" id="{9F8F0EDF-92E1-47E9-84F2-09736ED366C2}"/>
                </a:ext>
              </a:extLst>
            </p:cNvPr>
            <p:cNvSpPr>
              <a:spLocks/>
            </p:cNvSpPr>
            <p:nvPr/>
          </p:nvSpPr>
          <p:spPr bwMode="auto">
            <a:xfrm>
              <a:off x="894" y="63"/>
              <a:ext cx="332" cy="145"/>
            </a:xfrm>
            <a:custGeom>
              <a:avLst/>
              <a:gdLst>
                <a:gd name="T0" fmla="+- 0 1200 894"/>
                <a:gd name="T1" fmla="*/ T0 w 332"/>
                <a:gd name="T2" fmla="+- 0 137 63"/>
                <a:gd name="T3" fmla="*/ 137 h 145"/>
                <a:gd name="T4" fmla="+- 0 1214 894"/>
                <a:gd name="T5" fmla="*/ T4 w 332"/>
                <a:gd name="T6" fmla="+- 0 118 63"/>
                <a:gd name="T7" fmla="*/ 118 h 145"/>
                <a:gd name="T8" fmla="+- 0 1222 894"/>
                <a:gd name="T9" fmla="*/ T8 w 332"/>
                <a:gd name="T10" fmla="+- 0 98 63"/>
                <a:gd name="T11" fmla="*/ 98 h 145"/>
                <a:gd name="T12" fmla="+- 0 1218 894"/>
                <a:gd name="T13" fmla="*/ T12 w 332"/>
                <a:gd name="T14" fmla="+- 0 71 63"/>
                <a:gd name="T15" fmla="*/ 71 h 145"/>
                <a:gd name="T16" fmla="+- 0 1192 894"/>
                <a:gd name="T17" fmla="*/ T16 w 332"/>
                <a:gd name="T18" fmla="+- 0 63 63"/>
                <a:gd name="T19" fmla="*/ 63 h 145"/>
                <a:gd name="T20" fmla="+- 0 1174 894"/>
                <a:gd name="T21" fmla="*/ T20 w 332"/>
                <a:gd name="T22" fmla="+- 0 83 63"/>
                <a:gd name="T23" fmla="*/ 83 h 145"/>
                <a:gd name="T24" fmla="+- 0 1167 894"/>
                <a:gd name="T25" fmla="*/ T24 w 332"/>
                <a:gd name="T26" fmla="+- 0 99 63"/>
                <a:gd name="T27" fmla="*/ 99 h 145"/>
                <a:gd name="T28" fmla="+- 0 1156 894"/>
                <a:gd name="T29" fmla="*/ T28 w 332"/>
                <a:gd name="T30" fmla="+- 0 111 63"/>
                <a:gd name="T31" fmla="*/ 111 h 145"/>
                <a:gd name="T32" fmla="+- 0 1147 894"/>
                <a:gd name="T33" fmla="*/ T32 w 332"/>
                <a:gd name="T34" fmla="+- 0 116 63"/>
                <a:gd name="T35" fmla="*/ 116 h 145"/>
                <a:gd name="T36" fmla="+- 0 1135 894"/>
                <a:gd name="T37" fmla="*/ T36 w 332"/>
                <a:gd name="T38" fmla="+- 0 120 63"/>
                <a:gd name="T39" fmla="*/ 120 h 145"/>
                <a:gd name="T40" fmla="+- 0 1113 894"/>
                <a:gd name="T41" fmla="*/ T40 w 332"/>
                <a:gd name="T42" fmla="+- 0 119 63"/>
                <a:gd name="T43" fmla="*/ 119 h 145"/>
                <a:gd name="T44" fmla="+- 0 1072 894"/>
                <a:gd name="T45" fmla="*/ T44 w 332"/>
                <a:gd name="T46" fmla="+- 0 103 63"/>
                <a:gd name="T47" fmla="*/ 103 h 145"/>
                <a:gd name="T48" fmla="+- 0 1058 894"/>
                <a:gd name="T49" fmla="*/ T48 w 332"/>
                <a:gd name="T50" fmla="+- 0 95 63"/>
                <a:gd name="T51" fmla="*/ 95 h 145"/>
                <a:gd name="T52" fmla="+- 0 1036 894"/>
                <a:gd name="T53" fmla="*/ T52 w 332"/>
                <a:gd name="T54" fmla="+- 0 86 63"/>
                <a:gd name="T55" fmla="*/ 86 h 145"/>
                <a:gd name="T56" fmla="+- 0 997 894"/>
                <a:gd name="T57" fmla="*/ T56 w 332"/>
                <a:gd name="T58" fmla="+- 0 80 63"/>
                <a:gd name="T59" fmla="*/ 80 h 145"/>
                <a:gd name="T60" fmla="+- 0 975 894"/>
                <a:gd name="T61" fmla="*/ T60 w 332"/>
                <a:gd name="T62" fmla="+- 0 81 63"/>
                <a:gd name="T63" fmla="*/ 81 h 145"/>
                <a:gd name="T64" fmla="+- 0 946 894"/>
                <a:gd name="T65" fmla="*/ T64 w 332"/>
                <a:gd name="T66" fmla="+- 0 92 63"/>
                <a:gd name="T67" fmla="*/ 92 h 145"/>
                <a:gd name="T68" fmla="+- 0 920 894"/>
                <a:gd name="T69" fmla="*/ T68 w 332"/>
                <a:gd name="T70" fmla="+- 0 116 63"/>
                <a:gd name="T71" fmla="*/ 116 h 145"/>
                <a:gd name="T72" fmla="+- 0 902 894"/>
                <a:gd name="T73" fmla="*/ T72 w 332"/>
                <a:gd name="T74" fmla="+- 0 149 63"/>
                <a:gd name="T75" fmla="*/ 149 h 145"/>
                <a:gd name="T76" fmla="+- 0 896 894"/>
                <a:gd name="T77" fmla="*/ T76 w 332"/>
                <a:gd name="T78" fmla="+- 0 178 63"/>
                <a:gd name="T79" fmla="*/ 178 h 145"/>
                <a:gd name="T80" fmla="+- 0 904 894"/>
                <a:gd name="T81" fmla="*/ T80 w 332"/>
                <a:gd name="T82" fmla="+- 0 204 63"/>
                <a:gd name="T83" fmla="*/ 204 h 145"/>
                <a:gd name="T84" fmla="+- 0 931 894"/>
                <a:gd name="T85" fmla="*/ T84 w 332"/>
                <a:gd name="T86" fmla="+- 0 208 63"/>
                <a:gd name="T87" fmla="*/ 208 h 145"/>
                <a:gd name="T88" fmla="+- 0 945 894"/>
                <a:gd name="T89" fmla="*/ T88 w 332"/>
                <a:gd name="T90" fmla="+- 0 185 63"/>
                <a:gd name="T91" fmla="*/ 185 h 145"/>
                <a:gd name="T92" fmla="+- 0 950 894"/>
                <a:gd name="T93" fmla="*/ T92 w 332"/>
                <a:gd name="T94" fmla="+- 0 162 63"/>
                <a:gd name="T95" fmla="*/ 162 h 145"/>
                <a:gd name="T96" fmla="+- 0 959 894"/>
                <a:gd name="T97" fmla="*/ T96 w 332"/>
                <a:gd name="T98" fmla="+- 0 144 63"/>
                <a:gd name="T99" fmla="*/ 144 h 145"/>
                <a:gd name="T100" fmla="+- 0 972 894"/>
                <a:gd name="T101" fmla="*/ T100 w 332"/>
                <a:gd name="T102" fmla="+- 0 135 63"/>
                <a:gd name="T103" fmla="*/ 135 h 145"/>
                <a:gd name="T104" fmla="+- 0 987 894"/>
                <a:gd name="T105" fmla="*/ T104 w 332"/>
                <a:gd name="T106" fmla="+- 0 130 63"/>
                <a:gd name="T107" fmla="*/ 130 h 145"/>
                <a:gd name="T108" fmla="+- 0 1013 894"/>
                <a:gd name="T109" fmla="*/ T108 w 332"/>
                <a:gd name="T110" fmla="+- 0 131 63"/>
                <a:gd name="T111" fmla="*/ 131 h 145"/>
                <a:gd name="T112" fmla="+- 0 1029 894"/>
                <a:gd name="T113" fmla="*/ T112 w 332"/>
                <a:gd name="T114" fmla="+- 0 136 63"/>
                <a:gd name="T115" fmla="*/ 136 h 145"/>
                <a:gd name="T116" fmla="+- 0 1040 894"/>
                <a:gd name="T117" fmla="*/ T116 w 332"/>
                <a:gd name="T118" fmla="+- 0 143 63"/>
                <a:gd name="T119" fmla="*/ 143 h 145"/>
                <a:gd name="T120" fmla="+- 0 1053 894"/>
                <a:gd name="T121" fmla="*/ T120 w 332"/>
                <a:gd name="T122" fmla="+- 0 121 63"/>
                <a:gd name="T123" fmla="*/ 121 h 145"/>
                <a:gd name="T124" fmla="+- 0 1067 894"/>
                <a:gd name="T125" fmla="*/ T124 w 332"/>
                <a:gd name="T126" fmla="+- 0 100 63"/>
                <a:gd name="T127" fmla="*/ 100 h 145"/>
                <a:gd name="T128" fmla="+- 0 1100 894"/>
                <a:gd name="T129" fmla="*/ T128 w 332"/>
                <a:gd name="T130" fmla="+- 0 167 63"/>
                <a:gd name="T131" fmla="*/ 167 h 145"/>
                <a:gd name="T132" fmla="+- 0 1127 894"/>
                <a:gd name="T133" fmla="*/ T132 w 332"/>
                <a:gd name="T134" fmla="+- 0 170 63"/>
                <a:gd name="T135" fmla="*/ 170 h 145"/>
                <a:gd name="T136" fmla="+- 0 1166 894"/>
                <a:gd name="T137" fmla="*/ T136 w 332"/>
                <a:gd name="T138" fmla="+- 0 162 63"/>
                <a:gd name="T139" fmla="*/ 162 h 145"/>
                <a:gd name="T140" fmla="+- 0 1186 894"/>
                <a:gd name="T141" fmla="*/ T140 w 332"/>
                <a:gd name="T142" fmla="+- 0 151 63"/>
                <a:gd name="T143" fmla="*/ 151 h 14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Lst>
              <a:rect l="0" t="0" r="r" b="b"/>
              <a:pathLst>
                <a:path w="332" h="145">
                  <a:moveTo>
                    <a:pt x="292" y="88"/>
                  </a:moveTo>
                  <a:lnTo>
                    <a:pt x="306" y="74"/>
                  </a:lnTo>
                  <a:lnTo>
                    <a:pt x="311" y="67"/>
                  </a:lnTo>
                  <a:lnTo>
                    <a:pt x="320" y="55"/>
                  </a:lnTo>
                  <a:lnTo>
                    <a:pt x="325" y="44"/>
                  </a:lnTo>
                  <a:lnTo>
                    <a:pt x="328" y="35"/>
                  </a:lnTo>
                  <a:lnTo>
                    <a:pt x="332" y="22"/>
                  </a:lnTo>
                  <a:lnTo>
                    <a:pt x="324" y="8"/>
                  </a:lnTo>
                  <a:lnTo>
                    <a:pt x="311" y="4"/>
                  </a:lnTo>
                  <a:lnTo>
                    <a:pt x="298" y="0"/>
                  </a:lnTo>
                  <a:lnTo>
                    <a:pt x="284" y="7"/>
                  </a:lnTo>
                  <a:lnTo>
                    <a:pt x="280" y="20"/>
                  </a:lnTo>
                  <a:lnTo>
                    <a:pt x="278" y="26"/>
                  </a:lnTo>
                  <a:lnTo>
                    <a:pt x="273" y="36"/>
                  </a:lnTo>
                  <a:lnTo>
                    <a:pt x="266" y="44"/>
                  </a:lnTo>
                  <a:lnTo>
                    <a:pt x="262" y="48"/>
                  </a:lnTo>
                  <a:lnTo>
                    <a:pt x="258" y="51"/>
                  </a:lnTo>
                  <a:lnTo>
                    <a:pt x="253" y="53"/>
                  </a:lnTo>
                  <a:lnTo>
                    <a:pt x="247" y="55"/>
                  </a:lnTo>
                  <a:lnTo>
                    <a:pt x="241" y="57"/>
                  </a:lnTo>
                  <a:lnTo>
                    <a:pt x="233" y="57"/>
                  </a:lnTo>
                  <a:lnTo>
                    <a:pt x="219" y="56"/>
                  </a:lnTo>
                  <a:lnTo>
                    <a:pt x="200" y="50"/>
                  </a:lnTo>
                  <a:lnTo>
                    <a:pt x="178" y="40"/>
                  </a:lnTo>
                  <a:lnTo>
                    <a:pt x="172" y="37"/>
                  </a:lnTo>
                  <a:lnTo>
                    <a:pt x="164" y="32"/>
                  </a:lnTo>
                  <a:lnTo>
                    <a:pt x="154" y="27"/>
                  </a:lnTo>
                  <a:lnTo>
                    <a:pt x="142" y="23"/>
                  </a:lnTo>
                  <a:lnTo>
                    <a:pt x="123" y="18"/>
                  </a:lnTo>
                  <a:lnTo>
                    <a:pt x="103" y="17"/>
                  </a:lnTo>
                  <a:lnTo>
                    <a:pt x="91" y="17"/>
                  </a:lnTo>
                  <a:lnTo>
                    <a:pt x="81" y="18"/>
                  </a:lnTo>
                  <a:lnTo>
                    <a:pt x="70" y="21"/>
                  </a:lnTo>
                  <a:lnTo>
                    <a:pt x="52" y="29"/>
                  </a:lnTo>
                  <a:lnTo>
                    <a:pt x="36" y="41"/>
                  </a:lnTo>
                  <a:lnTo>
                    <a:pt x="26" y="53"/>
                  </a:lnTo>
                  <a:lnTo>
                    <a:pt x="16" y="68"/>
                  </a:lnTo>
                  <a:lnTo>
                    <a:pt x="8" y="86"/>
                  </a:lnTo>
                  <a:lnTo>
                    <a:pt x="3" y="107"/>
                  </a:lnTo>
                  <a:lnTo>
                    <a:pt x="2" y="115"/>
                  </a:lnTo>
                  <a:lnTo>
                    <a:pt x="0" y="128"/>
                  </a:lnTo>
                  <a:lnTo>
                    <a:pt x="10" y="141"/>
                  </a:lnTo>
                  <a:lnTo>
                    <a:pt x="23" y="143"/>
                  </a:lnTo>
                  <a:lnTo>
                    <a:pt x="37" y="145"/>
                  </a:lnTo>
                  <a:lnTo>
                    <a:pt x="50" y="135"/>
                  </a:lnTo>
                  <a:lnTo>
                    <a:pt x="51" y="122"/>
                  </a:lnTo>
                  <a:lnTo>
                    <a:pt x="53" y="109"/>
                  </a:lnTo>
                  <a:lnTo>
                    <a:pt x="56" y="99"/>
                  </a:lnTo>
                  <a:lnTo>
                    <a:pt x="60" y="92"/>
                  </a:lnTo>
                  <a:lnTo>
                    <a:pt x="65" y="81"/>
                  </a:lnTo>
                  <a:lnTo>
                    <a:pt x="71" y="76"/>
                  </a:lnTo>
                  <a:lnTo>
                    <a:pt x="78" y="72"/>
                  </a:lnTo>
                  <a:lnTo>
                    <a:pt x="84" y="68"/>
                  </a:lnTo>
                  <a:lnTo>
                    <a:pt x="93" y="67"/>
                  </a:lnTo>
                  <a:lnTo>
                    <a:pt x="110" y="67"/>
                  </a:lnTo>
                  <a:lnTo>
                    <a:pt x="119" y="68"/>
                  </a:lnTo>
                  <a:lnTo>
                    <a:pt x="127" y="71"/>
                  </a:lnTo>
                  <a:lnTo>
                    <a:pt x="135" y="73"/>
                  </a:lnTo>
                  <a:lnTo>
                    <a:pt x="142" y="76"/>
                  </a:lnTo>
                  <a:lnTo>
                    <a:pt x="146" y="80"/>
                  </a:lnTo>
                  <a:lnTo>
                    <a:pt x="167" y="91"/>
                  </a:lnTo>
                  <a:lnTo>
                    <a:pt x="159" y="58"/>
                  </a:lnTo>
                  <a:lnTo>
                    <a:pt x="171" y="36"/>
                  </a:lnTo>
                  <a:lnTo>
                    <a:pt x="173" y="37"/>
                  </a:lnTo>
                  <a:lnTo>
                    <a:pt x="187" y="99"/>
                  </a:lnTo>
                  <a:lnTo>
                    <a:pt x="206" y="104"/>
                  </a:lnTo>
                  <a:lnTo>
                    <a:pt x="224" y="107"/>
                  </a:lnTo>
                  <a:lnTo>
                    <a:pt x="233" y="107"/>
                  </a:lnTo>
                  <a:lnTo>
                    <a:pt x="254" y="105"/>
                  </a:lnTo>
                  <a:lnTo>
                    <a:pt x="272" y="99"/>
                  </a:lnTo>
                  <a:lnTo>
                    <a:pt x="273" y="99"/>
                  </a:lnTo>
                  <a:lnTo>
                    <a:pt x="292" y="88"/>
                  </a:lnTo>
                  <a:close/>
                </a:path>
              </a:pathLst>
            </a:custGeom>
            <a:solidFill>
              <a:srgbClr val="83C3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7" name="Freeform 7">
              <a:extLst>
                <a:ext uri="{FF2B5EF4-FFF2-40B4-BE49-F238E27FC236}">
                  <a16:creationId xmlns:a16="http://schemas.microsoft.com/office/drawing/2014/main" id="{8E3A0865-6A45-46FE-909A-214A62C6FB65}"/>
                </a:ext>
              </a:extLst>
            </p:cNvPr>
            <p:cNvSpPr>
              <a:spLocks/>
            </p:cNvSpPr>
            <p:nvPr/>
          </p:nvSpPr>
          <p:spPr bwMode="auto">
            <a:xfrm>
              <a:off x="894" y="63"/>
              <a:ext cx="332" cy="145"/>
            </a:xfrm>
            <a:custGeom>
              <a:avLst/>
              <a:gdLst>
                <a:gd name="T0" fmla="+- 0 1067 894"/>
                <a:gd name="T1" fmla="*/ T0 w 332"/>
                <a:gd name="T2" fmla="+- 0 100 63"/>
                <a:gd name="T3" fmla="*/ 100 h 145"/>
                <a:gd name="T4" fmla="+- 0 1065 894"/>
                <a:gd name="T5" fmla="*/ T4 w 332"/>
                <a:gd name="T6" fmla="+- 0 99 63"/>
                <a:gd name="T7" fmla="*/ 99 h 145"/>
                <a:gd name="T8" fmla="+- 0 1053 894"/>
                <a:gd name="T9" fmla="*/ T8 w 332"/>
                <a:gd name="T10" fmla="+- 0 121 63"/>
                <a:gd name="T11" fmla="*/ 121 h 145"/>
                <a:gd name="T12" fmla="+- 0 1061 894"/>
                <a:gd name="T13" fmla="*/ T12 w 332"/>
                <a:gd name="T14" fmla="+- 0 154 63"/>
                <a:gd name="T15" fmla="*/ 154 h 145"/>
                <a:gd name="T16" fmla="+- 0 1081 894"/>
                <a:gd name="T17" fmla="*/ T16 w 332"/>
                <a:gd name="T18" fmla="+- 0 162 63"/>
                <a:gd name="T19" fmla="*/ 162 h 145"/>
                <a:gd name="T20" fmla="+- 0 1067 894"/>
                <a:gd name="T21" fmla="*/ T20 w 332"/>
                <a:gd name="T22" fmla="+- 0 100 63"/>
                <a:gd name="T23" fmla="*/ 100 h 145"/>
              </a:gdLst>
              <a:ahLst/>
              <a:cxnLst>
                <a:cxn ang="0">
                  <a:pos x="T1" y="T3"/>
                </a:cxn>
                <a:cxn ang="0">
                  <a:pos x="T5" y="T7"/>
                </a:cxn>
                <a:cxn ang="0">
                  <a:pos x="T9" y="T11"/>
                </a:cxn>
                <a:cxn ang="0">
                  <a:pos x="T13" y="T15"/>
                </a:cxn>
                <a:cxn ang="0">
                  <a:pos x="T17" y="T19"/>
                </a:cxn>
                <a:cxn ang="0">
                  <a:pos x="T21" y="T23"/>
                </a:cxn>
              </a:cxnLst>
              <a:rect l="0" t="0" r="r" b="b"/>
              <a:pathLst>
                <a:path w="332" h="145">
                  <a:moveTo>
                    <a:pt x="173" y="37"/>
                  </a:moveTo>
                  <a:lnTo>
                    <a:pt x="171" y="36"/>
                  </a:lnTo>
                  <a:lnTo>
                    <a:pt x="159" y="58"/>
                  </a:lnTo>
                  <a:lnTo>
                    <a:pt x="167" y="91"/>
                  </a:lnTo>
                  <a:lnTo>
                    <a:pt x="187" y="99"/>
                  </a:lnTo>
                  <a:lnTo>
                    <a:pt x="173" y="37"/>
                  </a:lnTo>
                  <a:close/>
                </a:path>
              </a:pathLst>
            </a:custGeom>
            <a:solidFill>
              <a:srgbClr val="83C3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8" name="Freeform 6">
              <a:extLst>
                <a:ext uri="{FF2B5EF4-FFF2-40B4-BE49-F238E27FC236}">
                  <a16:creationId xmlns:a16="http://schemas.microsoft.com/office/drawing/2014/main" id="{4F178CAD-97F8-4F48-8CF6-A6BC3B5E4536}"/>
                </a:ext>
              </a:extLst>
            </p:cNvPr>
            <p:cNvSpPr>
              <a:spLocks/>
            </p:cNvSpPr>
            <p:nvPr/>
          </p:nvSpPr>
          <p:spPr bwMode="auto">
            <a:xfrm>
              <a:off x="978" y="447"/>
              <a:ext cx="53" cy="53"/>
            </a:xfrm>
            <a:custGeom>
              <a:avLst/>
              <a:gdLst>
                <a:gd name="T0" fmla="+- 0 1004 978"/>
                <a:gd name="T1" fmla="*/ T0 w 53"/>
                <a:gd name="T2" fmla="+- 0 500 447"/>
                <a:gd name="T3" fmla="*/ 500 h 53"/>
                <a:gd name="T4" fmla="+- 0 1019 978"/>
                <a:gd name="T5" fmla="*/ T4 w 53"/>
                <a:gd name="T6" fmla="+- 0 500 447"/>
                <a:gd name="T7" fmla="*/ 500 h 53"/>
                <a:gd name="T8" fmla="+- 0 1031 978"/>
                <a:gd name="T9" fmla="*/ T8 w 53"/>
                <a:gd name="T10" fmla="+- 0 488 447"/>
                <a:gd name="T11" fmla="*/ 488 h 53"/>
                <a:gd name="T12" fmla="+- 0 1031 978"/>
                <a:gd name="T13" fmla="*/ T12 w 53"/>
                <a:gd name="T14" fmla="+- 0 458 447"/>
                <a:gd name="T15" fmla="*/ 458 h 53"/>
                <a:gd name="T16" fmla="+- 0 1019 978"/>
                <a:gd name="T17" fmla="*/ T16 w 53"/>
                <a:gd name="T18" fmla="+- 0 447 447"/>
                <a:gd name="T19" fmla="*/ 447 h 53"/>
                <a:gd name="T20" fmla="+- 0 989 978"/>
                <a:gd name="T21" fmla="*/ T20 w 53"/>
                <a:gd name="T22" fmla="+- 0 447 447"/>
                <a:gd name="T23" fmla="*/ 447 h 53"/>
                <a:gd name="T24" fmla="+- 0 978 978"/>
                <a:gd name="T25" fmla="*/ T24 w 53"/>
                <a:gd name="T26" fmla="+- 0 458 447"/>
                <a:gd name="T27" fmla="*/ 458 h 53"/>
                <a:gd name="T28" fmla="+- 0 978 978"/>
                <a:gd name="T29" fmla="*/ T28 w 53"/>
                <a:gd name="T30" fmla="+- 0 488 447"/>
                <a:gd name="T31" fmla="*/ 488 h 53"/>
                <a:gd name="T32" fmla="+- 0 989 978"/>
                <a:gd name="T33" fmla="*/ T32 w 53"/>
                <a:gd name="T34" fmla="+- 0 500 447"/>
                <a:gd name="T35" fmla="*/ 500 h 53"/>
                <a:gd name="T36" fmla="+- 0 1004 978"/>
                <a:gd name="T37" fmla="*/ T36 w 53"/>
                <a:gd name="T38" fmla="+- 0 500 447"/>
                <a:gd name="T39" fmla="*/ 500 h 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3" h="53">
                  <a:moveTo>
                    <a:pt x="26" y="53"/>
                  </a:moveTo>
                  <a:lnTo>
                    <a:pt x="41" y="53"/>
                  </a:lnTo>
                  <a:lnTo>
                    <a:pt x="53" y="41"/>
                  </a:lnTo>
                  <a:lnTo>
                    <a:pt x="53" y="11"/>
                  </a:lnTo>
                  <a:lnTo>
                    <a:pt x="41" y="0"/>
                  </a:lnTo>
                  <a:lnTo>
                    <a:pt x="11" y="0"/>
                  </a:lnTo>
                  <a:lnTo>
                    <a:pt x="0" y="11"/>
                  </a:lnTo>
                  <a:lnTo>
                    <a:pt x="0" y="41"/>
                  </a:lnTo>
                  <a:lnTo>
                    <a:pt x="11" y="53"/>
                  </a:lnTo>
                  <a:lnTo>
                    <a:pt x="26" y="53"/>
                  </a:lnTo>
                  <a:close/>
                </a:path>
              </a:pathLst>
            </a:custGeom>
            <a:solidFill>
              <a:srgbClr val="D8DCE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59" name="Picture 5">
              <a:extLst>
                <a:ext uri="{FF2B5EF4-FFF2-40B4-BE49-F238E27FC236}">
                  <a16:creationId xmlns:a16="http://schemas.microsoft.com/office/drawing/2014/main" id="{5BC497D9-6373-45C2-9D45-4317FA8DC4E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55" y="-236"/>
              <a:ext cx="552" cy="848"/>
            </a:xfrm>
            <a:prstGeom prst="rect">
              <a:avLst/>
            </a:prstGeom>
            <a:noFill/>
            <a:extLst>
              <a:ext uri="{909E8E84-426E-40DD-AFC4-6F175D3DCCD1}">
                <a14:hiddenFill xmlns:a14="http://schemas.microsoft.com/office/drawing/2010/main">
                  <a:solidFill>
                    <a:srgbClr val="FFFFFF"/>
                  </a:solidFill>
                </a14:hiddenFill>
              </a:ext>
            </a:extLst>
          </p:spPr>
        </p:pic>
        <p:sp>
          <p:nvSpPr>
            <p:cNvPr id="60" name="Freeform 4">
              <a:extLst>
                <a:ext uri="{FF2B5EF4-FFF2-40B4-BE49-F238E27FC236}">
                  <a16:creationId xmlns:a16="http://schemas.microsoft.com/office/drawing/2014/main" id="{C2B9B490-BC2D-4022-9A68-A18AFA5FC692}"/>
                </a:ext>
              </a:extLst>
            </p:cNvPr>
            <p:cNvSpPr>
              <a:spLocks/>
            </p:cNvSpPr>
            <p:nvPr/>
          </p:nvSpPr>
          <p:spPr bwMode="auto">
            <a:xfrm>
              <a:off x="996" y="193"/>
              <a:ext cx="191" cy="313"/>
            </a:xfrm>
            <a:custGeom>
              <a:avLst/>
              <a:gdLst>
                <a:gd name="T0" fmla="+- 0 1066 996"/>
                <a:gd name="T1" fmla="*/ T0 w 191"/>
                <a:gd name="T2" fmla="+- 0 496 193"/>
                <a:gd name="T3" fmla="*/ 496 h 313"/>
                <a:gd name="T4" fmla="+- 0 1066 996"/>
                <a:gd name="T5" fmla="*/ T4 w 191"/>
                <a:gd name="T6" fmla="+- 0 497 193"/>
                <a:gd name="T7" fmla="*/ 497 h 313"/>
                <a:gd name="T8" fmla="+- 0 1082 996"/>
                <a:gd name="T9" fmla="*/ T8 w 191"/>
                <a:gd name="T10" fmla="+- 0 506 193"/>
                <a:gd name="T11" fmla="*/ 506 h 313"/>
                <a:gd name="T12" fmla="+- 0 1100 996"/>
                <a:gd name="T13" fmla="*/ T12 w 191"/>
                <a:gd name="T14" fmla="+- 0 501 193"/>
                <a:gd name="T15" fmla="*/ 501 h 313"/>
                <a:gd name="T16" fmla="+- 0 1119 996"/>
                <a:gd name="T17" fmla="*/ T16 w 191"/>
                <a:gd name="T18" fmla="+- 0 486 193"/>
                <a:gd name="T19" fmla="*/ 486 h 313"/>
                <a:gd name="T20" fmla="+- 0 1134 996"/>
                <a:gd name="T21" fmla="*/ T20 w 191"/>
                <a:gd name="T22" fmla="+- 0 471 193"/>
                <a:gd name="T23" fmla="*/ 471 h 313"/>
                <a:gd name="T24" fmla="+- 0 1147 996"/>
                <a:gd name="T25" fmla="*/ T24 w 191"/>
                <a:gd name="T26" fmla="+- 0 457 193"/>
                <a:gd name="T27" fmla="*/ 457 h 313"/>
                <a:gd name="T28" fmla="+- 0 1159 996"/>
                <a:gd name="T29" fmla="*/ T28 w 191"/>
                <a:gd name="T30" fmla="+- 0 442 193"/>
                <a:gd name="T31" fmla="*/ 442 h 313"/>
                <a:gd name="T32" fmla="+- 0 1166 996"/>
                <a:gd name="T33" fmla="*/ T32 w 191"/>
                <a:gd name="T34" fmla="+- 0 431 193"/>
                <a:gd name="T35" fmla="*/ 431 h 313"/>
                <a:gd name="T36" fmla="+- 0 1176 996"/>
                <a:gd name="T37" fmla="*/ T36 w 191"/>
                <a:gd name="T38" fmla="+- 0 412 193"/>
                <a:gd name="T39" fmla="*/ 412 h 313"/>
                <a:gd name="T40" fmla="+- 0 1183 996"/>
                <a:gd name="T41" fmla="*/ T40 w 191"/>
                <a:gd name="T42" fmla="+- 0 392 193"/>
                <a:gd name="T43" fmla="*/ 392 h 313"/>
                <a:gd name="T44" fmla="+- 0 1186 996"/>
                <a:gd name="T45" fmla="*/ T44 w 191"/>
                <a:gd name="T46" fmla="+- 0 373 193"/>
                <a:gd name="T47" fmla="*/ 373 h 313"/>
                <a:gd name="T48" fmla="+- 0 1187 996"/>
                <a:gd name="T49" fmla="*/ T48 w 191"/>
                <a:gd name="T50" fmla="+- 0 362 193"/>
                <a:gd name="T51" fmla="*/ 362 h 313"/>
                <a:gd name="T52" fmla="+- 0 1185 996"/>
                <a:gd name="T53" fmla="*/ T52 w 191"/>
                <a:gd name="T54" fmla="+- 0 341 193"/>
                <a:gd name="T55" fmla="*/ 341 h 313"/>
                <a:gd name="T56" fmla="+- 0 1180 996"/>
                <a:gd name="T57" fmla="*/ T56 w 191"/>
                <a:gd name="T58" fmla="+- 0 321 193"/>
                <a:gd name="T59" fmla="*/ 321 h 313"/>
                <a:gd name="T60" fmla="+- 0 1172 996"/>
                <a:gd name="T61" fmla="*/ T60 w 191"/>
                <a:gd name="T62" fmla="+- 0 303 193"/>
                <a:gd name="T63" fmla="*/ 303 h 313"/>
                <a:gd name="T64" fmla="+- 0 1155 996"/>
                <a:gd name="T65" fmla="*/ T64 w 191"/>
                <a:gd name="T66" fmla="+- 0 279 193"/>
                <a:gd name="T67" fmla="*/ 279 h 313"/>
                <a:gd name="T68" fmla="+- 0 1141 996"/>
                <a:gd name="T69" fmla="*/ T68 w 191"/>
                <a:gd name="T70" fmla="+- 0 263 193"/>
                <a:gd name="T71" fmla="*/ 263 h 313"/>
                <a:gd name="T72" fmla="+- 0 1126 996"/>
                <a:gd name="T73" fmla="*/ T72 w 191"/>
                <a:gd name="T74" fmla="+- 0 250 193"/>
                <a:gd name="T75" fmla="*/ 250 h 313"/>
                <a:gd name="T76" fmla="+- 0 1111 996"/>
                <a:gd name="T77" fmla="*/ T76 w 191"/>
                <a:gd name="T78" fmla="+- 0 238 193"/>
                <a:gd name="T79" fmla="*/ 238 h 313"/>
                <a:gd name="T80" fmla="+- 0 1099 996"/>
                <a:gd name="T81" fmla="*/ T80 w 191"/>
                <a:gd name="T82" fmla="+- 0 229 193"/>
                <a:gd name="T83" fmla="*/ 229 h 313"/>
                <a:gd name="T84" fmla="+- 0 1079 996"/>
                <a:gd name="T85" fmla="*/ T84 w 191"/>
                <a:gd name="T86" fmla="+- 0 217 193"/>
                <a:gd name="T87" fmla="*/ 217 h 313"/>
                <a:gd name="T88" fmla="+- 0 1060 996"/>
                <a:gd name="T89" fmla="*/ T88 w 191"/>
                <a:gd name="T90" fmla="+- 0 208 193"/>
                <a:gd name="T91" fmla="*/ 208 h 313"/>
                <a:gd name="T92" fmla="+- 0 1042 996"/>
                <a:gd name="T93" fmla="*/ T92 w 191"/>
                <a:gd name="T94" fmla="+- 0 201 193"/>
                <a:gd name="T95" fmla="*/ 201 h 313"/>
                <a:gd name="T96" fmla="+- 0 1030 996"/>
                <a:gd name="T97" fmla="*/ T96 w 191"/>
                <a:gd name="T98" fmla="+- 0 197 193"/>
                <a:gd name="T99" fmla="*/ 197 h 313"/>
                <a:gd name="T100" fmla="+- 0 1017 996"/>
                <a:gd name="T101" fmla="*/ T100 w 191"/>
                <a:gd name="T102" fmla="+- 0 193 193"/>
                <a:gd name="T103" fmla="*/ 193 h 313"/>
                <a:gd name="T104" fmla="+- 0 1003 996"/>
                <a:gd name="T105" fmla="*/ T104 w 191"/>
                <a:gd name="T106" fmla="+- 0 201 193"/>
                <a:gd name="T107" fmla="*/ 201 h 313"/>
                <a:gd name="T108" fmla="+- 0 1000 996"/>
                <a:gd name="T109" fmla="*/ T108 w 191"/>
                <a:gd name="T110" fmla="+- 0 214 193"/>
                <a:gd name="T111" fmla="*/ 214 h 313"/>
                <a:gd name="T112" fmla="+- 0 996 996"/>
                <a:gd name="T113" fmla="*/ T112 w 191"/>
                <a:gd name="T114" fmla="+- 0 227 193"/>
                <a:gd name="T115" fmla="*/ 227 h 313"/>
                <a:gd name="T116" fmla="+- 0 1003 996"/>
                <a:gd name="T117" fmla="*/ T116 w 191"/>
                <a:gd name="T118" fmla="+- 0 241 193"/>
                <a:gd name="T119" fmla="*/ 241 h 313"/>
                <a:gd name="T120" fmla="+- 0 1017 996"/>
                <a:gd name="T121" fmla="*/ T120 w 191"/>
                <a:gd name="T122" fmla="+- 0 245 193"/>
                <a:gd name="T123" fmla="*/ 245 h 313"/>
                <a:gd name="T124" fmla="+- 0 1025 996"/>
                <a:gd name="T125" fmla="*/ T124 w 191"/>
                <a:gd name="T126" fmla="+- 0 247 193"/>
                <a:gd name="T127" fmla="*/ 247 h 313"/>
                <a:gd name="T128" fmla="+- 0 1037 996"/>
                <a:gd name="T129" fmla="*/ T128 w 191"/>
                <a:gd name="T130" fmla="+- 0 252 193"/>
                <a:gd name="T131" fmla="*/ 252 h 313"/>
                <a:gd name="T132" fmla="+- 0 1051 996"/>
                <a:gd name="T133" fmla="*/ T132 w 191"/>
                <a:gd name="T134" fmla="+- 0 259 193"/>
                <a:gd name="T135" fmla="*/ 259 h 313"/>
                <a:gd name="T136" fmla="+- 0 1068 996"/>
                <a:gd name="T137" fmla="*/ T136 w 191"/>
                <a:gd name="T138" fmla="+- 0 269 193"/>
                <a:gd name="T139" fmla="*/ 269 h 313"/>
                <a:gd name="T140" fmla="+- 0 1084 996"/>
                <a:gd name="T141" fmla="*/ T140 w 191"/>
                <a:gd name="T142" fmla="+- 0 280 193"/>
                <a:gd name="T143" fmla="*/ 280 h 313"/>
                <a:gd name="T144" fmla="+- 0 1100 996"/>
                <a:gd name="T145" fmla="*/ T144 w 191"/>
                <a:gd name="T146" fmla="+- 0 293 193"/>
                <a:gd name="T147" fmla="*/ 293 h 313"/>
                <a:gd name="T148" fmla="+- 0 1110 996"/>
                <a:gd name="T149" fmla="*/ T148 w 191"/>
                <a:gd name="T150" fmla="+- 0 303 193"/>
                <a:gd name="T151" fmla="*/ 303 h 313"/>
                <a:gd name="T152" fmla="+- 0 1119 996"/>
                <a:gd name="T153" fmla="*/ T152 w 191"/>
                <a:gd name="T154" fmla="+- 0 312 193"/>
                <a:gd name="T155" fmla="*/ 312 h 313"/>
                <a:gd name="T156" fmla="+- 0 1125 996"/>
                <a:gd name="T157" fmla="*/ T156 w 191"/>
                <a:gd name="T158" fmla="+- 0 322 193"/>
                <a:gd name="T159" fmla="*/ 322 h 313"/>
                <a:gd name="T160" fmla="+- 0 1130 996"/>
                <a:gd name="T161" fmla="*/ T160 w 191"/>
                <a:gd name="T162" fmla="+- 0 331 193"/>
                <a:gd name="T163" fmla="*/ 331 h 313"/>
                <a:gd name="T164" fmla="+- 0 1135 996"/>
                <a:gd name="T165" fmla="*/ T164 w 191"/>
                <a:gd name="T166" fmla="+- 0 341 193"/>
                <a:gd name="T167" fmla="*/ 341 h 313"/>
                <a:gd name="T168" fmla="+- 0 1137 996"/>
                <a:gd name="T169" fmla="*/ T168 w 191"/>
                <a:gd name="T170" fmla="+- 0 351 193"/>
                <a:gd name="T171" fmla="*/ 351 h 313"/>
                <a:gd name="T172" fmla="+- 0 1137 996"/>
                <a:gd name="T173" fmla="*/ T172 w 191"/>
                <a:gd name="T174" fmla="+- 0 362 193"/>
                <a:gd name="T175" fmla="*/ 362 h 313"/>
                <a:gd name="T176" fmla="+- 0 1135 996"/>
                <a:gd name="T177" fmla="*/ T176 w 191"/>
                <a:gd name="T178" fmla="+- 0 379 193"/>
                <a:gd name="T179" fmla="*/ 379 h 313"/>
                <a:gd name="T180" fmla="+- 0 1127 996"/>
                <a:gd name="T181" fmla="*/ T180 w 191"/>
                <a:gd name="T182" fmla="+- 0 399 193"/>
                <a:gd name="T183" fmla="*/ 399 h 313"/>
                <a:gd name="T184" fmla="+- 0 1123 996"/>
                <a:gd name="T185" fmla="*/ T184 w 191"/>
                <a:gd name="T186" fmla="+- 0 405 193"/>
                <a:gd name="T187" fmla="*/ 405 h 313"/>
                <a:gd name="T188" fmla="+- 0 1114 996"/>
                <a:gd name="T189" fmla="*/ T188 w 191"/>
                <a:gd name="T190" fmla="+- 0 418 193"/>
                <a:gd name="T191" fmla="*/ 418 h 313"/>
                <a:gd name="T192" fmla="+- 0 1102 996"/>
                <a:gd name="T193" fmla="*/ T192 w 191"/>
                <a:gd name="T194" fmla="+- 0 433 193"/>
                <a:gd name="T195" fmla="*/ 433 h 313"/>
                <a:gd name="T196" fmla="+- 0 1087 996"/>
                <a:gd name="T197" fmla="*/ T196 w 191"/>
                <a:gd name="T198" fmla="+- 0 448 193"/>
                <a:gd name="T199" fmla="*/ 448 h 313"/>
                <a:gd name="T200" fmla="+- 0 1070 996"/>
                <a:gd name="T201" fmla="*/ T200 w 191"/>
                <a:gd name="T202" fmla="+- 0 462 193"/>
                <a:gd name="T203" fmla="*/ 462 h 313"/>
                <a:gd name="T204" fmla="+- 0 1061 996"/>
                <a:gd name="T205" fmla="*/ T204 w 191"/>
                <a:gd name="T206" fmla="+- 0 478 193"/>
                <a:gd name="T207" fmla="*/ 478 h 313"/>
                <a:gd name="T208" fmla="+- 0 1066 996"/>
                <a:gd name="T209" fmla="*/ T208 w 191"/>
                <a:gd name="T210" fmla="+- 0 496 193"/>
                <a:gd name="T211" fmla="*/ 496 h 31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Lst>
              <a:rect l="0" t="0" r="r" b="b"/>
              <a:pathLst>
                <a:path w="191" h="313">
                  <a:moveTo>
                    <a:pt x="70" y="303"/>
                  </a:moveTo>
                  <a:lnTo>
                    <a:pt x="70" y="304"/>
                  </a:lnTo>
                  <a:lnTo>
                    <a:pt x="86" y="313"/>
                  </a:lnTo>
                  <a:lnTo>
                    <a:pt x="104" y="308"/>
                  </a:lnTo>
                  <a:lnTo>
                    <a:pt x="123" y="293"/>
                  </a:lnTo>
                  <a:lnTo>
                    <a:pt x="138" y="278"/>
                  </a:lnTo>
                  <a:lnTo>
                    <a:pt x="151" y="264"/>
                  </a:lnTo>
                  <a:lnTo>
                    <a:pt x="163" y="249"/>
                  </a:lnTo>
                  <a:lnTo>
                    <a:pt x="170" y="238"/>
                  </a:lnTo>
                  <a:lnTo>
                    <a:pt x="180" y="219"/>
                  </a:lnTo>
                  <a:lnTo>
                    <a:pt x="187" y="199"/>
                  </a:lnTo>
                  <a:lnTo>
                    <a:pt x="190" y="180"/>
                  </a:lnTo>
                  <a:lnTo>
                    <a:pt x="191" y="169"/>
                  </a:lnTo>
                  <a:lnTo>
                    <a:pt x="189" y="148"/>
                  </a:lnTo>
                  <a:lnTo>
                    <a:pt x="184" y="128"/>
                  </a:lnTo>
                  <a:lnTo>
                    <a:pt x="176" y="110"/>
                  </a:lnTo>
                  <a:lnTo>
                    <a:pt x="159" y="86"/>
                  </a:lnTo>
                  <a:lnTo>
                    <a:pt x="145" y="70"/>
                  </a:lnTo>
                  <a:lnTo>
                    <a:pt x="130" y="57"/>
                  </a:lnTo>
                  <a:lnTo>
                    <a:pt x="115" y="45"/>
                  </a:lnTo>
                  <a:lnTo>
                    <a:pt x="103" y="36"/>
                  </a:lnTo>
                  <a:lnTo>
                    <a:pt x="83" y="24"/>
                  </a:lnTo>
                  <a:lnTo>
                    <a:pt x="64" y="15"/>
                  </a:lnTo>
                  <a:lnTo>
                    <a:pt x="46" y="8"/>
                  </a:lnTo>
                  <a:lnTo>
                    <a:pt x="34" y="4"/>
                  </a:lnTo>
                  <a:lnTo>
                    <a:pt x="21" y="0"/>
                  </a:lnTo>
                  <a:lnTo>
                    <a:pt x="7" y="8"/>
                  </a:lnTo>
                  <a:lnTo>
                    <a:pt x="4" y="21"/>
                  </a:lnTo>
                  <a:lnTo>
                    <a:pt x="0" y="34"/>
                  </a:lnTo>
                  <a:lnTo>
                    <a:pt x="7" y="48"/>
                  </a:lnTo>
                  <a:lnTo>
                    <a:pt x="21" y="52"/>
                  </a:lnTo>
                  <a:lnTo>
                    <a:pt x="29" y="54"/>
                  </a:lnTo>
                  <a:lnTo>
                    <a:pt x="41" y="59"/>
                  </a:lnTo>
                  <a:lnTo>
                    <a:pt x="55" y="66"/>
                  </a:lnTo>
                  <a:lnTo>
                    <a:pt x="72" y="76"/>
                  </a:lnTo>
                  <a:lnTo>
                    <a:pt x="88" y="87"/>
                  </a:lnTo>
                  <a:lnTo>
                    <a:pt x="104" y="100"/>
                  </a:lnTo>
                  <a:lnTo>
                    <a:pt x="114" y="110"/>
                  </a:lnTo>
                  <a:lnTo>
                    <a:pt x="123" y="119"/>
                  </a:lnTo>
                  <a:lnTo>
                    <a:pt x="129" y="129"/>
                  </a:lnTo>
                  <a:lnTo>
                    <a:pt x="134" y="138"/>
                  </a:lnTo>
                  <a:lnTo>
                    <a:pt x="139" y="148"/>
                  </a:lnTo>
                  <a:lnTo>
                    <a:pt x="141" y="158"/>
                  </a:lnTo>
                  <a:lnTo>
                    <a:pt x="141" y="169"/>
                  </a:lnTo>
                  <a:lnTo>
                    <a:pt x="139" y="186"/>
                  </a:lnTo>
                  <a:lnTo>
                    <a:pt x="131" y="206"/>
                  </a:lnTo>
                  <a:lnTo>
                    <a:pt x="127" y="212"/>
                  </a:lnTo>
                  <a:lnTo>
                    <a:pt x="118" y="225"/>
                  </a:lnTo>
                  <a:lnTo>
                    <a:pt x="106" y="240"/>
                  </a:lnTo>
                  <a:lnTo>
                    <a:pt x="91" y="255"/>
                  </a:lnTo>
                  <a:lnTo>
                    <a:pt x="74" y="269"/>
                  </a:lnTo>
                  <a:lnTo>
                    <a:pt x="65" y="285"/>
                  </a:lnTo>
                  <a:lnTo>
                    <a:pt x="70" y="303"/>
                  </a:lnTo>
                  <a:close/>
                </a:path>
              </a:pathLst>
            </a:custGeom>
            <a:solidFill>
              <a:srgbClr val="83C3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61" name="Freeform 3">
              <a:extLst>
                <a:ext uri="{FF2B5EF4-FFF2-40B4-BE49-F238E27FC236}">
                  <a16:creationId xmlns:a16="http://schemas.microsoft.com/office/drawing/2014/main" id="{143E8A56-2BCB-44E2-A5F8-6543C9111C36}"/>
                </a:ext>
              </a:extLst>
            </p:cNvPr>
            <p:cNvSpPr>
              <a:spLocks/>
            </p:cNvSpPr>
            <p:nvPr/>
          </p:nvSpPr>
          <p:spPr bwMode="auto">
            <a:xfrm>
              <a:off x="898" y="413"/>
              <a:ext cx="53" cy="53"/>
            </a:xfrm>
            <a:custGeom>
              <a:avLst/>
              <a:gdLst>
                <a:gd name="T0" fmla="+- 0 925 898"/>
                <a:gd name="T1" fmla="*/ T0 w 53"/>
                <a:gd name="T2" fmla="+- 0 466 413"/>
                <a:gd name="T3" fmla="*/ 466 h 53"/>
                <a:gd name="T4" fmla="+- 0 939 898"/>
                <a:gd name="T5" fmla="*/ T4 w 53"/>
                <a:gd name="T6" fmla="+- 0 466 413"/>
                <a:gd name="T7" fmla="*/ 466 h 53"/>
                <a:gd name="T8" fmla="+- 0 951 898"/>
                <a:gd name="T9" fmla="*/ T8 w 53"/>
                <a:gd name="T10" fmla="+- 0 454 413"/>
                <a:gd name="T11" fmla="*/ 454 h 53"/>
                <a:gd name="T12" fmla="+- 0 951 898"/>
                <a:gd name="T13" fmla="*/ T12 w 53"/>
                <a:gd name="T14" fmla="+- 0 425 413"/>
                <a:gd name="T15" fmla="*/ 425 h 53"/>
                <a:gd name="T16" fmla="+- 0 939 898"/>
                <a:gd name="T17" fmla="*/ T16 w 53"/>
                <a:gd name="T18" fmla="+- 0 413 413"/>
                <a:gd name="T19" fmla="*/ 413 h 53"/>
                <a:gd name="T20" fmla="+- 0 910 898"/>
                <a:gd name="T21" fmla="*/ T20 w 53"/>
                <a:gd name="T22" fmla="+- 0 413 413"/>
                <a:gd name="T23" fmla="*/ 413 h 53"/>
                <a:gd name="T24" fmla="+- 0 898 898"/>
                <a:gd name="T25" fmla="*/ T24 w 53"/>
                <a:gd name="T26" fmla="+- 0 425 413"/>
                <a:gd name="T27" fmla="*/ 425 h 53"/>
                <a:gd name="T28" fmla="+- 0 898 898"/>
                <a:gd name="T29" fmla="*/ T28 w 53"/>
                <a:gd name="T30" fmla="+- 0 454 413"/>
                <a:gd name="T31" fmla="*/ 454 h 53"/>
                <a:gd name="T32" fmla="+- 0 910 898"/>
                <a:gd name="T33" fmla="*/ T32 w 53"/>
                <a:gd name="T34" fmla="+- 0 466 413"/>
                <a:gd name="T35" fmla="*/ 466 h 53"/>
                <a:gd name="T36" fmla="+- 0 925 898"/>
                <a:gd name="T37" fmla="*/ T36 w 53"/>
                <a:gd name="T38" fmla="+- 0 466 413"/>
                <a:gd name="T39" fmla="*/ 466 h 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3" h="53">
                  <a:moveTo>
                    <a:pt x="27" y="53"/>
                  </a:moveTo>
                  <a:lnTo>
                    <a:pt x="41" y="53"/>
                  </a:lnTo>
                  <a:lnTo>
                    <a:pt x="53" y="41"/>
                  </a:lnTo>
                  <a:lnTo>
                    <a:pt x="53" y="12"/>
                  </a:lnTo>
                  <a:lnTo>
                    <a:pt x="41" y="0"/>
                  </a:lnTo>
                  <a:lnTo>
                    <a:pt x="12" y="0"/>
                  </a:lnTo>
                  <a:lnTo>
                    <a:pt x="0" y="12"/>
                  </a:lnTo>
                  <a:lnTo>
                    <a:pt x="0" y="41"/>
                  </a:lnTo>
                  <a:lnTo>
                    <a:pt x="12" y="53"/>
                  </a:lnTo>
                  <a:lnTo>
                    <a:pt x="27" y="53"/>
                  </a:lnTo>
                  <a:close/>
                </a:path>
              </a:pathLst>
            </a:custGeom>
            <a:solidFill>
              <a:srgbClr val="BCC4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62" name="Picture 1">
            <a:extLst>
              <a:ext uri="{FF2B5EF4-FFF2-40B4-BE49-F238E27FC236}">
                <a16:creationId xmlns:a16="http://schemas.microsoft.com/office/drawing/2014/main" id="{44784A78-AAEB-40A2-917E-0692BFD4D8C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74213" y="4039646"/>
            <a:ext cx="1966082" cy="4144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3" name="Rectangle 3">
            <a:extLst>
              <a:ext uri="{FF2B5EF4-FFF2-40B4-BE49-F238E27FC236}">
                <a16:creationId xmlns:a16="http://schemas.microsoft.com/office/drawing/2014/main" id="{E059FF9B-A03E-44D3-80AA-A72F84FAD7BC}"/>
              </a:ext>
            </a:extLst>
          </p:cNvPr>
          <p:cNvSpPr>
            <a:spLocks noChangeArrowheads="1"/>
          </p:cNvSpPr>
          <p:nvPr/>
        </p:nvSpPr>
        <p:spPr bwMode="auto">
          <a:xfrm>
            <a:off x="2197625" y="4584931"/>
            <a:ext cx="525063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C4B4D"/>
                </a:solidFill>
                <a:effectLst/>
                <a:uLnTx/>
                <a:uFillTx/>
                <a:latin typeface="Calibri" panose="020F0502020204030204" pitchFamily="34" charset="0"/>
                <a:ea typeface="Cambria" panose="02040503050406030204" pitchFamily="18" charset="0"/>
                <a:cs typeface="Calibri" panose="020F0502020204030204" pitchFamily="34" charset="0"/>
              </a:rPr>
              <a:t>If nagging  injuries, muscle aches, or joint pain have you down, we have good news. You have access to </a:t>
            </a:r>
            <a:r>
              <a:rPr kumimoji="0" lang="en-US" altLang="en-US" sz="1200" b="0" i="0" u="none" strike="noStrike" kern="1200" cap="none" spc="0" normalizeH="0" baseline="0" noProof="0" dirty="0">
                <a:ln>
                  <a:noFill/>
                </a:ln>
                <a:solidFill>
                  <a:srgbClr val="363435"/>
                </a:solidFill>
                <a:effectLst/>
                <a:uLnTx/>
                <a:uFillTx/>
                <a:latin typeface="Calibri" panose="020F0502020204030204" pitchFamily="34" charset="0"/>
                <a:ea typeface="Cambria" panose="02040503050406030204" pitchFamily="18" charset="0"/>
                <a:cs typeface="Calibri" panose="020F0502020204030204" pitchFamily="34" charset="0"/>
              </a:rPr>
              <a:t>an online physical therapy program that’s included in your health plan benefits. </a:t>
            </a:r>
            <a:r>
              <a:rPr kumimoji="0" lang="en-US" altLang="en-US" sz="1200" b="0" i="0" u="none" strike="noStrike" kern="1200" cap="none" spc="0" normalizeH="0" baseline="0" noProof="0" dirty="0">
                <a:ln>
                  <a:noFill/>
                </a:ln>
                <a:solidFill>
                  <a:srgbClr val="4C4B4D"/>
                </a:solidFill>
                <a:effectLst/>
                <a:uLnTx/>
                <a:uFillTx/>
                <a:latin typeface="Calibri" panose="020F0502020204030204" pitchFamily="34" charset="0"/>
                <a:ea typeface="Cambria" panose="02040503050406030204" pitchFamily="18" charset="0"/>
                <a:cs typeface="Calibri" panose="020F0502020204030204" pitchFamily="34" charset="0"/>
              </a:rPr>
              <a:t>There’s no added cost to you or your covered dependents  (ages  18+) to use it.</a:t>
            </a:r>
            <a:r>
              <a:rPr kumimoji="0" lang="en-US" altLang="en-US" sz="1200" b="0" i="0" u="none" strike="noStrike" kern="1200" cap="none" spc="0" normalizeH="0" baseline="30000" noProof="0" dirty="0">
                <a:ln>
                  <a:noFill/>
                </a:ln>
                <a:solidFill>
                  <a:srgbClr val="4C4B4D"/>
                </a:solidFill>
                <a:effectLst/>
                <a:uLnTx/>
                <a:uFillTx/>
                <a:latin typeface="Calibri" panose="020F0502020204030204" pitchFamily="34" charset="0"/>
                <a:ea typeface="Cambria" panose="02040503050406030204" pitchFamily="18" charset="0"/>
                <a:cs typeface="Calibri" panose="020F0502020204030204" pitchFamily="34" charset="0"/>
              </a:rPr>
              <a:t>1</a:t>
            </a:r>
            <a:endParaRPr kumimoji="0" lang="en-US" altLang="en-US" sz="1200" b="0" i="0" u="none" strike="noStrike" kern="1200" cap="none" spc="0" normalizeH="0" baseline="3000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64" name="TextBox 63">
            <a:extLst>
              <a:ext uri="{FF2B5EF4-FFF2-40B4-BE49-F238E27FC236}">
                <a16:creationId xmlns:a16="http://schemas.microsoft.com/office/drawing/2014/main" id="{93ED4A45-6450-4C62-B920-EEE323C1B7C4}"/>
              </a:ext>
            </a:extLst>
          </p:cNvPr>
          <p:cNvSpPr txBox="1"/>
          <p:nvPr/>
        </p:nvSpPr>
        <p:spPr>
          <a:xfrm>
            <a:off x="2942258" y="5466343"/>
            <a:ext cx="3771837" cy="307777"/>
          </a:xfrm>
          <a:prstGeom prst="rect">
            <a:avLst/>
          </a:prstGeom>
          <a:noFill/>
        </p:spPr>
        <p:txBody>
          <a:bodyPr wrap="square">
            <a:spAutoFit/>
          </a:bodyPr>
          <a:lstStyle/>
          <a:p>
            <a:pPr marL="75565"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4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Ge</a:t>
            </a:r>
            <a:r>
              <a:rPr kumimoji="0" lang="en-US" sz="1400" b="1" i="0" u="none" strike="noStrike" kern="1200" cap="none" spc="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t</a:t>
            </a:r>
            <a:r>
              <a:rPr kumimoji="0" lang="en-US" sz="1400" b="1" i="0" u="none" strike="noStrike" kern="1200" cap="none" spc="35"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 </a:t>
            </a:r>
            <a:r>
              <a:rPr kumimoji="0" lang="en-US" sz="1400" b="1" i="0" u="none" strike="noStrike" kern="1200" cap="none" spc="4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sta</a:t>
            </a:r>
            <a:r>
              <a:rPr kumimoji="0" lang="en-US" sz="1400" b="1" i="0" u="none" strike="noStrike" kern="1200" cap="none" spc="75"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r</a:t>
            </a:r>
            <a:r>
              <a:rPr kumimoji="0" lang="en-US" sz="1400" b="1" i="0" u="none" strike="noStrike" kern="1200" cap="none" spc="4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te</a:t>
            </a:r>
            <a:r>
              <a:rPr kumimoji="0" lang="en-US" sz="1400" b="1" i="0" u="none" strike="noStrike" kern="1200" cap="none" spc="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d</a:t>
            </a:r>
            <a:r>
              <a:rPr kumimoji="0" lang="en-US" sz="1400" b="1" i="0" u="none" strike="noStrike" kern="1200" cap="none" spc="115"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 </a:t>
            </a:r>
            <a:r>
              <a:rPr kumimoji="0" lang="en-US" sz="1400" b="1" i="0" u="none" strike="noStrike" kern="1200" cap="none" spc="4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a</a:t>
            </a:r>
            <a:r>
              <a:rPr kumimoji="0" lang="en-US" sz="1400" b="1" i="0" u="none" strike="noStrike" kern="1200" cap="none" spc="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t</a:t>
            </a:r>
            <a:r>
              <a:rPr kumimoji="0" lang="en-US" sz="1400" b="1" i="0" u="none" strike="noStrike" kern="1200" cap="none" spc="1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 </a:t>
            </a:r>
            <a:r>
              <a:rPr kumimoji="0" lang="en-US" sz="1400" b="1" i="0" u="none" strike="noStrike" kern="1200" cap="none" spc="3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r</a:t>
            </a:r>
            <a:r>
              <a:rPr kumimoji="0" lang="en-US" sz="1400" b="1" i="0" u="none" strike="noStrike" kern="1200" cap="none" spc="45"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ec</a:t>
            </a:r>
            <a:r>
              <a:rPr kumimoji="0" lang="en-US" sz="1400" b="1" i="0" u="none" strike="noStrike" kern="1200" cap="none" spc="3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o</a:t>
            </a:r>
            <a:r>
              <a:rPr kumimoji="0" lang="en-US" sz="1400" b="1" i="0" u="none" strike="noStrike" kern="1200" cap="none" spc="35"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v</a:t>
            </a:r>
            <a:r>
              <a:rPr kumimoji="0" lang="en-US" sz="1400" b="1" i="0" u="none" strike="noStrike" kern="1200" cap="none" spc="45"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e</a:t>
            </a:r>
            <a:r>
              <a:rPr kumimoji="0" lang="en-US" sz="1400" b="1" i="0" u="none" strike="noStrike" kern="1200" cap="none" spc="6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r</a:t>
            </a:r>
            <a:r>
              <a:rPr kumimoji="0" lang="en-US" sz="1400" b="1" i="0" u="none" strike="noStrike" kern="1200" cap="none" spc="30"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y</a:t>
            </a:r>
            <a:r>
              <a:rPr kumimoji="0" lang="en-US" sz="1400" b="1" i="0" u="none" strike="noStrike" kern="1200" cap="none" spc="45" normalizeH="0" baseline="0" noProof="0" dirty="0">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one.com/</a:t>
            </a:r>
            <a:r>
              <a:rPr kumimoji="0" lang="en-US" sz="1400" b="1" i="0" u="none" strike="noStrike" kern="1200" cap="none" spc="45" normalizeH="0" baseline="0" noProof="0" dirty="0" err="1">
                <a:ln>
                  <a:noFill/>
                </a:ln>
                <a:solidFill>
                  <a:srgbClr val="24428F"/>
                </a:solidFill>
                <a:effectLst/>
                <a:uLnTx/>
                <a:uFillTx/>
                <a:latin typeface="Calibri" panose="020F0502020204030204" pitchFamily="34" charset="0"/>
                <a:ea typeface="Bookman Old Style" panose="02050604050505020204" pitchFamily="18" charset="0"/>
                <a:cs typeface="Calibri" panose="020F0502020204030204" pitchFamily="34" charset="0"/>
                <a:hlinkClick r:id="rId8">
                  <a:extLst>
                    <a:ext uri="{A12FA001-AC4F-418D-AE19-62706E023703}">
                      <ahyp:hlinkClr xmlns:ahyp="http://schemas.microsoft.com/office/drawing/2018/hyperlinkcolor" val="tx"/>
                    </a:ext>
                  </a:extLst>
                </a:hlinkClick>
              </a:rPr>
              <a:t>cignaselect</a:t>
            </a:r>
            <a:endParaRPr kumimoji="0" lang="en-US" sz="1400" b="0" i="0" u="none" strike="noStrike" kern="1200" cap="none" spc="0" normalizeH="0" baseline="0" noProof="0" dirty="0">
              <a:ln>
                <a:noFill/>
              </a:ln>
              <a:solidFill>
                <a:srgbClr val="24428F"/>
              </a:solidFill>
              <a:effectLst/>
              <a:uLnTx/>
              <a:uFillTx/>
              <a:latin typeface="Calibri" panose="020F0502020204030204" pitchFamily="34" charset="0"/>
              <a:ea typeface="Times New Roman" panose="02020603050405020304" pitchFamily="18" charset="0"/>
              <a:cs typeface="Calibri" panose="020F0502020204030204" pitchFamily="34" charset="0"/>
            </a:endParaRPr>
          </a:p>
        </p:txBody>
      </p:sp>
      <p:sp>
        <p:nvSpPr>
          <p:cNvPr id="65" name="TextBox 64">
            <a:extLst>
              <a:ext uri="{FF2B5EF4-FFF2-40B4-BE49-F238E27FC236}">
                <a16:creationId xmlns:a16="http://schemas.microsoft.com/office/drawing/2014/main" id="{1536E7BB-27C5-4173-937C-678D048F2F02}"/>
              </a:ext>
            </a:extLst>
          </p:cNvPr>
          <p:cNvSpPr txBox="1"/>
          <p:nvPr/>
        </p:nvSpPr>
        <p:spPr>
          <a:xfrm>
            <a:off x="1036645" y="5785078"/>
            <a:ext cx="714690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*Must be a Cigna medical plan enrollee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1) </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*Cost and usage of this program is cove</a:t>
            </a:r>
            <a:r>
              <a:rPr kumimoji="0" lang="en-US" sz="1050" b="0" i="0" u="none" strike="noStrike" kern="1200" cap="none" spc="-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r</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ed</a:t>
            </a:r>
            <a:r>
              <a:rPr kumimoji="0" lang="en-US" sz="1050" b="0" i="0" u="none" strike="noStrike" kern="1200" cap="none" spc="3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 </a:t>
            </a:r>
            <a:r>
              <a:rPr kumimoji="0" lang="en-US" sz="1050" b="0" i="0" u="none" strike="noStrike" kern="1200" cap="none" spc="-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b</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y </a:t>
            </a:r>
            <a:r>
              <a:rPr kumimoji="0" lang="en-US" sz="1050" b="0" i="0" u="none" strike="noStrike" kern="1200" cap="none" spc="-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y</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our</a:t>
            </a:r>
            <a:r>
              <a:rPr kumimoji="0" lang="en-US" sz="1050" b="0" i="0" u="none" strike="noStrike" kern="1200" cap="none" spc="-3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 </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plan administ</a:t>
            </a:r>
            <a:r>
              <a:rPr kumimoji="0" lang="en-US" sz="1050" b="0" i="0" u="none" strike="noStrike" kern="1200" cap="none" spc="-1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r</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a</a:t>
            </a:r>
            <a:r>
              <a:rPr kumimoji="0" lang="en-US" sz="1050" b="0" i="0" u="none" strike="noStrike" kern="1200" cap="none" spc="-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t</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or;</a:t>
            </a:r>
            <a:r>
              <a:rPr kumimoji="0" lang="en-US" sz="1050" b="0" i="0" u="none" strike="noStrike" kern="1200" cap="none" spc="3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 </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no</a:t>
            </a:r>
            <a:r>
              <a:rPr kumimoji="0" lang="en-US" sz="1050" b="0" i="0" u="none" strike="noStrike" kern="1200" cap="none" spc="1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 </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additional</a:t>
            </a:r>
            <a:r>
              <a:rPr kumimoji="0" lang="en-US" sz="1050" b="0" i="0" u="none" strike="noStrike" kern="1200" cap="none" spc="-3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 </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out-of-poc</a:t>
            </a:r>
            <a:r>
              <a:rPr kumimoji="0" lang="en-US" sz="1050" b="0" i="0" u="none" strike="noStrike" kern="1200" cap="none" spc="-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k</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et</a:t>
            </a:r>
            <a:r>
              <a:rPr kumimoji="0" lang="en-US" sz="1050" b="0" i="0" u="none" strike="noStrike" kern="1200" cap="none" spc="15"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 </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expense</a:t>
            </a:r>
            <a:r>
              <a:rPr kumimoji="0" lang="en-US" sz="1050" b="0" i="0" u="none" strike="noStrike" kern="1200" cap="none" spc="8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 </a:t>
            </a: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mbria" panose="02040503050406030204" pitchFamily="18" charset="0"/>
                <a:cs typeface="Calibri" panose="020F0502020204030204" pitchFamily="34" charset="0"/>
              </a:rPr>
              <a:t>applies.</a:t>
            </a:r>
            <a:endPar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2483415071"/>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3517"/>
            <a:ext cx="8229600" cy="1143001"/>
          </a:xfrm>
        </p:spPr>
        <p:txBody>
          <a:bodyPr vert="horz" lIns="91440" tIns="45720" rIns="91440" bIns="45720" rtlCol="0" anchor="ctr">
            <a:normAutofit/>
          </a:bodyPr>
          <a:lstStyle/>
          <a:p>
            <a:pPr algn="l"/>
            <a:r>
              <a:rPr lang="en-US" sz="3200" dirty="0">
                <a:solidFill>
                  <a:srgbClr val="000000"/>
                </a:solidFill>
              </a:rPr>
              <a:t>myCigna.com and </a:t>
            </a:r>
            <a:r>
              <a:rPr lang="en-US" sz="3200" dirty="0" err="1">
                <a:solidFill>
                  <a:srgbClr val="000000"/>
                </a:solidFill>
              </a:rPr>
              <a:t>myCigna</a:t>
            </a:r>
            <a:r>
              <a:rPr lang="en-US" sz="3200" dirty="0">
                <a:solidFill>
                  <a:srgbClr val="000000"/>
                </a:solidFill>
              </a:rPr>
              <a:t> Mobile Application</a:t>
            </a:r>
          </a:p>
        </p:txBody>
      </p:sp>
      <p:sp>
        <p:nvSpPr>
          <p:cNvPr id="4" name="Slide Number Placeholder 3">
            <a:extLst>
              <a:ext uri="{FF2B5EF4-FFF2-40B4-BE49-F238E27FC236}">
                <a16:creationId xmlns:a16="http://schemas.microsoft.com/office/drawing/2014/main" id="{82B03AA1-66A6-4044-ADA4-990F241FE8A5}"/>
              </a:ext>
            </a:extLst>
          </p:cNvPr>
          <p:cNvSpPr txBox="1">
            <a:spLocks/>
          </p:cNvSpPr>
          <p:nvPr/>
        </p:nvSpPr>
        <p:spPr>
          <a:xfrm>
            <a:off x="3543300" y="6492875"/>
            <a:ext cx="2057400" cy="365125"/>
          </a:xfrm>
          <a:prstGeom prst="rect">
            <a:avLst/>
          </a:prstGeom>
        </p:spPr>
        <p:txBody>
          <a:bodyPr/>
          <a:lstStyle>
            <a:defPPr>
              <a:defRPr lang="en-US"/>
            </a:defPPr>
            <a:lvl1pPr marL="0" algn="ctr"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887EE084-D314-466E-A74D-09DC28239468}" type="slidenum">
              <a:rPr kumimoji="0" lang="en-US" sz="11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25</a:t>
            </a:fld>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6" name="Picture 5">
            <a:extLst>
              <a:ext uri="{FF2B5EF4-FFF2-40B4-BE49-F238E27FC236}">
                <a16:creationId xmlns:a16="http://schemas.microsoft.com/office/drawing/2014/main" id="{A9FE8DF7-E97D-4C0F-8BEA-1D78EDA8C5C7}"/>
              </a:ext>
            </a:extLst>
          </p:cNvPr>
          <p:cNvPicPr>
            <a:picLocks noChangeAspect="1"/>
          </p:cNvPicPr>
          <p:nvPr/>
        </p:nvPicPr>
        <p:blipFill>
          <a:blip r:embed="rId2">
            <a:grayscl/>
            <a:extLst>
              <a:ext uri="{BEBA8EAE-BF5A-486C-A8C5-ECC9F3942E4B}">
                <a14:imgProps xmlns:a14="http://schemas.microsoft.com/office/drawing/2010/main">
                  <a14:imgLayer r:embed="rId3">
                    <a14:imgEffect>
                      <a14:colorTemperature colorTemp="5300"/>
                    </a14:imgEffect>
                  </a14:imgLayer>
                </a14:imgProps>
              </a:ext>
            </a:extLst>
          </a:blip>
          <a:stretch>
            <a:fillRect/>
          </a:stretch>
        </p:blipFill>
        <p:spPr>
          <a:xfrm>
            <a:off x="1311757" y="1956873"/>
            <a:ext cx="6297212" cy="18441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a:extLst>
              <a:ext uri="{FF2B5EF4-FFF2-40B4-BE49-F238E27FC236}">
                <a16:creationId xmlns:a16="http://schemas.microsoft.com/office/drawing/2014/main" id="{AD7A047C-AFF2-4CA1-95A3-E97A11ADB4A6}"/>
              </a:ext>
            </a:extLst>
          </p:cNvPr>
          <p:cNvPicPr>
            <a:picLocks noChangeAspect="1"/>
          </p:cNvPicPr>
          <p:nvPr/>
        </p:nvPicPr>
        <p:blipFill>
          <a:blip r:embed="rId4">
            <a:duotone>
              <a:prstClr val="black"/>
              <a:srgbClr val="1AA4B2">
                <a:tint val="45000"/>
                <a:satMod val="400000"/>
              </a:srgbClr>
            </a:duotone>
          </a:blip>
          <a:stretch>
            <a:fillRect/>
          </a:stretch>
        </p:blipFill>
        <p:spPr>
          <a:xfrm>
            <a:off x="512644" y="1163041"/>
            <a:ext cx="8118712" cy="700544"/>
          </a:xfrm>
          <a:prstGeom prst="rect">
            <a:avLst/>
          </a:prstGeom>
          <a:noFill/>
        </p:spPr>
      </p:pic>
      <p:pic>
        <p:nvPicPr>
          <p:cNvPr id="8" name="Picture 7">
            <a:extLst>
              <a:ext uri="{FF2B5EF4-FFF2-40B4-BE49-F238E27FC236}">
                <a16:creationId xmlns:a16="http://schemas.microsoft.com/office/drawing/2014/main" id="{4E9E5A3E-3F04-482F-98A4-26EF6C55B1CB}"/>
              </a:ext>
            </a:extLst>
          </p:cNvPr>
          <p:cNvPicPr>
            <a:picLocks noChangeAspect="1"/>
          </p:cNvPicPr>
          <p:nvPr/>
        </p:nvPicPr>
        <p:blipFill>
          <a:blip r:embed="rId5"/>
          <a:stretch>
            <a:fillRect/>
          </a:stretch>
        </p:blipFill>
        <p:spPr>
          <a:xfrm>
            <a:off x="1647766" y="3894415"/>
            <a:ext cx="2805899" cy="22990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9" name="Group 2">
            <a:extLst>
              <a:ext uri="{FF2B5EF4-FFF2-40B4-BE49-F238E27FC236}">
                <a16:creationId xmlns:a16="http://schemas.microsoft.com/office/drawing/2014/main" id="{67E3C56B-A08B-48DC-A659-7DB969CFEF56}"/>
              </a:ext>
            </a:extLst>
          </p:cNvPr>
          <p:cNvGrpSpPr>
            <a:grpSpLocks/>
          </p:cNvGrpSpPr>
          <p:nvPr/>
        </p:nvGrpSpPr>
        <p:grpSpPr bwMode="auto">
          <a:xfrm>
            <a:off x="5438197" y="5232794"/>
            <a:ext cx="3081522" cy="954031"/>
            <a:chOff x="6312" y="-202"/>
            <a:chExt cx="5240" cy="1755"/>
          </a:xfrm>
        </p:grpSpPr>
        <p:sp>
          <p:nvSpPr>
            <p:cNvPr id="10" name="Freeform 3">
              <a:extLst>
                <a:ext uri="{FF2B5EF4-FFF2-40B4-BE49-F238E27FC236}">
                  <a16:creationId xmlns:a16="http://schemas.microsoft.com/office/drawing/2014/main" id="{873C6F48-3E15-4A2F-BAE7-85BC3D7C1F2E}"/>
                </a:ext>
              </a:extLst>
            </p:cNvPr>
            <p:cNvSpPr>
              <a:spLocks/>
            </p:cNvSpPr>
            <p:nvPr/>
          </p:nvSpPr>
          <p:spPr bwMode="auto">
            <a:xfrm>
              <a:off x="6322" y="-192"/>
              <a:ext cx="5218" cy="1735"/>
            </a:xfrm>
            <a:custGeom>
              <a:avLst/>
              <a:gdLst>
                <a:gd name="T0" fmla="+- 0 11540 6322"/>
                <a:gd name="T1" fmla="*/ T0 w 5218"/>
                <a:gd name="T2" fmla="+- 0 -191 -192"/>
                <a:gd name="T3" fmla="*/ -191 h 1735"/>
                <a:gd name="T4" fmla="+- 0 6322 6322"/>
                <a:gd name="T5" fmla="*/ T4 w 5218"/>
                <a:gd name="T6" fmla="+- 0 -192 -192"/>
                <a:gd name="T7" fmla="*/ -192 h 1735"/>
                <a:gd name="T8" fmla="+- 0 6333 6322"/>
                <a:gd name="T9" fmla="*/ T8 w 5218"/>
                <a:gd name="T10" fmla="+- 0 1543 -192"/>
                <a:gd name="T11" fmla="*/ 1543 h 1735"/>
                <a:gd name="T12" fmla="+- 0 11540 6322"/>
                <a:gd name="T13" fmla="*/ T12 w 5218"/>
                <a:gd name="T14" fmla="+- 0 1543 -192"/>
                <a:gd name="T15" fmla="*/ 1543 h 1735"/>
                <a:gd name="T16" fmla="+- 0 11540 6322"/>
                <a:gd name="T17" fmla="*/ T16 w 5218"/>
                <a:gd name="T18" fmla="+- 0 -191 -192"/>
                <a:gd name="T19" fmla="*/ -191 h 1735"/>
              </a:gdLst>
              <a:ahLst/>
              <a:cxnLst>
                <a:cxn ang="0">
                  <a:pos x="T1" y="T3"/>
                </a:cxn>
                <a:cxn ang="0">
                  <a:pos x="T5" y="T7"/>
                </a:cxn>
                <a:cxn ang="0">
                  <a:pos x="T9" y="T11"/>
                </a:cxn>
                <a:cxn ang="0">
                  <a:pos x="T13" y="T15"/>
                </a:cxn>
                <a:cxn ang="0">
                  <a:pos x="T17" y="T19"/>
                </a:cxn>
              </a:cxnLst>
              <a:rect l="0" t="0" r="r" b="b"/>
              <a:pathLst>
                <a:path w="5218" h="1735">
                  <a:moveTo>
                    <a:pt x="5218" y="1"/>
                  </a:moveTo>
                  <a:lnTo>
                    <a:pt x="0" y="0"/>
                  </a:lnTo>
                  <a:lnTo>
                    <a:pt x="11" y="1735"/>
                  </a:lnTo>
                  <a:lnTo>
                    <a:pt x="5218" y="1735"/>
                  </a:lnTo>
                  <a:lnTo>
                    <a:pt x="5218" y="1"/>
                  </a:lnTo>
                  <a:close/>
                </a:path>
              </a:pathLst>
            </a:custGeom>
            <a:solidFill>
              <a:srgbClr val="F0F0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Freeform 4">
              <a:extLst>
                <a:ext uri="{FF2B5EF4-FFF2-40B4-BE49-F238E27FC236}">
                  <a16:creationId xmlns:a16="http://schemas.microsoft.com/office/drawing/2014/main" id="{7E485C13-2464-423F-9306-A58599B4671C}"/>
                </a:ext>
              </a:extLst>
            </p:cNvPr>
            <p:cNvSpPr>
              <a:spLocks/>
            </p:cNvSpPr>
            <p:nvPr/>
          </p:nvSpPr>
          <p:spPr bwMode="auto">
            <a:xfrm>
              <a:off x="11540" y="-192"/>
              <a:ext cx="2" cy="1"/>
            </a:xfrm>
            <a:custGeom>
              <a:avLst/>
              <a:gdLst>
                <a:gd name="T0" fmla="+- 0 11542 11540"/>
                <a:gd name="T1" fmla="*/ T0 w 2"/>
                <a:gd name="T2" fmla="+- 0 -191 -192"/>
                <a:gd name="T3" fmla="*/ -191 h 1"/>
                <a:gd name="T4" fmla="+- 0 11540 11540"/>
                <a:gd name="T5" fmla="*/ T4 w 2"/>
                <a:gd name="T6" fmla="+- 0 -192 -192"/>
                <a:gd name="T7" fmla="*/ -192 h 1"/>
                <a:gd name="T8" fmla="+- 0 11540 11540"/>
                <a:gd name="T9" fmla="*/ T8 w 2"/>
                <a:gd name="T10" fmla="+- 0 -191 -192"/>
                <a:gd name="T11" fmla="*/ -191 h 1"/>
                <a:gd name="T12" fmla="+- 0 11542 11540"/>
                <a:gd name="T13" fmla="*/ T12 w 2"/>
                <a:gd name="T14" fmla="+- 0 -191 -192"/>
                <a:gd name="T15" fmla="*/ -191 h 1"/>
              </a:gdLst>
              <a:ahLst/>
              <a:cxnLst>
                <a:cxn ang="0">
                  <a:pos x="T1" y="T3"/>
                </a:cxn>
                <a:cxn ang="0">
                  <a:pos x="T5" y="T7"/>
                </a:cxn>
                <a:cxn ang="0">
                  <a:pos x="T9" y="T11"/>
                </a:cxn>
                <a:cxn ang="0">
                  <a:pos x="T13" y="T15"/>
                </a:cxn>
              </a:cxnLst>
              <a:rect l="0" t="0" r="r" b="b"/>
              <a:pathLst>
                <a:path w="2" h="1">
                  <a:moveTo>
                    <a:pt x="2" y="1"/>
                  </a:moveTo>
                  <a:lnTo>
                    <a:pt x="0" y="0"/>
                  </a:lnTo>
                  <a:lnTo>
                    <a:pt x="0" y="1"/>
                  </a:lnTo>
                  <a:lnTo>
                    <a:pt x="2" y="1"/>
                  </a:lnTo>
                  <a:close/>
                </a:path>
              </a:pathLst>
            </a:custGeom>
            <a:solidFill>
              <a:srgbClr val="F0F0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Freeform 5">
              <a:extLst>
                <a:ext uri="{FF2B5EF4-FFF2-40B4-BE49-F238E27FC236}">
                  <a16:creationId xmlns:a16="http://schemas.microsoft.com/office/drawing/2014/main" id="{016814AB-20BE-45CF-91CE-414988FAB4AF}"/>
                </a:ext>
              </a:extLst>
            </p:cNvPr>
            <p:cNvSpPr>
              <a:spLocks/>
            </p:cNvSpPr>
            <p:nvPr/>
          </p:nvSpPr>
          <p:spPr bwMode="auto">
            <a:xfrm>
              <a:off x="6651" y="641"/>
              <a:ext cx="1443" cy="494"/>
            </a:xfrm>
            <a:custGeom>
              <a:avLst/>
              <a:gdLst>
                <a:gd name="T0" fmla="+- 0 8093 6651"/>
                <a:gd name="T1" fmla="*/ T0 w 1443"/>
                <a:gd name="T2" fmla="+- 0 1064 641"/>
                <a:gd name="T3" fmla="*/ 1064 h 494"/>
                <a:gd name="T4" fmla="+- 0 8093 6651"/>
                <a:gd name="T5" fmla="*/ T4 w 1443"/>
                <a:gd name="T6" fmla="+- 0 720 641"/>
                <a:gd name="T7" fmla="*/ 720 h 494"/>
                <a:gd name="T8" fmla="+- 0 8093 6651"/>
                <a:gd name="T9" fmla="*/ T8 w 1443"/>
                <a:gd name="T10" fmla="+- 0 709 641"/>
                <a:gd name="T11" fmla="*/ 709 h 494"/>
                <a:gd name="T12" fmla="+- 0 8060 6651"/>
                <a:gd name="T13" fmla="*/ T12 w 1443"/>
                <a:gd name="T14" fmla="+- 0 654 641"/>
                <a:gd name="T15" fmla="*/ 654 h 494"/>
                <a:gd name="T16" fmla="+- 0 8017 6651"/>
                <a:gd name="T17" fmla="*/ T16 w 1443"/>
                <a:gd name="T18" fmla="+- 0 641 641"/>
                <a:gd name="T19" fmla="*/ 641 h 494"/>
                <a:gd name="T20" fmla="+- 0 6730 6651"/>
                <a:gd name="T21" fmla="*/ T20 w 1443"/>
                <a:gd name="T22" fmla="+- 0 641 641"/>
                <a:gd name="T23" fmla="*/ 641 h 494"/>
                <a:gd name="T24" fmla="+- 0 6677 6651"/>
                <a:gd name="T25" fmla="*/ T24 w 1443"/>
                <a:gd name="T26" fmla="+- 0 661 641"/>
                <a:gd name="T27" fmla="*/ 661 h 494"/>
                <a:gd name="T28" fmla="+- 0 6651 6651"/>
                <a:gd name="T29" fmla="*/ T28 w 1443"/>
                <a:gd name="T30" fmla="+- 0 720 641"/>
                <a:gd name="T31" fmla="*/ 720 h 494"/>
                <a:gd name="T32" fmla="+- 0 6651 6651"/>
                <a:gd name="T33" fmla="*/ T32 w 1443"/>
                <a:gd name="T34" fmla="+- 0 1056 641"/>
                <a:gd name="T35" fmla="*/ 1056 h 494"/>
                <a:gd name="T36" fmla="+- 0 6671 6651"/>
                <a:gd name="T37" fmla="*/ T36 w 1443"/>
                <a:gd name="T38" fmla="+- 0 1109 641"/>
                <a:gd name="T39" fmla="*/ 1109 h 494"/>
                <a:gd name="T40" fmla="+- 0 6730 6651"/>
                <a:gd name="T41" fmla="*/ T40 w 1443"/>
                <a:gd name="T42" fmla="+- 0 1135 641"/>
                <a:gd name="T43" fmla="*/ 1135 h 494"/>
                <a:gd name="T44" fmla="+- 0 8022 6651"/>
                <a:gd name="T45" fmla="*/ T44 w 1443"/>
                <a:gd name="T46" fmla="+- 0 1135 641"/>
                <a:gd name="T47" fmla="*/ 1135 h 494"/>
                <a:gd name="T48" fmla="+- 0 8080 6651"/>
                <a:gd name="T49" fmla="*/ T48 w 1443"/>
                <a:gd name="T50" fmla="+- 0 1106 641"/>
                <a:gd name="T51" fmla="*/ 1106 h 494"/>
                <a:gd name="T52" fmla="+- 0 8093 6651"/>
                <a:gd name="T53" fmla="*/ T52 w 1443"/>
                <a:gd name="T54" fmla="+- 0 1064 641"/>
                <a:gd name="T55" fmla="*/ 1064 h 49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Lst>
              <a:rect l="0" t="0" r="r" b="b"/>
              <a:pathLst>
                <a:path w="1443" h="494">
                  <a:moveTo>
                    <a:pt x="1442" y="423"/>
                  </a:moveTo>
                  <a:lnTo>
                    <a:pt x="1442" y="79"/>
                  </a:lnTo>
                  <a:lnTo>
                    <a:pt x="1442" y="68"/>
                  </a:lnTo>
                  <a:lnTo>
                    <a:pt x="1409" y="13"/>
                  </a:lnTo>
                  <a:lnTo>
                    <a:pt x="1366" y="0"/>
                  </a:lnTo>
                  <a:lnTo>
                    <a:pt x="79" y="0"/>
                  </a:lnTo>
                  <a:lnTo>
                    <a:pt x="26" y="20"/>
                  </a:lnTo>
                  <a:lnTo>
                    <a:pt x="0" y="79"/>
                  </a:lnTo>
                  <a:lnTo>
                    <a:pt x="0" y="415"/>
                  </a:lnTo>
                  <a:lnTo>
                    <a:pt x="20" y="468"/>
                  </a:lnTo>
                  <a:lnTo>
                    <a:pt x="79" y="494"/>
                  </a:lnTo>
                  <a:lnTo>
                    <a:pt x="1371" y="494"/>
                  </a:lnTo>
                  <a:lnTo>
                    <a:pt x="1429" y="465"/>
                  </a:lnTo>
                  <a:lnTo>
                    <a:pt x="1442" y="423"/>
                  </a:lnTo>
                  <a:close/>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Freeform 6">
              <a:extLst>
                <a:ext uri="{FF2B5EF4-FFF2-40B4-BE49-F238E27FC236}">
                  <a16:creationId xmlns:a16="http://schemas.microsoft.com/office/drawing/2014/main" id="{020B6F28-4DFF-483F-A6C9-B795D2E2C034}"/>
                </a:ext>
              </a:extLst>
            </p:cNvPr>
            <p:cNvSpPr>
              <a:spLocks/>
            </p:cNvSpPr>
            <p:nvPr/>
          </p:nvSpPr>
          <p:spPr bwMode="auto">
            <a:xfrm>
              <a:off x="6651" y="641"/>
              <a:ext cx="1443" cy="494"/>
            </a:xfrm>
            <a:custGeom>
              <a:avLst/>
              <a:gdLst>
                <a:gd name="T0" fmla="+- 0 8093 6651"/>
                <a:gd name="T1" fmla="*/ T0 w 1443"/>
                <a:gd name="T2" fmla="+- 0 1064 641"/>
                <a:gd name="T3" fmla="*/ 1064 h 494"/>
                <a:gd name="T4" fmla="+- 0 8065 6651"/>
                <a:gd name="T5" fmla="*/ T4 w 1443"/>
                <a:gd name="T6" fmla="+- 0 1121 641"/>
                <a:gd name="T7" fmla="*/ 1121 h 494"/>
                <a:gd name="T8" fmla="+- 0 8017 6651"/>
                <a:gd name="T9" fmla="*/ T8 w 1443"/>
                <a:gd name="T10" fmla="+- 0 1135 641"/>
                <a:gd name="T11" fmla="*/ 1135 h 494"/>
                <a:gd name="T12" fmla="+- 0 6730 6651"/>
                <a:gd name="T13" fmla="*/ T12 w 1443"/>
                <a:gd name="T14" fmla="+- 0 1135 641"/>
                <a:gd name="T15" fmla="*/ 1135 h 494"/>
                <a:gd name="T16" fmla="+- 0 6671 6651"/>
                <a:gd name="T17" fmla="*/ T16 w 1443"/>
                <a:gd name="T18" fmla="+- 0 1109 641"/>
                <a:gd name="T19" fmla="*/ 1109 h 494"/>
                <a:gd name="T20" fmla="+- 0 6651 6651"/>
                <a:gd name="T21" fmla="*/ T20 w 1443"/>
                <a:gd name="T22" fmla="+- 0 1056 641"/>
                <a:gd name="T23" fmla="*/ 1056 h 494"/>
                <a:gd name="T24" fmla="+- 0 6651 6651"/>
                <a:gd name="T25" fmla="*/ T24 w 1443"/>
                <a:gd name="T26" fmla="+- 0 720 641"/>
                <a:gd name="T27" fmla="*/ 720 h 494"/>
                <a:gd name="T28" fmla="+- 0 6677 6651"/>
                <a:gd name="T29" fmla="*/ T28 w 1443"/>
                <a:gd name="T30" fmla="+- 0 661 641"/>
                <a:gd name="T31" fmla="*/ 661 h 494"/>
                <a:gd name="T32" fmla="+- 0 6730 6651"/>
                <a:gd name="T33" fmla="*/ T32 w 1443"/>
                <a:gd name="T34" fmla="+- 0 641 641"/>
                <a:gd name="T35" fmla="*/ 641 h 494"/>
                <a:gd name="T36" fmla="+- 0 8017 6651"/>
                <a:gd name="T37" fmla="*/ T36 w 1443"/>
                <a:gd name="T38" fmla="+- 0 641 641"/>
                <a:gd name="T39" fmla="*/ 641 h 494"/>
                <a:gd name="T40" fmla="+- 0 8075 6651"/>
                <a:gd name="T41" fmla="*/ T40 w 1443"/>
                <a:gd name="T42" fmla="+- 0 668 641"/>
                <a:gd name="T43" fmla="*/ 668 h 494"/>
                <a:gd name="T44" fmla="+- 0 8093 6651"/>
                <a:gd name="T45" fmla="*/ T44 w 1443"/>
                <a:gd name="T46" fmla="+- 0 720 641"/>
                <a:gd name="T47" fmla="*/ 720 h 494"/>
                <a:gd name="T48" fmla="+- 0 8093 6651"/>
                <a:gd name="T49" fmla="*/ T48 w 1443"/>
                <a:gd name="T50" fmla="+- 0 1064 641"/>
                <a:gd name="T51" fmla="*/ 1064 h 49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1443" h="494">
                  <a:moveTo>
                    <a:pt x="1442" y="423"/>
                  </a:moveTo>
                  <a:lnTo>
                    <a:pt x="1414" y="480"/>
                  </a:lnTo>
                  <a:lnTo>
                    <a:pt x="1366" y="494"/>
                  </a:lnTo>
                  <a:lnTo>
                    <a:pt x="79" y="494"/>
                  </a:lnTo>
                  <a:lnTo>
                    <a:pt x="20" y="468"/>
                  </a:lnTo>
                  <a:lnTo>
                    <a:pt x="0" y="415"/>
                  </a:lnTo>
                  <a:lnTo>
                    <a:pt x="0" y="79"/>
                  </a:lnTo>
                  <a:lnTo>
                    <a:pt x="26" y="20"/>
                  </a:lnTo>
                  <a:lnTo>
                    <a:pt x="79" y="0"/>
                  </a:lnTo>
                  <a:lnTo>
                    <a:pt x="1366" y="0"/>
                  </a:lnTo>
                  <a:lnTo>
                    <a:pt x="1424" y="27"/>
                  </a:lnTo>
                  <a:lnTo>
                    <a:pt x="1442" y="79"/>
                  </a:lnTo>
                  <a:lnTo>
                    <a:pt x="1442" y="423"/>
                  </a:lnTo>
                  <a:close/>
                </a:path>
              </a:pathLst>
            </a:custGeom>
            <a:noFill/>
            <a:ln w="6388">
              <a:solidFill>
                <a:srgbClr val="373435"/>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7">
              <a:extLst>
                <a:ext uri="{FF2B5EF4-FFF2-40B4-BE49-F238E27FC236}">
                  <a16:creationId xmlns:a16="http://schemas.microsoft.com/office/drawing/2014/main" id="{7FF7E41F-486C-48B4-9089-6FBCF3420EE5}"/>
                </a:ext>
              </a:extLst>
            </p:cNvPr>
            <p:cNvSpPr>
              <a:spLocks/>
            </p:cNvSpPr>
            <p:nvPr/>
          </p:nvSpPr>
          <p:spPr bwMode="auto">
            <a:xfrm>
              <a:off x="7543" y="905"/>
              <a:ext cx="94" cy="109"/>
            </a:xfrm>
            <a:custGeom>
              <a:avLst/>
              <a:gdLst>
                <a:gd name="T0" fmla="+- 0 7552 7543"/>
                <a:gd name="T1" fmla="*/ T0 w 94"/>
                <a:gd name="T2" fmla="+- 0 990 905"/>
                <a:gd name="T3" fmla="*/ 990 h 109"/>
                <a:gd name="T4" fmla="+- 0 7566 7543"/>
                <a:gd name="T5" fmla="*/ T4 w 94"/>
                <a:gd name="T6" fmla="+- 0 1005 905"/>
                <a:gd name="T7" fmla="*/ 1005 h 109"/>
                <a:gd name="T8" fmla="+- 0 7578 7543"/>
                <a:gd name="T9" fmla="*/ T8 w 94"/>
                <a:gd name="T10" fmla="+- 0 1014 905"/>
                <a:gd name="T11" fmla="*/ 1014 h 109"/>
                <a:gd name="T12" fmla="+- 0 7589 7543"/>
                <a:gd name="T13" fmla="*/ T12 w 94"/>
                <a:gd name="T14" fmla="+- 0 1014 905"/>
                <a:gd name="T15" fmla="*/ 1014 h 109"/>
                <a:gd name="T16" fmla="+- 0 7603 7543"/>
                <a:gd name="T17" fmla="*/ T16 w 94"/>
                <a:gd name="T18" fmla="+- 0 1014 905"/>
                <a:gd name="T19" fmla="*/ 1014 h 109"/>
                <a:gd name="T20" fmla="+- 0 7611 7543"/>
                <a:gd name="T21" fmla="*/ T20 w 94"/>
                <a:gd name="T22" fmla="+- 0 1013 905"/>
                <a:gd name="T23" fmla="*/ 1013 h 109"/>
                <a:gd name="T24" fmla="+- 0 7618 7543"/>
                <a:gd name="T25" fmla="*/ T24 w 94"/>
                <a:gd name="T26" fmla="+- 0 1010 905"/>
                <a:gd name="T27" fmla="*/ 1010 h 109"/>
                <a:gd name="T28" fmla="+- 0 7621 7543"/>
                <a:gd name="T29" fmla="*/ T28 w 94"/>
                <a:gd name="T30" fmla="+- 0 1009 905"/>
                <a:gd name="T31" fmla="*/ 1009 h 109"/>
                <a:gd name="T32" fmla="+- 0 7626 7543"/>
                <a:gd name="T33" fmla="*/ T32 w 94"/>
                <a:gd name="T34" fmla="+- 0 1006 905"/>
                <a:gd name="T35" fmla="*/ 1006 h 109"/>
                <a:gd name="T36" fmla="+- 0 7637 7543"/>
                <a:gd name="T37" fmla="*/ T36 w 94"/>
                <a:gd name="T38" fmla="+- 0 996 905"/>
                <a:gd name="T39" fmla="*/ 996 h 109"/>
                <a:gd name="T40" fmla="+- 0 7636 7543"/>
                <a:gd name="T41" fmla="*/ T40 w 94"/>
                <a:gd name="T42" fmla="+- 0 995 905"/>
                <a:gd name="T43" fmla="*/ 995 h 109"/>
                <a:gd name="T44" fmla="+- 0 7629 7543"/>
                <a:gd name="T45" fmla="*/ T44 w 94"/>
                <a:gd name="T46" fmla="+- 0 999 905"/>
                <a:gd name="T47" fmla="*/ 999 h 109"/>
                <a:gd name="T48" fmla="+- 0 7621 7543"/>
                <a:gd name="T49" fmla="*/ T48 w 94"/>
                <a:gd name="T50" fmla="+- 0 1002 905"/>
                <a:gd name="T51" fmla="*/ 1002 h 109"/>
                <a:gd name="T52" fmla="+- 0 7610 7543"/>
                <a:gd name="T53" fmla="*/ T52 w 94"/>
                <a:gd name="T54" fmla="+- 0 1002 905"/>
                <a:gd name="T55" fmla="*/ 1002 h 109"/>
                <a:gd name="T56" fmla="+- 0 7605 7543"/>
                <a:gd name="T57" fmla="*/ T56 w 94"/>
                <a:gd name="T58" fmla="+- 0 1002 905"/>
                <a:gd name="T59" fmla="*/ 1002 h 109"/>
                <a:gd name="T60" fmla="+- 0 7587 7543"/>
                <a:gd name="T61" fmla="*/ T60 w 94"/>
                <a:gd name="T62" fmla="+- 0 995 905"/>
                <a:gd name="T63" fmla="*/ 995 h 109"/>
                <a:gd name="T64" fmla="+- 0 7572 7543"/>
                <a:gd name="T65" fmla="*/ T64 w 94"/>
                <a:gd name="T66" fmla="+- 0 980 905"/>
                <a:gd name="T67" fmla="*/ 980 h 109"/>
                <a:gd name="T68" fmla="+- 0 7564 7543"/>
                <a:gd name="T69" fmla="*/ T68 w 94"/>
                <a:gd name="T70" fmla="+- 0 957 905"/>
                <a:gd name="T71" fmla="*/ 957 h 109"/>
                <a:gd name="T72" fmla="+- 0 7581 7543"/>
                <a:gd name="T73" fmla="*/ T72 w 94"/>
                <a:gd name="T74" fmla="+- 0 956 905"/>
                <a:gd name="T75" fmla="*/ 956 h 109"/>
                <a:gd name="T76" fmla="+- 0 7605 7543"/>
                <a:gd name="T77" fmla="*/ T76 w 94"/>
                <a:gd name="T78" fmla="+- 0 938 905"/>
                <a:gd name="T79" fmla="*/ 938 h 109"/>
                <a:gd name="T80" fmla="+- 0 7563 7543"/>
                <a:gd name="T81" fmla="*/ T80 w 94"/>
                <a:gd name="T82" fmla="+- 0 956 905"/>
                <a:gd name="T83" fmla="*/ 956 h 109"/>
                <a:gd name="T84" fmla="+- 0 7563 7543"/>
                <a:gd name="T85" fmla="*/ T84 w 94"/>
                <a:gd name="T86" fmla="+- 0 952 905"/>
                <a:gd name="T87" fmla="*/ 952 h 109"/>
                <a:gd name="T88" fmla="+- 0 7563 7543"/>
                <a:gd name="T89" fmla="*/ T88 w 94"/>
                <a:gd name="T90" fmla="+- 0 948 905"/>
                <a:gd name="T91" fmla="*/ 948 h 109"/>
                <a:gd name="T92" fmla="+- 0 7563 7543"/>
                <a:gd name="T93" fmla="*/ T92 w 94"/>
                <a:gd name="T94" fmla="+- 0 943 905"/>
                <a:gd name="T95" fmla="*/ 943 h 109"/>
                <a:gd name="T96" fmla="+- 0 7573 7543"/>
                <a:gd name="T97" fmla="*/ T96 w 94"/>
                <a:gd name="T98" fmla="+- 0 919 905"/>
                <a:gd name="T99" fmla="*/ 919 h 109"/>
                <a:gd name="T100" fmla="+- 0 7589 7543"/>
                <a:gd name="T101" fmla="*/ T100 w 94"/>
                <a:gd name="T102" fmla="+- 0 913 905"/>
                <a:gd name="T103" fmla="*/ 913 h 109"/>
                <a:gd name="T104" fmla="+- 0 7601 7543"/>
                <a:gd name="T105" fmla="*/ T104 w 94"/>
                <a:gd name="T106" fmla="+- 0 913 905"/>
                <a:gd name="T107" fmla="*/ 913 h 109"/>
                <a:gd name="T108" fmla="+- 0 7611 7543"/>
                <a:gd name="T109" fmla="*/ T108 w 94"/>
                <a:gd name="T110" fmla="+- 0 923 905"/>
                <a:gd name="T111" fmla="*/ 923 h 109"/>
                <a:gd name="T112" fmla="+- 0 7634 7543"/>
                <a:gd name="T113" fmla="*/ T112 w 94"/>
                <a:gd name="T114" fmla="+- 0 934 905"/>
                <a:gd name="T115" fmla="*/ 934 h 109"/>
                <a:gd name="T116" fmla="+- 0 7633 7543"/>
                <a:gd name="T117" fmla="*/ T116 w 94"/>
                <a:gd name="T118" fmla="+- 0 929 905"/>
                <a:gd name="T119" fmla="*/ 929 h 109"/>
                <a:gd name="T120" fmla="+- 0 7630 7543"/>
                <a:gd name="T121" fmla="*/ T120 w 94"/>
                <a:gd name="T122" fmla="+- 0 919 905"/>
                <a:gd name="T123" fmla="*/ 919 h 109"/>
                <a:gd name="T124" fmla="+- 0 7618 7543"/>
                <a:gd name="T125" fmla="*/ T124 w 94"/>
                <a:gd name="T126" fmla="+- 0 912 905"/>
                <a:gd name="T127" fmla="*/ 912 h 109"/>
                <a:gd name="T128" fmla="+- 0 7612 7543"/>
                <a:gd name="T129" fmla="*/ T128 w 94"/>
                <a:gd name="T130" fmla="+- 0 907 905"/>
                <a:gd name="T131" fmla="*/ 907 h 109"/>
                <a:gd name="T132" fmla="+- 0 7603 7543"/>
                <a:gd name="T133" fmla="*/ T132 w 94"/>
                <a:gd name="T134" fmla="+- 0 905 905"/>
                <a:gd name="T135" fmla="*/ 905 h 109"/>
                <a:gd name="T136" fmla="+- 0 7595 7543"/>
                <a:gd name="T137" fmla="*/ T136 w 94"/>
                <a:gd name="T138" fmla="+- 0 905 905"/>
                <a:gd name="T139" fmla="*/ 905 h 109"/>
                <a:gd name="T140" fmla="+- 0 7582 7543"/>
                <a:gd name="T141" fmla="*/ T140 w 94"/>
                <a:gd name="T142" fmla="+- 0 907 905"/>
                <a:gd name="T143" fmla="*/ 907 h 109"/>
                <a:gd name="T144" fmla="+- 0 7563 7543"/>
                <a:gd name="T145" fmla="*/ T144 w 94"/>
                <a:gd name="T146" fmla="+- 0 916 905"/>
                <a:gd name="T147" fmla="*/ 916 h 109"/>
                <a:gd name="T148" fmla="+- 0 7549 7543"/>
                <a:gd name="T149" fmla="*/ T148 w 94"/>
                <a:gd name="T150" fmla="+- 0 933 905"/>
                <a:gd name="T151" fmla="*/ 933 h 109"/>
                <a:gd name="T152" fmla="+- 0 7543 7543"/>
                <a:gd name="T153" fmla="*/ T152 w 94"/>
                <a:gd name="T154" fmla="+- 0 958 905"/>
                <a:gd name="T155" fmla="*/ 958 h 109"/>
                <a:gd name="T156" fmla="+- 0 7544 7543"/>
                <a:gd name="T157" fmla="*/ T156 w 94"/>
                <a:gd name="T158" fmla="+- 0 970 905"/>
                <a:gd name="T159" fmla="*/ 970 h 109"/>
                <a:gd name="T160" fmla="+- 0 7552 7543"/>
                <a:gd name="T161" fmla="*/ T160 w 94"/>
                <a:gd name="T162" fmla="+- 0 990 905"/>
                <a:gd name="T163" fmla="*/ 990 h 10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Lst>
              <a:rect l="0" t="0" r="r" b="b"/>
              <a:pathLst>
                <a:path w="94" h="109">
                  <a:moveTo>
                    <a:pt x="9" y="85"/>
                  </a:moveTo>
                  <a:lnTo>
                    <a:pt x="23" y="100"/>
                  </a:lnTo>
                  <a:lnTo>
                    <a:pt x="35" y="109"/>
                  </a:lnTo>
                  <a:lnTo>
                    <a:pt x="46" y="109"/>
                  </a:lnTo>
                  <a:lnTo>
                    <a:pt x="60" y="109"/>
                  </a:lnTo>
                  <a:lnTo>
                    <a:pt x="68" y="108"/>
                  </a:lnTo>
                  <a:lnTo>
                    <a:pt x="75" y="105"/>
                  </a:lnTo>
                  <a:lnTo>
                    <a:pt x="78" y="104"/>
                  </a:lnTo>
                  <a:lnTo>
                    <a:pt x="83" y="101"/>
                  </a:lnTo>
                  <a:lnTo>
                    <a:pt x="94" y="91"/>
                  </a:lnTo>
                  <a:lnTo>
                    <a:pt x="93" y="90"/>
                  </a:lnTo>
                  <a:lnTo>
                    <a:pt x="86" y="94"/>
                  </a:lnTo>
                  <a:lnTo>
                    <a:pt x="78" y="97"/>
                  </a:lnTo>
                  <a:lnTo>
                    <a:pt x="67" y="97"/>
                  </a:lnTo>
                  <a:lnTo>
                    <a:pt x="62" y="97"/>
                  </a:lnTo>
                  <a:lnTo>
                    <a:pt x="44" y="90"/>
                  </a:lnTo>
                  <a:lnTo>
                    <a:pt x="29" y="75"/>
                  </a:lnTo>
                  <a:lnTo>
                    <a:pt x="21" y="52"/>
                  </a:lnTo>
                  <a:lnTo>
                    <a:pt x="38" y="51"/>
                  </a:lnTo>
                  <a:lnTo>
                    <a:pt x="62" y="33"/>
                  </a:lnTo>
                  <a:lnTo>
                    <a:pt x="20" y="51"/>
                  </a:lnTo>
                  <a:lnTo>
                    <a:pt x="20" y="47"/>
                  </a:lnTo>
                  <a:lnTo>
                    <a:pt x="20" y="43"/>
                  </a:lnTo>
                  <a:lnTo>
                    <a:pt x="20" y="38"/>
                  </a:lnTo>
                  <a:lnTo>
                    <a:pt x="30" y="14"/>
                  </a:lnTo>
                  <a:lnTo>
                    <a:pt x="46" y="8"/>
                  </a:lnTo>
                  <a:lnTo>
                    <a:pt x="58" y="8"/>
                  </a:lnTo>
                  <a:lnTo>
                    <a:pt x="68" y="18"/>
                  </a:lnTo>
                  <a:lnTo>
                    <a:pt x="91" y="29"/>
                  </a:lnTo>
                  <a:lnTo>
                    <a:pt x="90" y="24"/>
                  </a:lnTo>
                  <a:lnTo>
                    <a:pt x="87" y="14"/>
                  </a:lnTo>
                  <a:lnTo>
                    <a:pt x="75" y="7"/>
                  </a:lnTo>
                  <a:lnTo>
                    <a:pt x="69" y="2"/>
                  </a:lnTo>
                  <a:lnTo>
                    <a:pt x="60" y="0"/>
                  </a:lnTo>
                  <a:lnTo>
                    <a:pt x="52" y="0"/>
                  </a:lnTo>
                  <a:lnTo>
                    <a:pt x="39" y="2"/>
                  </a:lnTo>
                  <a:lnTo>
                    <a:pt x="20" y="11"/>
                  </a:lnTo>
                  <a:lnTo>
                    <a:pt x="6" y="28"/>
                  </a:lnTo>
                  <a:lnTo>
                    <a:pt x="0" y="53"/>
                  </a:lnTo>
                  <a:lnTo>
                    <a:pt x="1" y="65"/>
                  </a:lnTo>
                  <a:lnTo>
                    <a:pt x="9" y="85"/>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Freeform 8">
              <a:extLst>
                <a:ext uri="{FF2B5EF4-FFF2-40B4-BE49-F238E27FC236}">
                  <a16:creationId xmlns:a16="http://schemas.microsoft.com/office/drawing/2014/main" id="{8FA5771A-CF63-4116-8483-DB07217F235F}"/>
                </a:ext>
              </a:extLst>
            </p:cNvPr>
            <p:cNvSpPr>
              <a:spLocks/>
            </p:cNvSpPr>
            <p:nvPr/>
          </p:nvSpPr>
          <p:spPr bwMode="auto">
            <a:xfrm>
              <a:off x="7543" y="905"/>
              <a:ext cx="94" cy="109"/>
            </a:xfrm>
            <a:custGeom>
              <a:avLst/>
              <a:gdLst>
                <a:gd name="T0" fmla="+- 0 7634 7543"/>
                <a:gd name="T1" fmla="*/ T0 w 94"/>
                <a:gd name="T2" fmla="+- 0 934 905"/>
                <a:gd name="T3" fmla="*/ 934 h 109"/>
                <a:gd name="T4" fmla="+- 0 7611 7543"/>
                <a:gd name="T5" fmla="*/ T4 w 94"/>
                <a:gd name="T6" fmla="+- 0 923 905"/>
                <a:gd name="T7" fmla="*/ 923 h 109"/>
                <a:gd name="T8" fmla="+- 0 7611 7543"/>
                <a:gd name="T9" fmla="*/ T8 w 94"/>
                <a:gd name="T10" fmla="+- 0 932 905"/>
                <a:gd name="T11" fmla="*/ 932 h 109"/>
                <a:gd name="T12" fmla="+- 0 7609 7543"/>
                <a:gd name="T13" fmla="*/ T12 w 94"/>
                <a:gd name="T14" fmla="+- 0 937 905"/>
                <a:gd name="T15" fmla="*/ 937 h 109"/>
                <a:gd name="T16" fmla="+- 0 7605 7543"/>
                <a:gd name="T17" fmla="*/ T16 w 94"/>
                <a:gd name="T18" fmla="+- 0 938 905"/>
                <a:gd name="T19" fmla="*/ 938 h 109"/>
                <a:gd name="T20" fmla="+- 0 7581 7543"/>
                <a:gd name="T21" fmla="*/ T20 w 94"/>
                <a:gd name="T22" fmla="+- 0 956 905"/>
                <a:gd name="T23" fmla="*/ 956 h 109"/>
                <a:gd name="T24" fmla="+- 0 7634 7543"/>
                <a:gd name="T25" fmla="*/ T24 w 94"/>
                <a:gd name="T26" fmla="+- 0 934 905"/>
                <a:gd name="T27" fmla="*/ 934 h 109"/>
              </a:gdLst>
              <a:ahLst/>
              <a:cxnLst>
                <a:cxn ang="0">
                  <a:pos x="T1" y="T3"/>
                </a:cxn>
                <a:cxn ang="0">
                  <a:pos x="T5" y="T7"/>
                </a:cxn>
                <a:cxn ang="0">
                  <a:pos x="T9" y="T11"/>
                </a:cxn>
                <a:cxn ang="0">
                  <a:pos x="T13" y="T15"/>
                </a:cxn>
                <a:cxn ang="0">
                  <a:pos x="T17" y="T19"/>
                </a:cxn>
                <a:cxn ang="0">
                  <a:pos x="T21" y="T23"/>
                </a:cxn>
                <a:cxn ang="0">
                  <a:pos x="T25" y="T27"/>
                </a:cxn>
              </a:cxnLst>
              <a:rect l="0" t="0" r="r" b="b"/>
              <a:pathLst>
                <a:path w="94" h="109">
                  <a:moveTo>
                    <a:pt x="91" y="29"/>
                  </a:moveTo>
                  <a:lnTo>
                    <a:pt x="68" y="18"/>
                  </a:lnTo>
                  <a:lnTo>
                    <a:pt x="68" y="27"/>
                  </a:lnTo>
                  <a:lnTo>
                    <a:pt x="66" y="32"/>
                  </a:lnTo>
                  <a:lnTo>
                    <a:pt x="62" y="33"/>
                  </a:lnTo>
                  <a:lnTo>
                    <a:pt x="38" y="51"/>
                  </a:lnTo>
                  <a:lnTo>
                    <a:pt x="91" y="29"/>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9">
              <a:extLst>
                <a:ext uri="{FF2B5EF4-FFF2-40B4-BE49-F238E27FC236}">
                  <a16:creationId xmlns:a16="http://schemas.microsoft.com/office/drawing/2014/main" id="{DCF2D3CE-552B-49DE-9A8C-5A8EAD8202C6}"/>
                </a:ext>
              </a:extLst>
            </p:cNvPr>
            <p:cNvSpPr>
              <a:spLocks/>
            </p:cNvSpPr>
            <p:nvPr/>
          </p:nvSpPr>
          <p:spPr bwMode="auto">
            <a:xfrm>
              <a:off x="7486" y="851"/>
              <a:ext cx="60" cy="160"/>
            </a:xfrm>
            <a:custGeom>
              <a:avLst/>
              <a:gdLst>
                <a:gd name="T0" fmla="+- 0 7504 7486"/>
                <a:gd name="T1" fmla="*/ T0 w 60"/>
                <a:gd name="T2" fmla="+- 0 994 851"/>
                <a:gd name="T3" fmla="*/ 994 h 160"/>
                <a:gd name="T4" fmla="+- 0 7504 7486"/>
                <a:gd name="T5" fmla="*/ T4 w 60"/>
                <a:gd name="T6" fmla="+- 0 1003 851"/>
                <a:gd name="T7" fmla="*/ 1003 h 160"/>
                <a:gd name="T8" fmla="+- 0 7503 7486"/>
                <a:gd name="T9" fmla="*/ T8 w 60"/>
                <a:gd name="T10" fmla="+- 0 1004 851"/>
                <a:gd name="T11" fmla="*/ 1004 h 160"/>
                <a:gd name="T12" fmla="+- 0 7498 7486"/>
                <a:gd name="T13" fmla="*/ T12 w 60"/>
                <a:gd name="T14" fmla="+- 0 1011 851"/>
                <a:gd name="T15" fmla="*/ 1011 h 160"/>
                <a:gd name="T16" fmla="+- 0 7538 7486"/>
                <a:gd name="T17" fmla="*/ T16 w 60"/>
                <a:gd name="T18" fmla="+- 0 1011 851"/>
                <a:gd name="T19" fmla="*/ 1011 h 160"/>
                <a:gd name="T20" fmla="+- 0 7546 7486"/>
                <a:gd name="T21" fmla="*/ T20 w 60"/>
                <a:gd name="T22" fmla="+- 0 1006 851"/>
                <a:gd name="T23" fmla="*/ 1006 h 160"/>
                <a:gd name="T24" fmla="+- 0 7542 7486"/>
                <a:gd name="T25" fmla="*/ T24 w 60"/>
                <a:gd name="T26" fmla="+- 0 1005 851"/>
                <a:gd name="T27" fmla="*/ 1005 h 160"/>
                <a:gd name="T28" fmla="+- 0 7534 7486"/>
                <a:gd name="T29" fmla="*/ T28 w 60"/>
                <a:gd name="T30" fmla="+- 0 1005 851"/>
                <a:gd name="T31" fmla="*/ 1005 h 160"/>
                <a:gd name="T32" fmla="+- 0 7527 7486"/>
                <a:gd name="T33" fmla="*/ T32 w 60"/>
                <a:gd name="T34" fmla="+- 0 1004 851"/>
                <a:gd name="T35" fmla="*/ 1004 h 160"/>
                <a:gd name="T36" fmla="+- 0 7525 7486"/>
                <a:gd name="T37" fmla="*/ T36 w 60"/>
                <a:gd name="T38" fmla="+- 0 1003 851"/>
                <a:gd name="T39" fmla="*/ 1003 h 160"/>
                <a:gd name="T40" fmla="+- 0 7525 7486"/>
                <a:gd name="T41" fmla="*/ T40 w 60"/>
                <a:gd name="T42" fmla="+- 0 865 851"/>
                <a:gd name="T43" fmla="*/ 865 h 160"/>
                <a:gd name="T44" fmla="+- 0 7526 7486"/>
                <a:gd name="T45" fmla="*/ T44 w 60"/>
                <a:gd name="T46" fmla="+- 0 857 851"/>
                <a:gd name="T47" fmla="*/ 857 h 160"/>
                <a:gd name="T48" fmla="+- 0 7528 7486"/>
                <a:gd name="T49" fmla="*/ T48 w 60"/>
                <a:gd name="T50" fmla="+- 0 855 851"/>
                <a:gd name="T51" fmla="*/ 855 h 160"/>
                <a:gd name="T52" fmla="+- 0 7535 7486"/>
                <a:gd name="T53" fmla="*/ T52 w 60"/>
                <a:gd name="T54" fmla="+- 0 851 851"/>
                <a:gd name="T55" fmla="*/ 851 h 160"/>
                <a:gd name="T56" fmla="+- 0 7503 7486"/>
                <a:gd name="T57" fmla="*/ T56 w 60"/>
                <a:gd name="T58" fmla="+- 0 851 851"/>
                <a:gd name="T59" fmla="*/ 851 h 160"/>
                <a:gd name="T60" fmla="+- 0 7486 7486"/>
                <a:gd name="T61" fmla="*/ T60 w 60"/>
                <a:gd name="T62" fmla="+- 0 859 851"/>
                <a:gd name="T63" fmla="*/ 859 h 160"/>
                <a:gd name="T64" fmla="+- 0 7504 7486"/>
                <a:gd name="T65" fmla="*/ T64 w 60"/>
                <a:gd name="T66" fmla="+- 0 859 851"/>
                <a:gd name="T67" fmla="*/ 859 h 160"/>
                <a:gd name="T68" fmla="+- 0 7504 7486"/>
                <a:gd name="T69" fmla="*/ T68 w 60"/>
                <a:gd name="T70" fmla="+- 0 994 851"/>
                <a:gd name="T71" fmla="*/ 994 h 16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Lst>
              <a:rect l="0" t="0" r="r" b="b"/>
              <a:pathLst>
                <a:path w="60" h="160">
                  <a:moveTo>
                    <a:pt x="18" y="143"/>
                  </a:moveTo>
                  <a:lnTo>
                    <a:pt x="18" y="152"/>
                  </a:lnTo>
                  <a:lnTo>
                    <a:pt x="17" y="153"/>
                  </a:lnTo>
                  <a:lnTo>
                    <a:pt x="12" y="160"/>
                  </a:lnTo>
                  <a:lnTo>
                    <a:pt x="52" y="160"/>
                  </a:lnTo>
                  <a:lnTo>
                    <a:pt x="60" y="155"/>
                  </a:lnTo>
                  <a:lnTo>
                    <a:pt x="56" y="154"/>
                  </a:lnTo>
                  <a:lnTo>
                    <a:pt x="48" y="154"/>
                  </a:lnTo>
                  <a:lnTo>
                    <a:pt x="41" y="153"/>
                  </a:lnTo>
                  <a:lnTo>
                    <a:pt x="39" y="152"/>
                  </a:lnTo>
                  <a:lnTo>
                    <a:pt x="39" y="14"/>
                  </a:lnTo>
                  <a:lnTo>
                    <a:pt x="40" y="6"/>
                  </a:lnTo>
                  <a:lnTo>
                    <a:pt x="42" y="4"/>
                  </a:lnTo>
                  <a:lnTo>
                    <a:pt x="49" y="0"/>
                  </a:lnTo>
                  <a:lnTo>
                    <a:pt x="17" y="0"/>
                  </a:lnTo>
                  <a:lnTo>
                    <a:pt x="0" y="8"/>
                  </a:lnTo>
                  <a:lnTo>
                    <a:pt x="18" y="8"/>
                  </a:lnTo>
                  <a:lnTo>
                    <a:pt x="18" y="143"/>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Freeform 10">
              <a:extLst>
                <a:ext uri="{FF2B5EF4-FFF2-40B4-BE49-F238E27FC236}">
                  <a16:creationId xmlns:a16="http://schemas.microsoft.com/office/drawing/2014/main" id="{76293662-CD9A-4536-86D2-AA21D272F66A}"/>
                </a:ext>
              </a:extLst>
            </p:cNvPr>
            <p:cNvSpPr>
              <a:spLocks/>
            </p:cNvSpPr>
            <p:nvPr/>
          </p:nvSpPr>
          <p:spPr bwMode="auto">
            <a:xfrm>
              <a:off x="7379" y="908"/>
              <a:ext cx="76" cy="173"/>
            </a:xfrm>
            <a:custGeom>
              <a:avLst/>
              <a:gdLst>
                <a:gd name="T0" fmla="+- 0 7443 7379"/>
                <a:gd name="T1" fmla="*/ T0 w 76"/>
                <a:gd name="T2" fmla="+- 0 908 908"/>
                <a:gd name="T3" fmla="*/ 908 h 173"/>
                <a:gd name="T4" fmla="+- 0 7424 7379"/>
                <a:gd name="T5" fmla="*/ T4 w 76"/>
                <a:gd name="T6" fmla="+- 0 911 908"/>
                <a:gd name="T7" fmla="*/ 911 h 173"/>
                <a:gd name="T8" fmla="+- 0 7405 7379"/>
                <a:gd name="T9" fmla="*/ T8 w 76"/>
                <a:gd name="T10" fmla="+- 0 921 908"/>
                <a:gd name="T11" fmla="*/ 921 h 173"/>
                <a:gd name="T12" fmla="+- 0 7411 7379"/>
                <a:gd name="T13" fmla="*/ T12 w 76"/>
                <a:gd name="T14" fmla="+- 0 928 908"/>
                <a:gd name="T15" fmla="*/ 928 h 173"/>
                <a:gd name="T16" fmla="+- 0 7415 7379"/>
                <a:gd name="T17" fmla="*/ T16 w 76"/>
                <a:gd name="T18" fmla="+- 0 923 908"/>
                <a:gd name="T19" fmla="*/ 923 h 173"/>
                <a:gd name="T20" fmla="+- 0 7419 7379"/>
                <a:gd name="T21" fmla="*/ T20 w 76"/>
                <a:gd name="T22" fmla="+- 0 919 908"/>
                <a:gd name="T23" fmla="*/ 919 h 173"/>
                <a:gd name="T24" fmla="+- 0 7425 7379"/>
                <a:gd name="T25" fmla="*/ T24 w 76"/>
                <a:gd name="T26" fmla="+- 0 916 908"/>
                <a:gd name="T27" fmla="*/ 916 h 173"/>
                <a:gd name="T28" fmla="+- 0 7431 7379"/>
                <a:gd name="T29" fmla="*/ T28 w 76"/>
                <a:gd name="T30" fmla="+- 0 916 908"/>
                <a:gd name="T31" fmla="*/ 916 h 173"/>
                <a:gd name="T32" fmla="+- 0 7442 7379"/>
                <a:gd name="T33" fmla="*/ T32 w 76"/>
                <a:gd name="T34" fmla="+- 0 919 908"/>
                <a:gd name="T35" fmla="*/ 919 h 173"/>
                <a:gd name="T36" fmla="+- 0 7455 7379"/>
                <a:gd name="T37" fmla="*/ T36 w 76"/>
                <a:gd name="T38" fmla="+- 0 936 908"/>
                <a:gd name="T39" fmla="*/ 936 h 173"/>
                <a:gd name="T40" fmla="+- 0 7445 7379"/>
                <a:gd name="T41" fmla="*/ T40 w 76"/>
                <a:gd name="T42" fmla="+- 0 908 908"/>
                <a:gd name="T43" fmla="*/ 908 h 173"/>
                <a:gd name="T44" fmla="+- 0 7443 7379"/>
                <a:gd name="T45" fmla="*/ T44 w 76"/>
                <a:gd name="T46" fmla="+- 0 908 908"/>
                <a:gd name="T47" fmla="*/ 908 h 17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Lst>
              <a:rect l="0" t="0" r="r" b="b"/>
              <a:pathLst>
                <a:path w="76" h="173">
                  <a:moveTo>
                    <a:pt x="64" y="0"/>
                  </a:moveTo>
                  <a:lnTo>
                    <a:pt x="45" y="3"/>
                  </a:lnTo>
                  <a:lnTo>
                    <a:pt x="26" y="13"/>
                  </a:lnTo>
                  <a:lnTo>
                    <a:pt x="32" y="20"/>
                  </a:lnTo>
                  <a:lnTo>
                    <a:pt x="36" y="15"/>
                  </a:lnTo>
                  <a:lnTo>
                    <a:pt x="40" y="11"/>
                  </a:lnTo>
                  <a:lnTo>
                    <a:pt x="46" y="8"/>
                  </a:lnTo>
                  <a:lnTo>
                    <a:pt x="52" y="8"/>
                  </a:lnTo>
                  <a:lnTo>
                    <a:pt x="63" y="11"/>
                  </a:lnTo>
                  <a:lnTo>
                    <a:pt x="76" y="28"/>
                  </a:lnTo>
                  <a:lnTo>
                    <a:pt x="66" y="0"/>
                  </a:lnTo>
                  <a:lnTo>
                    <a:pt x="64" y="0"/>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Freeform 11">
              <a:extLst>
                <a:ext uri="{FF2B5EF4-FFF2-40B4-BE49-F238E27FC236}">
                  <a16:creationId xmlns:a16="http://schemas.microsoft.com/office/drawing/2014/main" id="{7761CA67-909F-44A1-902F-7F7A41C016EC}"/>
                </a:ext>
              </a:extLst>
            </p:cNvPr>
            <p:cNvSpPr>
              <a:spLocks/>
            </p:cNvSpPr>
            <p:nvPr/>
          </p:nvSpPr>
          <p:spPr bwMode="auto">
            <a:xfrm>
              <a:off x="7379" y="908"/>
              <a:ext cx="76" cy="173"/>
            </a:xfrm>
            <a:custGeom>
              <a:avLst/>
              <a:gdLst>
                <a:gd name="T0" fmla="+- 0 7405 7379"/>
                <a:gd name="T1" fmla="*/ T0 w 76"/>
                <a:gd name="T2" fmla="+- 0 921 908"/>
                <a:gd name="T3" fmla="*/ 921 h 173"/>
                <a:gd name="T4" fmla="+- 0 7395 7379"/>
                <a:gd name="T5" fmla="*/ T4 w 76"/>
                <a:gd name="T6" fmla="+- 0 929 908"/>
                <a:gd name="T7" fmla="*/ 929 h 173"/>
                <a:gd name="T8" fmla="+- 0 7390 7379"/>
                <a:gd name="T9" fmla="*/ T8 w 76"/>
                <a:gd name="T10" fmla="+- 0 941 908"/>
                <a:gd name="T11" fmla="*/ 941 h 173"/>
                <a:gd name="T12" fmla="+- 0 7390 7379"/>
                <a:gd name="T13" fmla="*/ T12 w 76"/>
                <a:gd name="T14" fmla="+- 0 951 908"/>
                <a:gd name="T15" fmla="*/ 951 h 173"/>
                <a:gd name="T16" fmla="+- 0 7392 7379"/>
                <a:gd name="T17" fmla="*/ T16 w 76"/>
                <a:gd name="T18" fmla="+- 0 963 908"/>
                <a:gd name="T19" fmla="*/ 963 h 173"/>
                <a:gd name="T20" fmla="+- 0 7405 7379"/>
                <a:gd name="T21" fmla="*/ T20 w 76"/>
                <a:gd name="T22" fmla="+- 0 980 908"/>
                <a:gd name="T23" fmla="*/ 980 h 173"/>
                <a:gd name="T24" fmla="+- 0 7428 7379"/>
                <a:gd name="T25" fmla="*/ T24 w 76"/>
                <a:gd name="T26" fmla="+- 0 987 908"/>
                <a:gd name="T27" fmla="*/ 987 h 173"/>
                <a:gd name="T28" fmla="+- 0 7434 7379"/>
                <a:gd name="T29" fmla="*/ T28 w 76"/>
                <a:gd name="T30" fmla="+- 0 989 908"/>
                <a:gd name="T31" fmla="*/ 989 h 173"/>
                <a:gd name="T32" fmla="+- 0 7433 7379"/>
                <a:gd name="T33" fmla="*/ T32 w 76"/>
                <a:gd name="T34" fmla="+- 0 995 908"/>
                <a:gd name="T35" fmla="*/ 995 h 173"/>
                <a:gd name="T36" fmla="+- 0 7433 7379"/>
                <a:gd name="T37" fmla="*/ T36 w 76"/>
                <a:gd name="T38" fmla="+- 0 1002 908"/>
                <a:gd name="T39" fmla="*/ 1002 h 173"/>
                <a:gd name="T40" fmla="+- 0 7437 7379"/>
                <a:gd name="T41" fmla="*/ T40 w 76"/>
                <a:gd name="T42" fmla="+- 0 1006 908"/>
                <a:gd name="T43" fmla="*/ 1006 h 173"/>
                <a:gd name="T44" fmla="+- 0 7440 7379"/>
                <a:gd name="T45" fmla="*/ T44 w 76"/>
                <a:gd name="T46" fmla="+- 0 1010 908"/>
                <a:gd name="T47" fmla="*/ 1010 h 173"/>
                <a:gd name="T48" fmla="+- 0 7436 7379"/>
                <a:gd name="T49" fmla="*/ T48 w 76"/>
                <a:gd name="T50" fmla="+- 0 1011 908"/>
                <a:gd name="T51" fmla="*/ 1011 h 173"/>
                <a:gd name="T52" fmla="+- 0 7418 7379"/>
                <a:gd name="T53" fmla="*/ T52 w 76"/>
                <a:gd name="T54" fmla="+- 0 1020 908"/>
                <a:gd name="T55" fmla="*/ 1020 h 173"/>
                <a:gd name="T56" fmla="+- 0 7428 7379"/>
                <a:gd name="T57" fmla="*/ T56 w 76"/>
                <a:gd name="T58" fmla="+- 0 1017 908"/>
                <a:gd name="T59" fmla="*/ 1017 h 173"/>
                <a:gd name="T60" fmla="+- 0 7440 7379"/>
                <a:gd name="T61" fmla="*/ T60 w 76"/>
                <a:gd name="T62" fmla="+- 0 1017 908"/>
                <a:gd name="T63" fmla="*/ 1017 h 173"/>
                <a:gd name="T64" fmla="+- 0 7442 7379"/>
                <a:gd name="T65" fmla="*/ T64 w 76"/>
                <a:gd name="T66" fmla="+- 0 1017 908"/>
                <a:gd name="T67" fmla="*/ 1017 h 173"/>
                <a:gd name="T68" fmla="+- 0 7447 7379"/>
                <a:gd name="T69" fmla="*/ T68 w 76"/>
                <a:gd name="T70" fmla="+- 0 1017 908"/>
                <a:gd name="T71" fmla="*/ 1017 h 173"/>
                <a:gd name="T72" fmla="+- 0 7465 7379"/>
                <a:gd name="T73" fmla="*/ T72 w 76"/>
                <a:gd name="T74" fmla="+- 0 1029 908"/>
                <a:gd name="T75" fmla="*/ 1029 h 173"/>
                <a:gd name="T76" fmla="+- 0 7472 7379"/>
                <a:gd name="T77" fmla="*/ T76 w 76"/>
                <a:gd name="T78" fmla="+- 0 1035 908"/>
                <a:gd name="T79" fmla="*/ 1035 h 173"/>
                <a:gd name="T80" fmla="+- 0 7472 7379"/>
                <a:gd name="T81" fmla="*/ T80 w 76"/>
                <a:gd name="T82" fmla="+- 0 1048 908"/>
                <a:gd name="T83" fmla="*/ 1048 h 173"/>
                <a:gd name="T84" fmla="+- 0 7463 7379"/>
                <a:gd name="T85" fmla="*/ T84 w 76"/>
                <a:gd name="T86" fmla="+- 0 1065 908"/>
                <a:gd name="T87" fmla="*/ 1065 h 173"/>
                <a:gd name="T88" fmla="+- 0 7439 7379"/>
                <a:gd name="T89" fmla="*/ T88 w 76"/>
                <a:gd name="T90" fmla="+- 0 1071 908"/>
                <a:gd name="T91" fmla="*/ 1071 h 173"/>
                <a:gd name="T92" fmla="+- 0 7427 7379"/>
                <a:gd name="T93" fmla="*/ T92 w 76"/>
                <a:gd name="T94" fmla="+- 0 1070 908"/>
                <a:gd name="T95" fmla="*/ 1070 h 173"/>
                <a:gd name="T96" fmla="+- 0 7406 7379"/>
                <a:gd name="T97" fmla="*/ T96 w 76"/>
                <a:gd name="T98" fmla="+- 0 1061 908"/>
                <a:gd name="T99" fmla="*/ 1061 h 173"/>
                <a:gd name="T100" fmla="+- 0 7428 7379"/>
                <a:gd name="T101" fmla="*/ T100 w 76"/>
                <a:gd name="T102" fmla="+- 0 1081 908"/>
                <a:gd name="T103" fmla="*/ 1081 h 173"/>
                <a:gd name="T104" fmla="+- 0 7447 7379"/>
                <a:gd name="T105" fmla="*/ T104 w 76"/>
                <a:gd name="T106" fmla="+- 0 1079 908"/>
                <a:gd name="T107" fmla="*/ 1079 h 173"/>
                <a:gd name="T108" fmla="+- 0 7469 7379"/>
                <a:gd name="T109" fmla="*/ T108 w 76"/>
                <a:gd name="T110" fmla="+- 0 1069 908"/>
                <a:gd name="T111" fmla="*/ 1069 h 173"/>
                <a:gd name="T112" fmla="+- 0 7483 7379"/>
                <a:gd name="T113" fmla="*/ T112 w 76"/>
                <a:gd name="T114" fmla="+- 0 1055 908"/>
                <a:gd name="T115" fmla="*/ 1055 h 173"/>
                <a:gd name="T116" fmla="+- 0 7487 7379"/>
                <a:gd name="T117" fmla="*/ T116 w 76"/>
                <a:gd name="T118" fmla="+- 0 1038 908"/>
                <a:gd name="T119" fmla="*/ 1038 h 173"/>
                <a:gd name="T120" fmla="+- 0 7487 7379"/>
                <a:gd name="T121" fmla="*/ T120 w 76"/>
                <a:gd name="T122" fmla="+- 0 1022 908"/>
                <a:gd name="T123" fmla="*/ 1022 h 173"/>
                <a:gd name="T124" fmla="+- 0 7478 7379"/>
                <a:gd name="T125" fmla="*/ T124 w 76"/>
                <a:gd name="T126" fmla="+- 0 1015 908"/>
                <a:gd name="T127" fmla="*/ 1015 h 173"/>
                <a:gd name="T128" fmla="+- 0 7468 7379"/>
                <a:gd name="T129" fmla="*/ T128 w 76"/>
                <a:gd name="T130" fmla="+- 0 1006 908"/>
                <a:gd name="T131" fmla="*/ 1006 h 173"/>
                <a:gd name="T132" fmla="+- 0 7460 7379"/>
                <a:gd name="T133" fmla="*/ T132 w 76"/>
                <a:gd name="T134" fmla="+- 0 1000 908"/>
                <a:gd name="T135" fmla="*/ 1000 h 173"/>
                <a:gd name="T136" fmla="+- 0 7454 7379"/>
                <a:gd name="T137" fmla="*/ T136 w 76"/>
                <a:gd name="T138" fmla="+- 0 995 908"/>
                <a:gd name="T139" fmla="*/ 995 h 173"/>
                <a:gd name="T140" fmla="+- 0 7454 7379"/>
                <a:gd name="T141" fmla="*/ T140 w 76"/>
                <a:gd name="T142" fmla="+- 0 985 908"/>
                <a:gd name="T143" fmla="*/ 985 h 173"/>
                <a:gd name="T144" fmla="+- 0 7461 7379"/>
                <a:gd name="T145" fmla="*/ T144 w 76"/>
                <a:gd name="T146" fmla="+- 0 979 908"/>
                <a:gd name="T147" fmla="*/ 979 h 173"/>
                <a:gd name="T148" fmla="+- 0 7470 7379"/>
                <a:gd name="T149" fmla="*/ T148 w 76"/>
                <a:gd name="T150" fmla="+- 0 972 908"/>
                <a:gd name="T151" fmla="*/ 972 h 173"/>
                <a:gd name="T152" fmla="+- 0 7480 7379"/>
                <a:gd name="T153" fmla="*/ T152 w 76"/>
                <a:gd name="T154" fmla="+- 0 964 908"/>
                <a:gd name="T155" fmla="*/ 964 h 173"/>
                <a:gd name="T156" fmla="+- 0 7480 7379"/>
                <a:gd name="T157" fmla="*/ T156 w 76"/>
                <a:gd name="T158" fmla="+- 0 930 908"/>
                <a:gd name="T159" fmla="*/ 930 h 173"/>
                <a:gd name="T160" fmla="+- 0 7469 7379"/>
                <a:gd name="T161" fmla="*/ T160 w 76"/>
                <a:gd name="T162" fmla="+- 0 921 908"/>
                <a:gd name="T163" fmla="*/ 921 h 173"/>
                <a:gd name="T164" fmla="+- 0 7464 7379"/>
                <a:gd name="T165" fmla="*/ T164 w 76"/>
                <a:gd name="T166" fmla="+- 0 916 908"/>
                <a:gd name="T167" fmla="*/ 916 h 173"/>
                <a:gd name="T168" fmla="+- 0 7478 7379"/>
                <a:gd name="T169" fmla="*/ T168 w 76"/>
                <a:gd name="T170" fmla="+- 0 916 908"/>
                <a:gd name="T171" fmla="*/ 916 h 173"/>
                <a:gd name="T172" fmla="+- 0 7492 7379"/>
                <a:gd name="T173" fmla="*/ T172 w 76"/>
                <a:gd name="T174" fmla="+- 0 908 908"/>
                <a:gd name="T175" fmla="*/ 908 h 173"/>
                <a:gd name="T176" fmla="+- 0 7445 7379"/>
                <a:gd name="T177" fmla="*/ T176 w 76"/>
                <a:gd name="T178" fmla="+- 0 908 908"/>
                <a:gd name="T179" fmla="*/ 908 h 173"/>
                <a:gd name="T180" fmla="+- 0 7455 7379"/>
                <a:gd name="T181" fmla="*/ T180 w 76"/>
                <a:gd name="T182" fmla="+- 0 936 908"/>
                <a:gd name="T183" fmla="*/ 936 h 173"/>
                <a:gd name="T184" fmla="+- 0 7460 7379"/>
                <a:gd name="T185" fmla="*/ T184 w 76"/>
                <a:gd name="T186" fmla="+- 0 957 908"/>
                <a:gd name="T187" fmla="*/ 957 h 173"/>
                <a:gd name="T188" fmla="+- 0 7460 7379"/>
                <a:gd name="T189" fmla="*/ T188 w 76"/>
                <a:gd name="T190" fmla="+- 0 961 908"/>
                <a:gd name="T191" fmla="*/ 961 h 173"/>
                <a:gd name="T192" fmla="+- 0 7459 7379"/>
                <a:gd name="T193" fmla="*/ T192 w 76"/>
                <a:gd name="T194" fmla="+- 0 969 908"/>
                <a:gd name="T195" fmla="*/ 969 h 173"/>
                <a:gd name="T196" fmla="+- 0 7454 7379"/>
                <a:gd name="T197" fmla="*/ T196 w 76"/>
                <a:gd name="T198" fmla="+- 0 974 908"/>
                <a:gd name="T199" fmla="*/ 974 h 173"/>
                <a:gd name="T200" fmla="+- 0 7450 7379"/>
                <a:gd name="T201" fmla="*/ T200 w 76"/>
                <a:gd name="T202" fmla="+- 0 977 908"/>
                <a:gd name="T203" fmla="*/ 977 h 173"/>
                <a:gd name="T204" fmla="+- 0 7444 7379"/>
                <a:gd name="T205" fmla="*/ T204 w 76"/>
                <a:gd name="T206" fmla="+- 0 980 908"/>
                <a:gd name="T207" fmla="*/ 980 h 173"/>
                <a:gd name="T208" fmla="+- 0 7439 7379"/>
                <a:gd name="T209" fmla="*/ T208 w 76"/>
                <a:gd name="T210" fmla="+- 0 980 908"/>
                <a:gd name="T211" fmla="*/ 980 h 173"/>
                <a:gd name="T212" fmla="+- 0 7429 7379"/>
                <a:gd name="T213" fmla="*/ T212 w 76"/>
                <a:gd name="T214" fmla="+- 0 978 908"/>
                <a:gd name="T215" fmla="*/ 978 h 173"/>
                <a:gd name="T216" fmla="+- 0 7415 7379"/>
                <a:gd name="T217" fmla="*/ T216 w 76"/>
                <a:gd name="T218" fmla="+- 0 961 908"/>
                <a:gd name="T219" fmla="*/ 961 h 173"/>
                <a:gd name="T220" fmla="+- 0 7410 7379"/>
                <a:gd name="T221" fmla="*/ T220 w 76"/>
                <a:gd name="T222" fmla="+- 0 940 908"/>
                <a:gd name="T223" fmla="*/ 940 h 173"/>
                <a:gd name="T224" fmla="+- 0 7410 7379"/>
                <a:gd name="T225" fmla="*/ T224 w 76"/>
                <a:gd name="T226" fmla="+- 0 934 908"/>
                <a:gd name="T227" fmla="*/ 934 h 173"/>
                <a:gd name="T228" fmla="+- 0 7411 7379"/>
                <a:gd name="T229" fmla="*/ T228 w 76"/>
                <a:gd name="T230" fmla="+- 0 928 908"/>
                <a:gd name="T231" fmla="*/ 928 h 173"/>
                <a:gd name="T232" fmla="+- 0 7405 7379"/>
                <a:gd name="T233" fmla="*/ T232 w 76"/>
                <a:gd name="T234" fmla="+- 0 921 908"/>
                <a:gd name="T235" fmla="*/ 921 h 17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Lst>
              <a:rect l="0" t="0" r="r" b="b"/>
              <a:pathLst>
                <a:path w="76" h="173">
                  <a:moveTo>
                    <a:pt x="26" y="13"/>
                  </a:moveTo>
                  <a:lnTo>
                    <a:pt x="16" y="21"/>
                  </a:lnTo>
                  <a:lnTo>
                    <a:pt x="11" y="33"/>
                  </a:lnTo>
                  <a:lnTo>
                    <a:pt x="11" y="43"/>
                  </a:lnTo>
                  <a:lnTo>
                    <a:pt x="13" y="55"/>
                  </a:lnTo>
                  <a:lnTo>
                    <a:pt x="26" y="72"/>
                  </a:lnTo>
                  <a:lnTo>
                    <a:pt x="49" y="79"/>
                  </a:lnTo>
                  <a:lnTo>
                    <a:pt x="55" y="81"/>
                  </a:lnTo>
                  <a:lnTo>
                    <a:pt x="54" y="87"/>
                  </a:lnTo>
                  <a:lnTo>
                    <a:pt x="54" y="94"/>
                  </a:lnTo>
                  <a:lnTo>
                    <a:pt x="58" y="98"/>
                  </a:lnTo>
                  <a:lnTo>
                    <a:pt x="61" y="102"/>
                  </a:lnTo>
                  <a:lnTo>
                    <a:pt x="57" y="103"/>
                  </a:lnTo>
                  <a:lnTo>
                    <a:pt x="39" y="112"/>
                  </a:lnTo>
                  <a:lnTo>
                    <a:pt x="49" y="109"/>
                  </a:lnTo>
                  <a:lnTo>
                    <a:pt x="61" y="109"/>
                  </a:lnTo>
                  <a:lnTo>
                    <a:pt x="63" y="109"/>
                  </a:lnTo>
                  <a:lnTo>
                    <a:pt x="68" y="109"/>
                  </a:lnTo>
                  <a:lnTo>
                    <a:pt x="86" y="121"/>
                  </a:lnTo>
                  <a:lnTo>
                    <a:pt x="93" y="127"/>
                  </a:lnTo>
                  <a:lnTo>
                    <a:pt x="93" y="140"/>
                  </a:lnTo>
                  <a:lnTo>
                    <a:pt x="84" y="157"/>
                  </a:lnTo>
                  <a:lnTo>
                    <a:pt x="60" y="163"/>
                  </a:lnTo>
                  <a:lnTo>
                    <a:pt x="48" y="162"/>
                  </a:lnTo>
                  <a:lnTo>
                    <a:pt x="27" y="153"/>
                  </a:lnTo>
                  <a:lnTo>
                    <a:pt x="49" y="173"/>
                  </a:lnTo>
                  <a:lnTo>
                    <a:pt x="68" y="171"/>
                  </a:lnTo>
                  <a:lnTo>
                    <a:pt x="90" y="161"/>
                  </a:lnTo>
                  <a:lnTo>
                    <a:pt x="104" y="147"/>
                  </a:lnTo>
                  <a:lnTo>
                    <a:pt x="108" y="130"/>
                  </a:lnTo>
                  <a:lnTo>
                    <a:pt x="108" y="114"/>
                  </a:lnTo>
                  <a:lnTo>
                    <a:pt x="99" y="107"/>
                  </a:lnTo>
                  <a:lnTo>
                    <a:pt x="89" y="98"/>
                  </a:lnTo>
                  <a:lnTo>
                    <a:pt x="81" y="92"/>
                  </a:lnTo>
                  <a:lnTo>
                    <a:pt x="75" y="87"/>
                  </a:lnTo>
                  <a:lnTo>
                    <a:pt x="75" y="77"/>
                  </a:lnTo>
                  <a:lnTo>
                    <a:pt x="82" y="71"/>
                  </a:lnTo>
                  <a:lnTo>
                    <a:pt x="91" y="64"/>
                  </a:lnTo>
                  <a:lnTo>
                    <a:pt x="101" y="56"/>
                  </a:lnTo>
                  <a:lnTo>
                    <a:pt x="101" y="22"/>
                  </a:lnTo>
                  <a:lnTo>
                    <a:pt x="90" y="13"/>
                  </a:lnTo>
                  <a:lnTo>
                    <a:pt x="85" y="8"/>
                  </a:lnTo>
                  <a:lnTo>
                    <a:pt x="99" y="8"/>
                  </a:lnTo>
                  <a:lnTo>
                    <a:pt x="113" y="0"/>
                  </a:lnTo>
                  <a:lnTo>
                    <a:pt x="66" y="0"/>
                  </a:lnTo>
                  <a:lnTo>
                    <a:pt x="76" y="28"/>
                  </a:lnTo>
                  <a:lnTo>
                    <a:pt x="81" y="49"/>
                  </a:lnTo>
                  <a:lnTo>
                    <a:pt x="81" y="53"/>
                  </a:lnTo>
                  <a:lnTo>
                    <a:pt x="80" y="61"/>
                  </a:lnTo>
                  <a:lnTo>
                    <a:pt x="75" y="66"/>
                  </a:lnTo>
                  <a:lnTo>
                    <a:pt x="71" y="69"/>
                  </a:lnTo>
                  <a:lnTo>
                    <a:pt x="65" y="72"/>
                  </a:lnTo>
                  <a:lnTo>
                    <a:pt x="60" y="72"/>
                  </a:lnTo>
                  <a:lnTo>
                    <a:pt x="50" y="70"/>
                  </a:lnTo>
                  <a:lnTo>
                    <a:pt x="36" y="53"/>
                  </a:lnTo>
                  <a:lnTo>
                    <a:pt x="31" y="32"/>
                  </a:lnTo>
                  <a:lnTo>
                    <a:pt x="31" y="26"/>
                  </a:lnTo>
                  <a:lnTo>
                    <a:pt x="32" y="20"/>
                  </a:lnTo>
                  <a:lnTo>
                    <a:pt x="26" y="13"/>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9" name="Freeform 12">
              <a:extLst>
                <a:ext uri="{FF2B5EF4-FFF2-40B4-BE49-F238E27FC236}">
                  <a16:creationId xmlns:a16="http://schemas.microsoft.com/office/drawing/2014/main" id="{FA1D9C1B-4454-4388-9F36-927CD2029814}"/>
                </a:ext>
              </a:extLst>
            </p:cNvPr>
            <p:cNvSpPr>
              <a:spLocks/>
            </p:cNvSpPr>
            <p:nvPr/>
          </p:nvSpPr>
          <p:spPr bwMode="auto">
            <a:xfrm>
              <a:off x="7379" y="908"/>
              <a:ext cx="76" cy="173"/>
            </a:xfrm>
            <a:custGeom>
              <a:avLst/>
              <a:gdLst>
                <a:gd name="T0" fmla="+- 0 7428 7379"/>
                <a:gd name="T1" fmla="*/ T0 w 76"/>
                <a:gd name="T2" fmla="+- 0 1081 908"/>
                <a:gd name="T3" fmla="*/ 1081 h 173"/>
                <a:gd name="T4" fmla="+- 0 7406 7379"/>
                <a:gd name="T5" fmla="*/ T4 w 76"/>
                <a:gd name="T6" fmla="+- 0 1061 908"/>
                <a:gd name="T7" fmla="*/ 1061 h 173"/>
                <a:gd name="T8" fmla="+- 0 7399 7379"/>
                <a:gd name="T9" fmla="*/ T8 w 76"/>
                <a:gd name="T10" fmla="+- 0 1044 908"/>
                <a:gd name="T11" fmla="*/ 1044 h 173"/>
                <a:gd name="T12" fmla="+- 0 7399 7379"/>
                <a:gd name="T13" fmla="*/ T12 w 76"/>
                <a:gd name="T14" fmla="+- 0 1028 908"/>
                <a:gd name="T15" fmla="*/ 1028 h 173"/>
                <a:gd name="T16" fmla="+- 0 7413 7379"/>
                <a:gd name="T17" fmla="*/ T16 w 76"/>
                <a:gd name="T18" fmla="+- 0 1022 908"/>
                <a:gd name="T19" fmla="*/ 1022 h 173"/>
                <a:gd name="T20" fmla="+- 0 7418 7379"/>
                <a:gd name="T21" fmla="*/ T20 w 76"/>
                <a:gd name="T22" fmla="+- 0 1020 908"/>
                <a:gd name="T23" fmla="*/ 1020 h 173"/>
                <a:gd name="T24" fmla="+- 0 7436 7379"/>
                <a:gd name="T25" fmla="*/ T24 w 76"/>
                <a:gd name="T26" fmla="+- 0 1011 908"/>
                <a:gd name="T27" fmla="*/ 1011 h 173"/>
                <a:gd name="T28" fmla="+- 0 7417 7379"/>
                <a:gd name="T29" fmla="*/ T28 w 76"/>
                <a:gd name="T30" fmla="+- 0 1013 908"/>
                <a:gd name="T31" fmla="*/ 1013 h 173"/>
                <a:gd name="T32" fmla="+- 0 7397 7379"/>
                <a:gd name="T33" fmla="*/ T32 w 76"/>
                <a:gd name="T34" fmla="+- 0 1021 908"/>
                <a:gd name="T35" fmla="*/ 1021 h 173"/>
                <a:gd name="T36" fmla="+- 0 7383 7379"/>
                <a:gd name="T37" fmla="*/ T36 w 76"/>
                <a:gd name="T38" fmla="+- 0 1029 908"/>
                <a:gd name="T39" fmla="*/ 1029 h 173"/>
                <a:gd name="T40" fmla="+- 0 7379 7379"/>
                <a:gd name="T41" fmla="*/ T40 w 76"/>
                <a:gd name="T42" fmla="+- 0 1040 908"/>
                <a:gd name="T43" fmla="*/ 1040 h 173"/>
                <a:gd name="T44" fmla="+- 0 7379 7379"/>
                <a:gd name="T45" fmla="*/ T44 w 76"/>
                <a:gd name="T46" fmla="+- 0 1048 908"/>
                <a:gd name="T47" fmla="*/ 1048 h 173"/>
                <a:gd name="T48" fmla="+- 0 7384 7379"/>
                <a:gd name="T49" fmla="*/ T48 w 76"/>
                <a:gd name="T50" fmla="+- 0 1063 908"/>
                <a:gd name="T51" fmla="*/ 1063 h 173"/>
                <a:gd name="T52" fmla="+- 0 7400 7379"/>
                <a:gd name="T53" fmla="*/ T52 w 76"/>
                <a:gd name="T54" fmla="+- 0 1076 908"/>
                <a:gd name="T55" fmla="*/ 1076 h 173"/>
                <a:gd name="T56" fmla="+- 0 7428 7379"/>
                <a:gd name="T57" fmla="*/ T56 w 76"/>
                <a:gd name="T58" fmla="+- 0 1081 908"/>
                <a:gd name="T59" fmla="*/ 1081 h 17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76" h="173">
                  <a:moveTo>
                    <a:pt x="49" y="173"/>
                  </a:moveTo>
                  <a:lnTo>
                    <a:pt x="27" y="153"/>
                  </a:lnTo>
                  <a:lnTo>
                    <a:pt x="20" y="136"/>
                  </a:lnTo>
                  <a:lnTo>
                    <a:pt x="20" y="120"/>
                  </a:lnTo>
                  <a:lnTo>
                    <a:pt x="34" y="114"/>
                  </a:lnTo>
                  <a:lnTo>
                    <a:pt x="39" y="112"/>
                  </a:lnTo>
                  <a:lnTo>
                    <a:pt x="57" y="103"/>
                  </a:lnTo>
                  <a:lnTo>
                    <a:pt x="38" y="105"/>
                  </a:lnTo>
                  <a:lnTo>
                    <a:pt x="18" y="113"/>
                  </a:lnTo>
                  <a:lnTo>
                    <a:pt x="4" y="121"/>
                  </a:lnTo>
                  <a:lnTo>
                    <a:pt x="0" y="132"/>
                  </a:lnTo>
                  <a:lnTo>
                    <a:pt x="0" y="140"/>
                  </a:lnTo>
                  <a:lnTo>
                    <a:pt x="5" y="155"/>
                  </a:lnTo>
                  <a:lnTo>
                    <a:pt x="21" y="168"/>
                  </a:lnTo>
                  <a:lnTo>
                    <a:pt x="49" y="173"/>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Freeform 13">
              <a:extLst>
                <a:ext uri="{FF2B5EF4-FFF2-40B4-BE49-F238E27FC236}">
                  <a16:creationId xmlns:a16="http://schemas.microsoft.com/office/drawing/2014/main" id="{F8856A99-B851-413F-940F-427551464A80}"/>
                </a:ext>
              </a:extLst>
            </p:cNvPr>
            <p:cNvSpPr>
              <a:spLocks/>
            </p:cNvSpPr>
            <p:nvPr/>
          </p:nvSpPr>
          <p:spPr bwMode="auto">
            <a:xfrm>
              <a:off x="7268" y="905"/>
              <a:ext cx="80" cy="108"/>
            </a:xfrm>
            <a:custGeom>
              <a:avLst/>
              <a:gdLst>
                <a:gd name="T0" fmla="+- 0 7328 7268"/>
                <a:gd name="T1" fmla="*/ T0 w 80"/>
                <a:gd name="T2" fmla="+- 0 1007 905"/>
                <a:gd name="T3" fmla="*/ 1007 h 108"/>
                <a:gd name="T4" fmla="+- 0 7317 7268"/>
                <a:gd name="T5" fmla="*/ T4 w 80"/>
                <a:gd name="T6" fmla="+- 0 1005 905"/>
                <a:gd name="T7" fmla="*/ 1005 h 108"/>
                <a:gd name="T8" fmla="+- 0 7323 7268"/>
                <a:gd name="T9" fmla="*/ T8 w 80"/>
                <a:gd name="T10" fmla="+- 0 1014 905"/>
                <a:gd name="T11" fmla="*/ 1014 h 108"/>
                <a:gd name="T12" fmla="+- 0 7347 7268"/>
                <a:gd name="T13" fmla="*/ T12 w 80"/>
                <a:gd name="T14" fmla="+- 0 1009 905"/>
                <a:gd name="T15" fmla="*/ 1009 h 108"/>
                <a:gd name="T16" fmla="+- 0 7337 7268"/>
                <a:gd name="T17" fmla="*/ T16 w 80"/>
                <a:gd name="T18" fmla="+- 0 1007 905"/>
                <a:gd name="T19" fmla="*/ 1007 h 108"/>
                <a:gd name="T20" fmla="+- 0 7328 7268"/>
                <a:gd name="T21" fmla="*/ T20 w 80"/>
                <a:gd name="T22" fmla="+- 0 1007 905"/>
                <a:gd name="T23" fmla="*/ 1007 h 108"/>
              </a:gdLst>
              <a:ahLst/>
              <a:cxnLst>
                <a:cxn ang="0">
                  <a:pos x="T1" y="T3"/>
                </a:cxn>
                <a:cxn ang="0">
                  <a:pos x="T5" y="T7"/>
                </a:cxn>
                <a:cxn ang="0">
                  <a:pos x="T9" y="T11"/>
                </a:cxn>
                <a:cxn ang="0">
                  <a:pos x="T13" y="T15"/>
                </a:cxn>
                <a:cxn ang="0">
                  <a:pos x="T17" y="T19"/>
                </a:cxn>
                <a:cxn ang="0">
                  <a:pos x="T21" y="T23"/>
                </a:cxn>
              </a:cxnLst>
              <a:rect l="0" t="0" r="r" b="b"/>
              <a:pathLst>
                <a:path w="80" h="108">
                  <a:moveTo>
                    <a:pt x="60" y="102"/>
                  </a:moveTo>
                  <a:lnTo>
                    <a:pt x="49" y="100"/>
                  </a:lnTo>
                  <a:lnTo>
                    <a:pt x="55" y="109"/>
                  </a:lnTo>
                  <a:lnTo>
                    <a:pt x="79" y="104"/>
                  </a:lnTo>
                  <a:lnTo>
                    <a:pt x="69" y="102"/>
                  </a:lnTo>
                  <a:lnTo>
                    <a:pt x="60" y="102"/>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Freeform 14">
              <a:extLst>
                <a:ext uri="{FF2B5EF4-FFF2-40B4-BE49-F238E27FC236}">
                  <a16:creationId xmlns:a16="http://schemas.microsoft.com/office/drawing/2014/main" id="{B9271F84-2EBA-47D2-9B38-D8D9740C2F2A}"/>
                </a:ext>
              </a:extLst>
            </p:cNvPr>
            <p:cNvSpPr>
              <a:spLocks/>
            </p:cNvSpPr>
            <p:nvPr/>
          </p:nvSpPr>
          <p:spPr bwMode="auto">
            <a:xfrm>
              <a:off x="7268" y="905"/>
              <a:ext cx="80" cy="108"/>
            </a:xfrm>
            <a:custGeom>
              <a:avLst/>
              <a:gdLst>
                <a:gd name="T0" fmla="+- 0 7284 7268"/>
                <a:gd name="T1" fmla="*/ T0 w 80"/>
                <a:gd name="T2" fmla="+- 0 922 905"/>
                <a:gd name="T3" fmla="*/ 922 h 108"/>
                <a:gd name="T4" fmla="+- 0 7272 7268"/>
                <a:gd name="T5" fmla="*/ T4 w 80"/>
                <a:gd name="T6" fmla="+- 0 939 905"/>
                <a:gd name="T7" fmla="*/ 939 h 108"/>
                <a:gd name="T8" fmla="+- 0 7268 7268"/>
                <a:gd name="T9" fmla="*/ T8 w 80"/>
                <a:gd name="T10" fmla="+- 0 960 905"/>
                <a:gd name="T11" fmla="*/ 960 h 108"/>
                <a:gd name="T12" fmla="+- 0 7271 7268"/>
                <a:gd name="T13" fmla="*/ T12 w 80"/>
                <a:gd name="T14" fmla="+- 0 977 905"/>
                <a:gd name="T15" fmla="*/ 977 h 108"/>
                <a:gd name="T16" fmla="+- 0 7281 7268"/>
                <a:gd name="T17" fmla="*/ T16 w 80"/>
                <a:gd name="T18" fmla="+- 0 995 905"/>
                <a:gd name="T19" fmla="*/ 995 h 108"/>
                <a:gd name="T20" fmla="+- 0 7298 7268"/>
                <a:gd name="T21" fmla="*/ T20 w 80"/>
                <a:gd name="T22" fmla="+- 0 1009 905"/>
                <a:gd name="T23" fmla="*/ 1009 h 108"/>
                <a:gd name="T24" fmla="+- 0 7323 7268"/>
                <a:gd name="T25" fmla="*/ T24 w 80"/>
                <a:gd name="T26" fmla="+- 0 1014 905"/>
                <a:gd name="T27" fmla="*/ 1014 h 108"/>
                <a:gd name="T28" fmla="+- 0 7317 7268"/>
                <a:gd name="T29" fmla="*/ T28 w 80"/>
                <a:gd name="T30" fmla="+- 0 1005 905"/>
                <a:gd name="T31" fmla="*/ 1005 h 108"/>
                <a:gd name="T32" fmla="+- 0 7301 7268"/>
                <a:gd name="T33" fmla="*/ T32 w 80"/>
                <a:gd name="T34" fmla="+- 0 990 905"/>
                <a:gd name="T35" fmla="*/ 990 h 108"/>
                <a:gd name="T36" fmla="+- 0 7293 7268"/>
                <a:gd name="T37" fmla="*/ T36 w 80"/>
                <a:gd name="T38" fmla="+- 0 969 905"/>
                <a:gd name="T39" fmla="*/ 969 h 108"/>
                <a:gd name="T40" fmla="+- 0 7290 7268"/>
                <a:gd name="T41" fmla="*/ T40 w 80"/>
                <a:gd name="T42" fmla="+- 0 948 905"/>
                <a:gd name="T43" fmla="*/ 948 h 108"/>
                <a:gd name="T44" fmla="+- 0 7290 7268"/>
                <a:gd name="T45" fmla="*/ T44 w 80"/>
                <a:gd name="T46" fmla="+- 0 938 905"/>
                <a:gd name="T47" fmla="*/ 938 h 108"/>
                <a:gd name="T48" fmla="+- 0 7291 7268"/>
                <a:gd name="T49" fmla="*/ T48 w 80"/>
                <a:gd name="T50" fmla="+- 0 928 905"/>
                <a:gd name="T51" fmla="*/ 928 h 108"/>
                <a:gd name="T52" fmla="+- 0 7300 7268"/>
                <a:gd name="T53" fmla="*/ T52 w 80"/>
                <a:gd name="T54" fmla="+- 0 920 905"/>
                <a:gd name="T55" fmla="*/ 920 h 108"/>
                <a:gd name="T56" fmla="+- 0 7306 7268"/>
                <a:gd name="T57" fmla="*/ T56 w 80"/>
                <a:gd name="T58" fmla="+- 0 915 905"/>
                <a:gd name="T59" fmla="*/ 915 h 108"/>
                <a:gd name="T60" fmla="+- 0 7313 7268"/>
                <a:gd name="T61" fmla="*/ T60 w 80"/>
                <a:gd name="T62" fmla="+- 0 912 905"/>
                <a:gd name="T63" fmla="*/ 912 h 108"/>
                <a:gd name="T64" fmla="+- 0 7321 7268"/>
                <a:gd name="T65" fmla="*/ T64 w 80"/>
                <a:gd name="T66" fmla="+- 0 912 905"/>
                <a:gd name="T67" fmla="*/ 912 h 108"/>
                <a:gd name="T68" fmla="+- 0 7331 7268"/>
                <a:gd name="T69" fmla="*/ T68 w 80"/>
                <a:gd name="T70" fmla="+- 0 914 905"/>
                <a:gd name="T71" fmla="*/ 914 h 108"/>
                <a:gd name="T72" fmla="+- 0 7347 7268"/>
                <a:gd name="T73" fmla="*/ T72 w 80"/>
                <a:gd name="T74" fmla="+- 0 928 905"/>
                <a:gd name="T75" fmla="*/ 928 h 108"/>
                <a:gd name="T76" fmla="+- 0 7356 7268"/>
                <a:gd name="T77" fmla="*/ T76 w 80"/>
                <a:gd name="T78" fmla="+- 0 950 905"/>
                <a:gd name="T79" fmla="*/ 950 h 108"/>
                <a:gd name="T80" fmla="+- 0 7358 7268"/>
                <a:gd name="T81" fmla="*/ T80 w 80"/>
                <a:gd name="T82" fmla="+- 0 970 905"/>
                <a:gd name="T83" fmla="*/ 970 h 108"/>
                <a:gd name="T84" fmla="+- 0 7358 7268"/>
                <a:gd name="T85" fmla="*/ T84 w 80"/>
                <a:gd name="T86" fmla="+- 0 979 905"/>
                <a:gd name="T87" fmla="*/ 979 h 108"/>
                <a:gd name="T88" fmla="+- 0 7357 7268"/>
                <a:gd name="T89" fmla="*/ T88 w 80"/>
                <a:gd name="T90" fmla="+- 0 988 905"/>
                <a:gd name="T91" fmla="*/ 988 h 108"/>
                <a:gd name="T92" fmla="+- 0 7351 7268"/>
                <a:gd name="T93" fmla="*/ T92 w 80"/>
                <a:gd name="T94" fmla="+- 0 995 905"/>
                <a:gd name="T95" fmla="*/ 995 h 108"/>
                <a:gd name="T96" fmla="+- 0 7346 7268"/>
                <a:gd name="T97" fmla="*/ T96 w 80"/>
                <a:gd name="T98" fmla="+- 0 1003 905"/>
                <a:gd name="T99" fmla="*/ 1003 h 108"/>
                <a:gd name="T100" fmla="+- 0 7337 7268"/>
                <a:gd name="T101" fmla="*/ T100 w 80"/>
                <a:gd name="T102" fmla="+- 0 1007 905"/>
                <a:gd name="T103" fmla="*/ 1007 h 108"/>
                <a:gd name="T104" fmla="+- 0 7347 7268"/>
                <a:gd name="T105" fmla="*/ T104 w 80"/>
                <a:gd name="T106" fmla="+- 0 1009 905"/>
                <a:gd name="T107" fmla="*/ 1009 h 108"/>
                <a:gd name="T108" fmla="+- 0 7366 7268"/>
                <a:gd name="T109" fmla="*/ T108 w 80"/>
                <a:gd name="T110" fmla="+- 0 996 905"/>
                <a:gd name="T111" fmla="*/ 996 h 108"/>
                <a:gd name="T112" fmla="+- 0 7377 7268"/>
                <a:gd name="T113" fmla="*/ T112 w 80"/>
                <a:gd name="T114" fmla="+- 0 979 905"/>
                <a:gd name="T115" fmla="*/ 979 h 108"/>
                <a:gd name="T116" fmla="+- 0 7381 7268"/>
                <a:gd name="T117" fmla="*/ T116 w 80"/>
                <a:gd name="T118" fmla="+- 0 959 905"/>
                <a:gd name="T119" fmla="*/ 959 h 108"/>
                <a:gd name="T120" fmla="+- 0 7378 7268"/>
                <a:gd name="T121" fmla="*/ T120 w 80"/>
                <a:gd name="T122" fmla="+- 0 942 905"/>
                <a:gd name="T123" fmla="*/ 942 h 108"/>
                <a:gd name="T124" fmla="+- 0 7367 7268"/>
                <a:gd name="T125" fmla="*/ T124 w 80"/>
                <a:gd name="T126" fmla="+- 0 923 905"/>
                <a:gd name="T127" fmla="*/ 923 h 108"/>
                <a:gd name="T128" fmla="+- 0 7350 7268"/>
                <a:gd name="T129" fmla="*/ T128 w 80"/>
                <a:gd name="T130" fmla="+- 0 910 905"/>
                <a:gd name="T131" fmla="*/ 910 h 108"/>
                <a:gd name="T132" fmla="+- 0 7327 7268"/>
                <a:gd name="T133" fmla="*/ T132 w 80"/>
                <a:gd name="T134" fmla="+- 0 905 905"/>
                <a:gd name="T135" fmla="*/ 905 h 108"/>
                <a:gd name="T136" fmla="+- 0 7326 7268"/>
                <a:gd name="T137" fmla="*/ T136 w 80"/>
                <a:gd name="T138" fmla="+- 0 905 905"/>
                <a:gd name="T139" fmla="*/ 905 h 108"/>
                <a:gd name="T140" fmla="+- 0 7302 7268"/>
                <a:gd name="T141" fmla="*/ T140 w 80"/>
                <a:gd name="T142" fmla="+- 0 910 905"/>
                <a:gd name="T143" fmla="*/ 910 h 108"/>
                <a:gd name="T144" fmla="+- 0 7284 7268"/>
                <a:gd name="T145" fmla="*/ T144 w 80"/>
                <a:gd name="T146" fmla="+- 0 922 905"/>
                <a:gd name="T147" fmla="*/ 922 h 10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0" h="108">
                  <a:moveTo>
                    <a:pt x="16" y="17"/>
                  </a:moveTo>
                  <a:lnTo>
                    <a:pt x="4" y="34"/>
                  </a:lnTo>
                  <a:lnTo>
                    <a:pt x="0" y="55"/>
                  </a:lnTo>
                  <a:lnTo>
                    <a:pt x="3" y="72"/>
                  </a:lnTo>
                  <a:lnTo>
                    <a:pt x="13" y="90"/>
                  </a:lnTo>
                  <a:lnTo>
                    <a:pt x="30" y="104"/>
                  </a:lnTo>
                  <a:lnTo>
                    <a:pt x="55" y="109"/>
                  </a:lnTo>
                  <a:lnTo>
                    <a:pt x="49" y="100"/>
                  </a:lnTo>
                  <a:lnTo>
                    <a:pt x="33" y="85"/>
                  </a:lnTo>
                  <a:lnTo>
                    <a:pt x="25" y="64"/>
                  </a:lnTo>
                  <a:lnTo>
                    <a:pt x="22" y="43"/>
                  </a:lnTo>
                  <a:lnTo>
                    <a:pt x="22" y="33"/>
                  </a:lnTo>
                  <a:lnTo>
                    <a:pt x="23" y="23"/>
                  </a:lnTo>
                  <a:lnTo>
                    <a:pt x="32" y="15"/>
                  </a:lnTo>
                  <a:lnTo>
                    <a:pt x="38" y="10"/>
                  </a:lnTo>
                  <a:lnTo>
                    <a:pt x="45" y="7"/>
                  </a:lnTo>
                  <a:lnTo>
                    <a:pt x="53" y="7"/>
                  </a:lnTo>
                  <a:lnTo>
                    <a:pt x="63" y="9"/>
                  </a:lnTo>
                  <a:lnTo>
                    <a:pt x="79" y="23"/>
                  </a:lnTo>
                  <a:lnTo>
                    <a:pt x="88" y="45"/>
                  </a:lnTo>
                  <a:lnTo>
                    <a:pt x="90" y="65"/>
                  </a:lnTo>
                  <a:lnTo>
                    <a:pt x="90" y="74"/>
                  </a:lnTo>
                  <a:lnTo>
                    <a:pt x="89" y="83"/>
                  </a:lnTo>
                  <a:lnTo>
                    <a:pt x="83" y="90"/>
                  </a:lnTo>
                  <a:lnTo>
                    <a:pt x="78" y="98"/>
                  </a:lnTo>
                  <a:lnTo>
                    <a:pt x="69" y="102"/>
                  </a:lnTo>
                  <a:lnTo>
                    <a:pt x="79" y="104"/>
                  </a:lnTo>
                  <a:lnTo>
                    <a:pt x="98" y="91"/>
                  </a:lnTo>
                  <a:lnTo>
                    <a:pt x="109" y="74"/>
                  </a:lnTo>
                  <a:lnTo>
                    <a:pt x="113" y="54"/>
                  </a:lnTo>
                  <a:lnTo>
                    <a:pt x="110" y="37"/>
                  </a:lnTo>
                  <a:lnTo>
                    <a:pt x="99" y="18"/>
                  </a:lnTo>
                  <a:lnTo>
                    <a:pt x="82" y="5"/>
                  </a:lnTo>
                  <a:lnTo>
                    <a:pt x="59" y="0"/>
                  </a:lnTo>
                  <a:lnTo>
                    <a:pt x="58" y="0"/>
                  </a:lnTo>
                  <a:lnTo>
                    <a:pt x="34" y="5"/>
                  </a:lnTo>
                  <a:lnTo>
                    <a:pt x="16" y="17"/>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Freeform 15">
              <a:extLst>
                <a:ext uri="{FF2B5EF4-FFF2-40B4-BE49-F238E27FC236}">
                  <a16:creationId xmlns:a16="http://schemas.microsoft.com/office/drawing/2014/main" id="{B5A15D26-B398-4156-B9F8-BD4F461E8EF7}"/>
                </a:ext>
              </a:extLst>
            </p:cNvPr>
            <p:cNvSpPr>
              <a:spLocks/>
            </p:cNvSpPr>
            <p:nvPr/>
          </p:nvSpPr>
          <p:spPr bwMode="auto">
            <a:xfrm>
              <a:off x="7147" y="905"/>
              <a:ext cx="79" cy="108"/>
            </a:xfrm>
            <a:custGeom>
              <a:avLst/>
              <a:gdLst>
                <a:gd name="T0" fmla="+- 0 7208 7147"/>
                <a:gd name="T1" fmla="*/ T0 w 79"/>
                <a:gd name="T2" fmla="+- 0 1007 905"/>
                <a:gd name="T3" fmla="*/ 1007 h 108"/>
                <a:gd name="T4" fmla="+- 0 7197 7147"/>
                <a:gd name="T5" fmla="*/ T4 w 79"/>
                <a:gd name="T6" fmla="+- 0 1005 905"/>
                <a:gd name="T7" fmla="*/ 1005 h 108"/>
                <a:gd name="T8" fmla="+- 0 7203 7147"/>
                <a:gd name="T9" fmla="*/ T8 w 79"/>
                <a:gd name="T10" fmla="+- 0 1014 905"/>
                <a:gd name="T11" fmla="*/ 1014 h 108"/>
                <a:gd name="T12" fmla="+- 0 7227 7147"/>
                <a:gd name="T13" fmla="*/ T12 w 79"/>
                <a:gd name="T14" fmla="+- 0 1009 905"/>
                <a:gd name="T15" fmla="*/ 1009 h 108"/>
                <a:gd name="T16" fmla="+- 0 7217 7147"/>
                <a:gd name="T17" fmla="*/ T16 w 79"/>
                <a:gd name="T18" fmla="+- 0 1007 905"/>
                <a:gd name="T19" fmla="*/ 1007 h 108"/>
                <a:gd name="T20" fmla="+- 0 7208 7147"/>
                <a:gd name="T21" fmla="*/ T20 w 79"/>
                <a:gd name="T22" fmla="+- 0 1007 905"/>
                <a:gd name="T23" fmla="*/ 1007 h 108"/>
              </a:gdLst>
              <a:ahLst/>
              <a:cxnLst>
                <a:cxn ang="0">
                  <a:pos x="T1" y="T3"/>
                </a:cxn>
                <a:cxn ang="0">
                  <a:pos x="T5" y="T7"/>
                </a:cxn>
                <a:cxn ang="0">
                  <a:pos x="T9" y="T11"/>
                </a:cxn>
                <a:cxn ang="0">
                  <a:pos x="T13" y="T15"/>
                </a:cxn>
                <a:cxn ang="0">
                  <a:pos x="T17" y="T19"/>
                </a:cxn>
                <a:cxn ang="0">
                  <a:pos x="T21" y="T23"/>
                </a:cxn>
              </a:cxnLst>
              <a:rect l="0" t="0" r="r" b="b"/>
              <a:pathLst>
                <a:path w="79" h="108">
                  <a:moveTo>
                    <a:pt x="61" y="102"/>
                  </a:moveTo>
                  <a:lnTo>
                    <a:pt x="50" y="100"/>
                  </a:lnTo>
                  <a:lnTo>
                    <a:pt x="56" y="109"/>
                  </a:lnTo>
                  <a:lnTo>
                    <a:pt x="80" y="104"/>
                  </a:lnTo>
                  <a:lnTo>
                    <a:pt x="70" y="102"/>
                  </a:lnTo>
                  <a:lnTo>
                    <a:pt x="61" y="102"/>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Freeform 16">
              <a:extLst>
                <a:ext uri="{FF2B5EF4-FFF2-40B4-BE49-F238E27FC236}">
                  <a16:creationId xmlns:a16="http://schemas.microsoft.com/office/drawing/2014/main" id="{5838CD5B-9C6C-45D1-9DFF-066BE0EE4C2C}"/>
                </a:ext>
              </a:extLst>
            </p:cNvPr>
            <p:cNvSpPr>
              <a:spLocks/>
            </p:cNvSpPr>
            <p:nvPr/>
          </p:nvSpPr>
          <p:spPr bwMode="auto">
            <a:xfrm>
              <a:off x="7147" y="905"/>
              <a:ext cx="79" cy="108"/>
            </a:xfrm>
            <a:custGeom>
              <a:avLst/>
              <a:gdLst>
                <a:gd name="T0" fmla="+- 0 7164 7147"/>
                <a:gd name="T1" fmla="*/ T0 w 79"/>
                <a:gd name="T2" fmla="+- 0 922 905"/>
                <a:gd name="T3" fmla="*/ 922 h 108"/>
                <a:gd name="T4" fmla="+- 0 7152 7147"/>
                <a:gd name="T5" fmla="*/ T4 w 79"/>
                <a:gd name="T6" fmla="+- 0 939 905"/>
                <a:gd name="T7" fmla="*/ 939 h 108"/>
                <a:gd name="T8" fmla="+- 0 7147 7147"/>
                <a:gd name="T9" fmla="*/ T8 w 79"/>
                <a:gd name="T10" fmla="+- 0 960 905"/>
                <a:gd name="T11" fmla="*/ 960 h 108"/>
                <a:gd name="T12" fmla="+- 0 7150 7147"/>
                <a:gd name="T13" fmla="*/ T12 w 79"/>
                <a:gd name="T14" fmla="+- 0 977 905"/>
                <a:gd name="T15" fmla="*/ 977 h 108"/>
                <a:gd name="T16" fmla="+- 0 7160 7147"/>
                <a:gd name="T17" fmla="*/ T16 w 79"/>
                <a:gd name="T18" fmla="+- 0 995 905"/>
                <a:gd name="T19" fmla="*/ 995 h 108"/>
                <a:gd name="T20" fmla="+- 0 7178 7147"/>
                <a:gd name="T21" fmla="*/ T20 w 79"/>
                <a:gd name="T22" fmla="+- 0 1009 905"/>
                <a:gd name="T23" fmla="*/ 1009 h 108"/>
                <a:gd name="T24" fmla="+- 0 7203 7147"/>
                <a:gd name="T25" fmla="*/ T24 w 79"/>
                <a:gd name="T26" fmla="+- 0 1014 905"/>
                <a:gd name="T27" fmla="*/ 1014 h 108"/>
                <a:gd name="T28" fmla="+- 0 7197 7147"/>
                <a:gd name="T29" fmla="*/ T28 w 79"/>
                <a:gd name="T30" fmla="+- 0 1005 905"/>
                <a:gd name="T31" fmla="*/ 1005 h 108"/>
                <a:gd name="T32" fmla="+- 0 7181 7147"/>
                <a:gd name="T33" fmla="*/ T32 w 79"/>
                <a:gd name="T34" fmla="+- 0 990 905"/>
                <a:gd name="T35" fmla="*/ 990 h 108"/>
                <a:gd name="T36" fmla="+- 0 7172 7147"/>
                <a:gd name="T37" fmla="*/ T36 w 79"/>
                <a:gd name="T38" fmla="+- 0 969 905"/>
                <a:gd name="T39" fmla="*/ 969 h 108"/>
                <a:gd name="T40" fmla="+- 0 7169 7147"/>
                <a:gd name="T41" fmla="*/ T40 w 79"/>
                <a:gd name="T42" fmla="+- 0 948 905"/>
                <a:gd name="T43" fmla="*/ 948 h 108"/>
                <a:gd name="T44" fmla="+- 0 7169 7147"/>
                <a:gd name="T45" fmla="*/ T44 w 79"/>
                <a:gd name="T46" fmla="+- 0 938 905"/>
                <a:gd name="T47" fmla="*/ 938 h 108"/>
                <a:gd name="T48" fmla="+- 0 7171 7147"/>
                <a:gd name="T49" fmla="*/ T48 w 79"/>
                <a:gd name="T50" fmla="+- 0 928 905"/>
                <a:gd name="T51" fmla="*/ 928 h 108"/>
                <a:gd name="T52" fmla="+- 0 7180 7147"/>
                <a:gd name="T53" fmla="*/ T52 w 79"/>
                <a:gd name="T54" fmla="+- 0 920 905"/>
                <a:gd name="T55" fmla="*/ 920 h 108"/>
                <a:gd name="T56" fmla="+- 0 7185 7147"/>
                <a:gd name="T57" fmla="*/ T56 w 79"/>
                <a:gd name="T58" fmla="+- 0 915 905"/>
                <a:gd name="T59" fmla="*/ 915 h 108"/>
                <a:gd name="T60" fmla="+- 0 7193 7147"/>
                <a:gd name="T61" fmla="*/ T60 w 79"/>
                <a:gd name="T62" fmla="+- 0 912 905"/>
                <a:gd name="T63" fmla="*/ 912 h 108"/>
                <a:gd name="T64" fmla="+- 0 7200 7147"/>
                <a:gd name="T65" fmla="*/ T64 w 79"/>
                <a:gd name="T66" fmla="+- 0 912 905"/>
                <a:gd name="T67" fmla="*/ 912 h 108"/>
                <a:gd name="T68" fmla="+- 0 7210 7147"/>
                <a:gd name="T69" fmla="*/ T68 w 79"/>
                <a:gd name="T70" fmla="+- 0 914 905"/>
                <a:gd name="T71" fmla="*/ 914 h 108"/>
                <a:gd name="T72" fmla="+- 0 7226 7147"/>
                <a:gd name="T73" fmla="*/ T72 w 79"/>
                <a:gd name="T74" fmla="+- 0 928 905"/>
                <a:gd name="T75" fmla="*/ 928 h 108"/>
                <a:gd name="T76" fmla="+- 0 7235 7147"/>
                <a:gd name="T77" fmla="*/ T76 w 79"/>
                <a:gd name="T78" fmla="+- 0 950 905"/>
                <a:gd name="T79" fmla="*/ 950 h 108"/>
                <a:gd name="T80" fmla="+- 0 7238 7147"/>
                <a:gd name="T81" fmla="*/ T80 w 79"/>
                <a:gd name="T82" fmla="+- 0 970 905"/>
                <a:gd name="T83" fmla="*/ 970 h 108"/>
                <a:gd name="T84" fmla="+- 0 7238 7147"/>
                <a:gd name="T85" fmla="*/ T84 w 79"/>
                <a:gd name="T86" fmla="+- 0 979 905"/>
                <a:gd name="T87" fmla="*/ 979 h 108"/>
                <a:gd name="T88" fmla="+- 0 7236 7147"/>
                <a:gd name="T89" fmla="*/ T88 w 79"/>
                <a:gd name="T90" fmla="+- 0 988 905"/>
                <a:gd name="T91" fmla="*/ 988 h 108"/>
                <a:gd name="T92" fmla="+- 0 7231 7147"/>
                <a:gd name="T93" fmla="*/ T92 w 79"/>
                <a:gd name="T94" fmla="+- 0 995 905"/>
                <a:gd name="T95" fmla="*/ 995 h 108"/>
                <a:gd name="T96" fmla="+- 0 7226 7147"/>
                <a:gd name="T97" fmla="*/ T96 w 79"/>
                <a:gd name="T98" fmla="+- 0 1003 905"/>
                <a:gd name="T99" fmla="*/ 1003 h 108"/>
                <a:gd name="T100" fmla="+- 0 7217 7147"/>
                <a:gd name="T101" fmla="*/ T100 w 79"/>
                <a:gd name="T102" fmla="+- 0 1007 905"/>
                <a:gd name="T103" fmla="*/ 1007 h 108"/>
                <a:gd name="T104" fmla="+- 0 7227 7147"/>
                <a:gd name="T105" fmla="*/ T104 w 79"/>
                <a:gd name="T106" fmla="+- 0 1009 905"/>
                <a:gd name="T107" fmla="*/ 1009 h 108"/>
                <a:gd name="T108" fmla="+- 0 7245 7147"/>
                <a:gd name="T109" fmla="*/ T108 w 79"/>
                <a:gd name="T110" fmla="+- 0 996 905"/>
                <a:gd name="T111" fmla="*/ 996 h 108"/>
                <a:gd name="T112" fmla="+- 0 7256 7147"/>
                <a:gd name="T113" fmla="*/ T112 w 79"/>
                <a:gd name="T114" fmla="+- 0 979 905"/>
                <a:gd name="T115" fmla="*/ 979 h 108"/>
                <a:gd name="T116" fmla="+- 0 7260 7147"/>
                <a:gd name="T117" fmla="*/ T116 w 79"/>
                <a:gd name="T118" fmla="+- 0 959 905"/>
                <a:gd name="T119" fmla="*/ 959 h 108"/>
                <a:gd name="T120" fmla="+- 0 7257 7147"/>
                <a:gd name="T121" fmla="*/ T120 w 79"/>
                <a:gd name="T122" fmla="+- 0 942 905"/>
                <a:gd name="T123" fmla="*/ 942 h 108"/>
                <a:gd name="T124" fmla="+- 0 7247 7147"/>
                <a:gd name="T125" fmla="*/ T124 w 79"/>
                <a:gd name="T126" fmla="+- 0 923 905"/>
                <a:gd name="T127" fmla="*/ 923 h 108"/>
                <a:gd name="T128" fmla="+- 0 7230 7147"/>
                <a:gd name="T129" fmla="*/ T128 w 79"/>
                <a:gd name="T130" fmla="+- 0 910 905"/>
                <a:gd name="T131" fmla="*/ 910 h 108"/>
                <a:gd name="T132" fmla="+- 0 7206 7147"/>
                <a:gd name="T133" fmla="*/ T132 w 79"/>
                <a:gd name="T134" fmla="+- 0 905 905"/>
                <a:gd name="T135" fmla="*/ 905 h 108"/>
                <a:gd name="T136" fmla="+- 0 7205 7147"/>
                <a:gd name="T137" fmla="*/ T136 w 79"/>
                <a:gd name="T138" fmla="+- 0 905 905"/>
                <a:gd name="T139" fmla="*/ 905 h 108"/>
                <a:gd name="T140" fmla="+- 0 7182 7147"/>
                <a:gd name="T141" fmla="*/ T140 w 79"/>
                <a:gd name="T142" fmla="+- 0 910 905"/>
                <a:gd name="T143" fmla="*/ 910 h 108"/>
                <a:gd name="T144" fmla="+- 0 7164 7147"/>
                <a:gd name="T145" fmla="*/ T144 w 79"/>
                <a:gd name="T146" fmla="+- 0 922 905"/>
                <a:gd name="T147" fmla="*/ 922 h 10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79" h="108">
                  <a:moveTo>
                    <a:pt x="17" y="17"/>
                  </a:moveTo>
                  <a:lnTo>
                    <a:pt x="5" y="34"/>
                  </a:lnTo>
                  <a:lnTo>
                    <a:pt x="0" y="55"/>
                  </a:lnTo>
                  <a:lnTo>
                    <a:pt x="3" y="72"/>
                  </a:lnTo>
                  <a:lnTo>
                    <a:pt x="13" y="90"/>
                  </a:lnTo>
                  <a:lnTo>
                    <a:pt x="31" y="104"/>
                  </a:lnTo>
                  <a:lnTo>
                    <a:pt x="56" y="109"/>
                  </a:lnTo>
                  <a:lnTo>
                    <a:pt x="50" y="100"/>
                  </a:lnTo>
                  <a:lnTo>
                    <a:pt x="34" y="85"/>
                  </a:lnTo>
                  <a:lnTo>
                    <a:pt x="25" y="64"/>
                  </a:lnTo>
                  <a:lnTo>
                    <a:pt x="22" y="43"/>
                  </a:lnTo>
                  <a:lnTo>
                    <a:pt x="22" y="33"/>
                  </a:lnTo>
                  <a:lnTo>
                    <a:pt x="24" y="23"/>
                  </a:lnTo>
                  <a:lnTo>
                    <a:pt x="33" y="15"/>
                  </a:lnTo>
                  <a:lnTo>
                    <a:pt x="38" y="10"/>
                  </a:lnTo>
                  <a:lnTo>
                    <a:pt x="46" y="7"/>
                  </a:lnTo>
                  <a:lnTo>
                    <a:pt x="53" y="7"/>
                  </a:lnTo>
                  <a:lnTo>
                    <a:pt x="63" y="9"/>
                  </a:lnTo>
                  <a:lnTo>
                    <a:pt x="79" y="23"/>
                  </a:lnTo>
                  <a:lnTo>
                    <a:pt x="88" y="45"/>
                  </a:lnTo>
                  <a:lnTo>
                    <a:pt x="91" y="65"/>
                  </a:lnTo>
                  <a:lnTo>
                    <a:pt x="91" y="74"/>
                  </a:lnTo>
                  <a:lnTo>
                    <a:pt x="89" y="83"/>
                  </a:lnTo>
                  <a:lnTo>
                    <a:pt x="84" y="90"/>
                  </a:lnTo>
                  <a:lnTo>
                    <a:pt x="79" y="98"/>
                  </a:lnTo>
                  <a:lnTo>
                    <a:pt x="70" y="102"/>
                  </a:lnTo>
                  <a:lnTo>
                    <a:pt x="80" y="104"/>
                  </a:lnTo>
                  <a:lnTo>
                    <a:pt x="98" y="91"/>
                  </a:lnTo>
                  <a:lnTo>
                    <a:pt x="109" y="74"/>
                  </a:lnTo>
                  <a:lnTo>
                    <a:pt x="113" y="54"/>
                  </a:lnTo>
                  <a:lnTo>
                    <a:pt x="110" y="37"/>
                  </a:lnTo>
                  <a:lnTo>
                    <a:pt x="100" y="18"/>
                  </a:lnTo>
                  <a:lnTo>
                    <a:pt x="83" y="5"/>
                  </a:lnTo>
                  <a:lnTo>
                    <a:pt x="59" y="0"/>
                  </a:lnTo>
                  <a:lnTo>
                    <a:pt x="58" y="0"/>
                  </a:lnTo>
                  <a:lnTo>
                    <a:pt x="35" y="5"/>
                  </a:lnTo>
                  <a:lnTo>
                    <a:pt x="17" y="17"/>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Freeform 17">
              <a:extLst>
                <a:ext uri="{FF2B5EF4-FFF2-40B4-BE49-F238E27FC236}">
                  <a16:creationId xmlns:a16="http://schemas.microsoft.com/office/drawing/2014/main" id="{8F4C781A-24AC-41BE-988A-83A4BF58CB3E}"/>
                </a:ext>
              </a:extLst>
            </p:cNvPr>
            <p:cNvSpPr>
              <a:spLocks/>
            </p:cNvSpPr>
            <p:nvPr/>
          </p:nvSpPr>
          <p:spPr bwMode="auto">
            <a:xfrm>
              <a:off x="6987" y="860"/>
              <a:ext cx="154" cy="156"/>
            </a:xfrm>
            <a:custGeom>
              <a:avLst/>
              <a:gdLst>
                <a:gd name="T0" fmla="+- 0 7020 6987"/>
                <a:gd name="T1" fmla="*/ T0 w 154"/>
                <a:gd name="T2" fmla="+- 0 972 860"/>
                <a:gd name="T3" fmla="*/ 972 h 156"/>
                <a:gd name="T4" fmla="+- 0 7012 6987"/>
                <a:gd name="T5" fmla="*/ T4 w 154"/>
                <a:gd name="T6" fmla="+- 0 952 860"/>
                <a:gd name="T7" fmla="*/ 952 h 156"/>
                <a:gd name="T8" fmla="+- 0 7009 6987"/>
                <a:gd name="T9" fmla="*/ T8 w 154"/>
                <a:gd name="T10" fmla="+- 0 930 860"/>
                <a:gd name="T11" fmla="*/ 930 h 156"/>
                <a:gd name="T12" fmla="+- 0 7009 6987"/>
                <a:gd name="T13" fmla="*/ T12 w 154"/>
                <a:gd name="T14" fmla="+- 0 923 860"/>
                <a:gd name="T15" fmla="*/ 923 h 156"/>
                <a:gd name="T16" fmla="+- 0 7015 6987"/>
                <a:gd name="T17" fmla="*/ T16 w 154"/>
                <a:gd name="T18" fmla="+- 0 900 860"/>
                <a:gd name="T19" fmla="*/ 900 h 156"/>
                <a:gd name="T20" fmla="+- 0 7028 6987"/>
                <a:gd name="T21" fmla="*/ T20 w 154"/>
                <a:gd name="T22" fmla="+- 0 883 860"/>
                <a:gd name="T23" fmla="*/ 883 h 156"/>
                <a:gd name="T24" fmla="+- 0 7046 6987"/>
                <a:gd name="T25" fmla="*/ T24 w 154"/>
                <a:gd name="T26" fmla="+- 0 872 860"/>
                <a:gd name="T27" fmla="*/ 872 h 156"/>
                <a:gd name="T28" fmla="+- 0 7068 6987"/>
                <a:gd name="T29" fmla="*/ T28 w 154"/>
                <a:gd name="T30" fmla="+- 0 868 860"/>
                <a:gd name="T31" fmla="*/ 868 h 156"/>
                <a:gd name="T32" fmla="+- 0 7081 6987"/>
                <a:gd name="T33" fmla="*/ T32 w 154"/>
                <a:gd name="T34" fmla="+- 0 869 860"/>
                <a:gd name="T35" fmla="*/ 869 h 156"/>
                <a:gd name="T36" fmla="+- 0 7101 6987"/>
                <a:gd name="T37" fmla="*/ T36 w 154"/>
                <a:gd name="T38" fmla="+- 0 878 860"/>
                <a:gd name="T39" fmla="*/ 878 h 156"/>
                <a:gd name="T40" fmla="+- 0 7113 6987"/>
                <a:gd name="T41" fmla="*/ T40 w 154"/>
                <a:gd name="T42" fmla="+- 0 888 860"/>
                <a:gd name="T43" fmla="*/ 888 h 156"/>
                <a:gd name="T44" fmla="+- 0 7108 6987"/>
                <a:gd name="T45" fmla="*/ T44 w 154"/>
                <a:gd name="T46" fmla="+- 0 896 860"/>
                <a:gd name="T47" fmla="*/ 896 h 156"/>
                <a:gd name="T48" fmla="+- 0 7115 6987"/>
                <a:gd name="T49" fmla="*/ T48 w 154"/>
                <a:gd name="T50" fmla="+- 0 895 860"/>
                <a:gd name="T51" fmla="*/ 895 h 156"/>
                <a:gd name="T52" fmla="+- 0 7133 6987"/>
                <a:gd name="T53" fmla="*/ T52 w 154"/>
                <a:gd name="T54" fmla="+- 0 878 860"/>
                <a:gd name="T55" fmla="*/ 878 h 156"/>
                <a:gd name="T56" fmla="+- 0 7128 6987"/>
                <a:gd name="T57" fmla="*/ T56 w 154"/>
                <a:gd name="T58" fmla="+- 0 875 860"/>
                <a:gd name="T59" fmla="*/ 875 h 156"/>
                <a:gd name="T60" fmla="+- 0 7121 6987"/>
                <a:gd name="T61" fmla="*/ T60 w 154"/>
                <a:gd name="T62" fmla="+- 0 869 860"/>
                <a:gd name="T63" fmla="*/ 869 h 156"/>
                <a:gd name="T64" fmla="+- 0 7105 6987"/>
                <a:gd name="T65" fmla="*/ T64 w 154"/>
                <a:gd name="T66" fmla="+- 0 865 860"/>
                <a:gd name="T67" fmla="*/ 865 h 156"/>
                <a:gd name="T68" fmla="+- 0 7095 6987"/>
                <a:gd name="T69" fmla="*/ T68 w 154"/>
                <a:gd name="T70" fmla="+- 0 862 860"/>
                <a:gd name="T71" fmla="*/ 862 h 156"/>
                <a:gd name="T72" fmla="+- 0 7084 6987"/>
                <a:gd name="T73" fmla="*/ T72 w 154"/>
                <a:gd name="T74" fmla="+- 0 860 860"/>
                <a:gd name="T75" fmla="*/ 860 h 156"/>
                <a:gd name="T76" fmla="+- 0 7072 6987"/>
                <a:gd name="T77" fmla="*/ T76 w 154"/>
                <a:gd name="T78" fmla="+- 0 860 860"/>
                <a:gd name="T79" fmla="*/ 860 h 156"/>
                <a:gd name="T80" fmla="+- 0 7050 6987"/>
                <a:gd name="T81" fmla="*/ T80 w 154"/>
                <a:gd name="T82" fmla="+- 0 862 860"/>
                <a:gd name="T83" fmla="*/ 862 h 156"/>
                <a:gd name="T84" fmla="+- 0 7028 6987"/>
                <a:gd name="T85" fmla="*/ T84 w 154"/>
                <a:gd name="T86" fmla="+- 0 871 860"/>
                <a:gd name="T87" fmla="*/ 871 h 156"/>
                <a:gd name="T88" fmla="+- 0 7010 6987"/>
                <a:gd name="T89" fmla="*/ T88 w 154"/>
                <a:gd name="T90" fmla="+- 0 883 860"/>
                <a:gd name="T91" fmla="*/ 883 h 156"/>
                <a:gd name="T92" fmla="+- 0 6997 6987"/>
                <a:gd name="T93" fmla="*/ T92 w 154"/>
                <a:gd name="T94" fmla="+- 0 900 860"/>
                <a:gd name="T95" fmla="*/ 900 h 156"/>
                <a:gd name="T96" fmla="+- 0 6989 6987"/>
                <a:gd name="T97" fmla="*/ T96 w 154"/>
                <a:gd name="T98" fmla="+- 0 919 860"/>
                <a:gd name="T99" fmla="*/ 919 h 156"/>
                <a:gd name="T100" fmla="+- 0 6987 6987"/>
                <a:gd name="T101" fmla="*/ T100 w 154"/>
                <a:gd name="T102" fmla="+- 0 940 860"/>
                <a:gd name="T103" fmla="*/ 940 h 156"/>
                <a:gd name="T104" fmla="+- 0 6987 6987"/>
                <a:gd name="T105" fmla="*/ T104 w 154"/>
                <a:gd name="T106" fmla="+- 0 950 860"/>
                <a:gd name="T107" fmla="*/ 950 h 156"/>
                <a:gd name="T108" fmla="+- 0 6992 6987"/>
                <a:gd name="T109" fmla="*/ T108 w 154"/>
                <a:gd name="T110" fmla="+- 0 969 860"/>
                <a:gd name="T111" fmla="*/ 969 h 156"/>
                <a:gd name="T112" fmla="+- 0 7002 6987"/>
                <a:gd name="T113" fmla="*/ T112 w 154"/>
                <a:gd name="T114" fmla="+- 0 987 860"/>
                <a:gd name="T115" fmla="*/ 987 h 156"/>
                <a:gd name="T116" fmla="+- 0 7018 6987"/>
                <a:gd name="T117" fmla="*/ T116 w 154"/>
                <a:gd name="T118" fmla="+- 0 1002 860"/>
                <a:gd name="T119" fmla="*/ 1002 h 156"/>
                <a:gd name="T120" fmla="+- 0 7040 6987"/>
                <a:gd name="T121" fmla="*/ T120 w 154"/>
                <a:gd name="T122" fmla="+- 0 1013 860"/>
                <a:gd name="T123" fmla="*/ 1013 h 156"/>
                <a:gd name="T124" fmla="+- 0 7068 6987"/>
                <a:gd name="T125" fmla="*/ T124 w 154"/>
                <a:gd name="T126" fmla="+- 0 1016 860"/>
                <a:gd name="T127" fmla="*/ 1016 h 156"/>
                <a:gd name="T128" fmla="+- 0 7079 6987"/>
                <a:gd name="T129" fmla="*/ T128 w 154"/>
                <a:gd name="T130" fmla="+- 0 1016 860"/>
                <a:gd name="T131" fmla="*/ 1016 h 156"/>
                <a:gd name="T132" fmla="+- 0 7090 6987"/>
                <a:gd name="T133" fmla="*/ T132 w 154"/>
                <a:gd name="T134" fmla="+- 0 1015 860"/>
                <a:gd name="T135" fmla="*/ 1015 h 156"/>
                <a:gd name="T136" fmla="+- 0 7103 6987"/>
                <a:gd name="T137" fmla="*/ T136 w 154"/>
                <a:gd name="T138" fmla="+- 0 1013 860"/>
                <a:gd name="T139" fmla="*/ 1013 h 156"/>
                <a:gd name="T140" fmla="+- 0 7133 6987"/>
                <a:gd name="T141" fmla="*/ T140 w 154"/>
                <a:gd name="T142" fmla="+- 0 1006 860"/>
                <a:gd name="T143" fmla="*/ 1006 h 156"/>
                <a:gd name="T144" fmla="+- 0 7133 6987"/>
                <a:gd name="T145" fmla="*/ T144 w 154"/>
                <a:gd name="T146" fmla="+- 0 978 860"/>
                <a:gd name="T147" fmla="*/ 978 h 156"/>
                <a:gd name="T148" fmla="+- 0 7133 6987"/>
                <a:gd name="T149" fmla="*/ T148 w 154"/>
                <a:gd name="T150" fmla="+- 0 972 860"/>
                <a:gd name="T151" fmla="*/ 972 h 156"/>
                <a:gd name="T152" fmla="+- 0 7136 6987"/>
                <a:gd name="T153" fmla="*/ T152 w 154"/>
                <a:gd name="T154" fmla="+- 0 966 860"/>
                <a:gd name="T155" fmla="*/ 966 h 156"/>
                <a:gd name="T156" fmla="+- 0 7141 6987"/>
                <a:gd name="T157" fmla="*/ T156 w 154"/>
                <a:gd name="T158" fmla="+- 0 961 860"/>
                <a:gd name="T159" fmla="*/ 961 h 156"/>
                <a:gd name="T160" fmla="+- 0 7096 6987"/>
                <a:gd name="T161" fmla="*/ T160 w 154"/>
                <a:gd name="T162" fmla="+- 0 961 860"/>
                <a:gd name="T163" fmla="*/ 961 h 156"/>
                <a:gd name="T164" fmla="+- 0 7079 6987"/>
                <a:gd name="T165" fmla="*/ T164 w 154"/>
                <a:gd name="T166" fmla="+- 0 970 860"/>
                <a:gd name="T167" fmla="*/ 970 h 156"/>
                <a:gd name="T168" fmla="+- 0 7111 6987"/>
                <a:gd name="T169" fmla="*/ T168 w 154"/>
                <a:gd name="T170" fmla="+- 0 968 860"/>
                <a:gd name="T171" fmla="*/ 968 h 156"/>
                <a:gd name="T172" fmla="+- 0 7111 6987"/>
                <a:gd name="T173" fmla="*/ T172 w 154"/>
                <a:gd name="T174" fmla="+- 0 1003 860"/>
                <a:gd name="T175" fmla="*/ 1003 h 156"/>
                <a:gd name="T176" fmla="+- 0 7105 6987"/>
                <a:gd name="T177" fmla="*/ T176 w 154"/>
                <a:gd name="T178" fmla="+- 0 1005 860"/>
                <a:gd name="T179" fmla="*/ 1005 h 156"/>
                <a:gd name="T180" fmla="+- 0 7098 6987"/>
                <a:gd name="T181" fmla="*/ T180 w 154"/>
                <a:gd name="T182" fmla="+- 0 1008 860"/>
                <a:gd name="T183" fmla="*/ 1008 h 156"/>
                <a:gd name="T184" fmla="+- 0 7084 6987"/>
                <a:gd name="T185" fmla="*/ T184 w 154"/>
                <a:gd name="T186" fmla="+- 0 1008 860"/>
                <a:gd name="T187" fmla="*/ 1008 h 156"/>
                <a:gd name="T188" fmla="+- 0 7074 6987"/>
                <a:gd name="T189" fmla="*/ T188 w 154"/>
                <a:gd name="T190" fmla="+- 0 1007 860"/>
                <a:gd name="T191" fmla="*/ 1007 h 156"/>
                <a:gd name="T192" fmla="+- 0 7052 6987"/>
                <a:gd name="T193" fmla="*/ T192 w 154"/>
                <a:gd name="T194" fmla="+- 0 1001 860"/>
                <a:gd name="T195" fmla="*/ 1001 h 156"/>
                <a:gd name="T196" fmla="+- 0 7034 6987"/>
                <a:gd name="T197" fmla="*/ T196 w 154"/>
                <a:gd name="T198" fmla="+- 0 989 860"/>
                <a:gd name="T199" fmla="*/ 989 h 156"/>
                <a:gd name="T200" fmla="+- 0 7020 6987"/>
                <a:gd name="T201" fmla="*/ T200 w 154"/>
                <a:gd name="T202" fmla="+- 0 972 860"/>
                <a:gd name="T203" fmla="*/ 972 h 156"/>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Lst>
              <a:rect l="0" t="0" r="r" b="b"/>
              <a:pathLst>
                <a:path w="154" h="156">
                  <a:moveTo>
                    <a:pt x="33" y="112"/>
                  </a:moveTo>
                  <a:lnTo>
                    <a:pt x="25" y="92"/>
                  </a:lnTo>
                  <a:lnTo>
                    <a:pt x="22" y="70"/>
                  </a:lnTo>
                  <a:lnTo>
                    <a:pt x="22" y="63"/>
                  </a:lnTo>
                  <a:lnTo>
                    <a:pt x="28" y="40"/>
                  </a:lnTo>
                  <a:lnTo>
                    <a:pt x="41" y="23"/>
                  </a:lnTo>
                  <a:lnTo>
                    <a:pt x="59" y="12"/>
                  </a:lnTo>
                  <a:lnTo>
                    <a:pt x="81" y="8"/>
                  </a:lnTo>
                  <a:lnTo>
                    <a:pt x="94" y="9"/>
                  </a:lnTo>
                  <a:lnTo>
                    <a:pt x="114" y="18"/>
                  </a:lnTo>
                  <a:lnTo>
                    <a:pt x="126" y="28"/>
                  </a:lnTo>
                  <a:lnTo>
                    <a:pt x="121" y="36"/>
                  </a:lnTo>
                  <a:lnTo>
                    <a:pt x="128" y="35"/>
                  </a:lnTo>
                  <a:lnTo>
                    <a:pt x="146" y="18"/>
                  </a:lnTo>
                  <a:lnTo>
                    <a:pt x="141" y="15"/>
                  </a:lnTo>
                  <a:lnTo>
                    <a:pt x="134" y="9"/>
                  </a:lnTo>
                  <a:lnTo>
                    <a:pt x="118" y="5"/>
                  </a:lnTo>
                  <a:lnTo>
                    <a:pt x="108" y="2"/>
                  </a:lnTo>
                  <a:lnTo>
                    <a:pt x="97" y="0"/>
                  </a:lnTo>
                  <a:lnTo>
                    <a:pt x="85" y="0"/>
                  </a:lnTo>
                  <a:lnTo>
                    <a:pt x="63" y="2"/>
                  </a:lnTo>
                  <a:lnTo>
                    <a:pt x="41" y="11"/>
                  </a:lnTo>
                  <a:lnTo>
                    <a:pt x="23" y="23"/>
                  </a:lnTo>
                  <a:lnTo>
                    <a:pt x="10" y="40"/>
                  </a:lnTo>
                  <a:lnTo>
                    <a:pt x="2" y="59"/>
                  </a:lnTo>
                  <a:lnTo>
                    <a:pt x="0" y="80"/>
                  </a:lnTo>
                  <a:lnTo>
                    <a:pt x="0" y="90"/>
                  </a:lnTo>
                  <a:lnTo>
                    <a:pt x="5" y="109"/>
                  </a:lnTo>
                  <a:lnTo>
                    <a:pt x="15" y="127"/>
                  </a:lnTo>
                  <a:lnTo>
                    <a:pt x="31" y="142"/>
                  </a:lnTo>
                  <a:lnTo>
                    <a:pt x="53" y="153"/>
                  </a:lnTo>
                  <a:lnTo>
                    <a:pt x="81" y="156"/>
                  </a:lnTo>
                  <a:lnTo>
                    <a:pt x="92" y="156"/>
                  </a:lnTo>
                  <a:lnTo>
                    <a:pt x="103" y="155"/>
                  </a:lnTo>
                  <a:lnTo>
                    <a:pt x="116" y="153"/>
                  </a:lnTo>
                  <a:lnTo>
                    <a:pt x="146" y="146"/>
                  </a:lnTo>
                  <a:lnTo>
                    <a:pt x="146" y="118"/>
                  </a:lnTo>
                  <a:lnTo>
                    <a:pt x="146" y="112"/>
                  </a:lnTo>
                  <a:lnTo>
                    <a:pt x="149" y="106"/>
                  </a:lnTo>
                  <a:lnTo>
                    <a:pt x="154" y="101"/>
                  </a:lnTo>
                  <a:lnTo>
                    <a:pt x="109" y="101"/>
                  </a:lnTo>
                  <a:lnTo>
                    <a:pt x="92" y="110"/>
                  </a:lnTo>
                  <a:lnTo>
                    <a:pt x="124" y="108"/>
                  </a:lnTo>
                  <a:lnTo>
                    <a:pt x="124" y="143"/>
                  </a:lnTo>
                  <a:lnTo>
                    <a:pt x="118" y="145"/>
                  </a:lnTo>
                  <a:lnTo>
                    <a:pt x="111" y="148"/>
                  </a:lnTo>
                  <a:lnTo>
                    <a:pt x="97" y="148"/>
                  </a:lnTo>
                  <a:lnTo>
                    <a:pt x="87" y="147"/>
                  </a:lnTo>
                  <a:lnTo>
                    <a:pt x="65" y="141"/>
                  </a:lnTo>
                  <a:lnTo>
                    <a:pt x="47" y="129"/>
                  </a:lnTo>
                  <a:lnTo>
                    <a:pt x="33" y="112"/>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5" name="Freeform 18">
              <a:extLst>
                <a:ext uri="{FF2B5EF4-FFF2-40B4-BE49-F238E27FC236}">
                  <a16:creationId xmlns:a16="http://schemas.microsoft.com/office/drawing/2014/main" id="{7D8D704A-50C9-456A-9419-DDF034F52BA1}"/>
                </a:ext>
              </a:extLst>
            </p:cNvPr>
            <p:cNvSpPr>
              <a:spLocks/>
            </p:cNvSpPr>
            <p:nvPr/>
          </p:nvSpPr>
          <p:spPr bwMode="auto">
            <a:xfrm>
              <a:off x="7691" y="960"/>
              <a:ext cx="84" cy="112"/>
            </a:xfrm>
            <a:custGeom>
              <a:avLst/>
              <a:gdLst>
                <a:gd name="T0" fmla="+- 0 7739 7691"/>
                <a:gd name="T1" fmla="*/ T0 w 84"/>
                <a:gd name="T2" fmla="+- 0 1016 960"/>
                <a:gd name="T3" fmla="*/ 1016 h 112"/>
                <a:gd name="T4" fmla="+- 0 7753 7691"/>
                <a:gd name="T5" fmla="*/ T4 w 84"/>
                <a:gd name="T6" fmla="+- 0 1014 960"/>
                <a:gd name="T7" fmla="*/ 1014 h 112"/>
                <a:gd name="T8" fmla="+- 0 7771 7691"/>
                <a:gd name="T9" fmla="*/ T8 w 84"/>
                <a:gd name="T10" fmla="+- 0 1004 960"/>
                <a:gd name="T11" fmla="*/ 1004 h 112"/>
                <a:gd name="T12" fmla="+- 0 7774 7691"/>
                <a:gd name="T13" fmla="*/ T12 w 84"/>
                <a:gd name="T14" fmla="+- 0 960 960"/>
                <a:gd name="T15" fmla="*/ 960 h 112"/>
                <a:gd name="T16" fmla="+- 0 7770 7691"/>
                <a:gd name="T17" fmla="*/ T16 w 84"/>
                <a:gd name="T18" fmla="+- 0 983 960"/>
                <a:gd name="T19" fmla="*/ 983 h 112"/>
                <a:gd name="T20" fmla="+- 0 7758 7691"/>
                <a:gd name="T21" fmla="*/ T20 w 84"/>
                <a:gd name="T22" fmla="+- 0 1000 960"/>
                <a:gd name="T23" fmla="*/ 1000 h 112"/>
                <a:gd name="T24" fmla="+- 0 7739 7691"/>
                <a:gd name="T25" fmla="*/ T24 w 84"/>
                <a:gd name="T26" fmla="+- 0 1016 960"/>
                <a:gd name="T27" fmla="*/ 1016 h 112"/>
              </a:gdLst>
              <a:ahLst/>
              <a:cxnLst>
                <a:cxn ang="0">
                  <a:pos x="T1" y="T3"/>
                </a:cxn>
                <a:cxn ang="0">
                  <a:pos x="T5" y="T7"/>
                </a:cxn>
                <a:cxn ang="0">
                  <a:pos x="T9" y="T11"/>
                </a:cxn>
                <a:cxn ang="0">
                  <a:pos x="T13" y="T15"/>
                </a:cxn>
                <a:cxn ang="0">
                  <a:pos x="T17" y="T19"/>
                </a:cxn>
                <a:cxn ang="0">
                  <a:pos x="T21" y="T23"/>
                </a:cxn>
                <a:cxn ang="0">
                  <a:pos x="T25" y="T27"/>
                </a:cxn>
              </a:cxnLst>
              <a:rect l="0" t="0" r="r" b="b"/>
              <a:pathLst>
                <a:path w="84" h="112">
                  <a:moveTo>
                    <a:pt x="48" y="56"/>
                  </a:moveTo>
                  <a:lnTo>
                    <a:pt x="62" y="54"/>
                  </a:lnTo>
                  <a:lnTo>
                    <a:pt x="80" y="44"/>
                  </a:lnTo>
                  <a:lnTo>
                    <a:pt x="83" y="0"/>
                  </a:lnTo>
                  <a:lnTo>
                    <a:pt x="79" y="23"/>
                  </a:lnTo>
                  <a:lnTo>
                    <a:pt x="67" y="40"/>
                  </a:lnTo>
                  <a:lnTo>
                    <a:pt x="48" y="56"/>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Freeform 19">
              <a:extLst>
                <a:ext uri="{FF2B5EF4-FFF2-40B4-BE49-F238E27FC236}">
                  <a16:creationId xmlns:a16="http://schemas.microsoft.com/office/drawing/2014/main" id="{5C7BC004-F386-432D-87BF-D7DFE20FA47B}"/>
                </a:ext>
              </a:extLst>
            </p:cNvPr>
            <p:cNvSpPr>
              <a:spLocks/>
            </p:cNvSpPr>
            <p:nvPr/>
          </p:nvSpPr>
          <p:spPr bwMode="auto">
            <a:xfrm>
              <a:off x="7691" y="960"/>
              <a:ext cx="84" cy="112"/>
            </a:xfrm>
            <a:custGeom>
              <a:avLst/>
              <a:gdLst>
                <a:gd name="T0" fmla="+- 0 7785 7691"/>
                <a:gd name="T1" fmla="*/ T0 w 84"/>
                <a:gd name="T2" fmla="+- 0 943 960"/>
                <a:gd name="T3" fmla="*/ 943 h 112"/>
                <a:gd name="T4" fmla="+- 0 7776 7691"/>
                <a:gd name="T5" fmla="*/ T4 w 84"/>
                <a:gd name="T6" fmla="+- 0 923 960"/>
                <a:gd name="T7" fmla="*/ 923 h 112"/>
                <a:gd name="T8" fmla="+- 0 7760 7691"/>
                <a:gd name="T9" fmla="*/ T8 w 84"/>
                <a:gd name="T10" fmla="+- 0 909 960"/>
                <a:gd name="T11" fmla="*/ 909 h 112"/>
                <a:gd name="T12" fmla="+- 0 7739 7691"/>
                <a:gd name="T13" fmla="*/ T12 w 84"/>
                <a:gd name="T14" fmla="+- 0 905 960"/>
                <a:gd name="T15" fmla="*/ 905 h 112"/>
                <a:gd name="T16" fmla="+- 0 7737 7691"/>
                <a:gd name="T17" fmla="*/ T16 w 84"/>
                <a:gd name="T18" fmla="+- 0 905 960"/>
                <a:gd name="T19" fmla="*/ 905 h 112"/>
                <a:gd name="T20" fmla="+- 0 7717 7691"/>
                <a:gd name="T21" fmla="*/ T20 w 84"/>
                <a:gd name="T22" fmla="+- 0 911 960"/>
                <a:gd name="T23" fmla="*/ 911 h 112"/>
                <a:gd name="T24" fmla="+- 0 7702 7691"/>
                <a:gd name="T25" fmla="*/ T24 w 84"/>
                <a:gd name="T26" fmla="+- 0 924 960"/>
                <a:gd name="T27" fmla="*/ 924 h 112"/>
                <a:gd name="T28" fmla="+- 0 7702 7691"/>
                <a:gd name="T29" fmla="*/ T28 w 84"/>
                <a:gd name="T30" fmla="+- 0 907 960"/>
                <a:gd name="T31" fmla="*/ 907 h 112"/>
                <a:gd name="T32" fmla="+- 0 7691 7691"/>
                <a:gd name="T33" fmla="*/ T32 w 84"/>
                <a:gd name="T34" fmla="+- 0 907 960"/>
                <a:gd name="T35" fmla="*/ 907 h 112"/>
                <a:gd name="T36" fmla="+- 0 7691 7691"/>
                <a:gd name="T37" fmla="*/ T36 w 84"/>
                <a:gd name="T38" fmla="+- 0 1054 960"/>
                <a:gd name="T39" fmla="*/ 1054 h 112"/>
                <a:gd name="T40" fmla="+- 0 7702 7691"/>
                <a:gd name="T41" fmla="*/ T40 w 84"/>
                <a:gd name="T42" fmla="+- 0 1054 960"/>
                <a:gd name="T43" fmla="*/ 1054 h 112"/>
                <a:gd name="T44" fmla="+- 0 7702 7691"/>
                <a:gd name="T45" fmla="*/ T44 w 84"/>
                <a:gd name="T46" fmla="+- 0 997 960"/>
                <a:gd name="T47" fmla="*/ 997 h 112"/>
                <a:gd name="T48" fmla="+- 0 7703 7691"/>
                <a:gd name="T49" fmla="*/ T48 w 84"/>
                <a:gd name="T50" fmla="+- 0 998 960"/>
                <a:gd name="T51" fmla="*/ 998 h 112"/>
                <a:gd name="T52" fmla="+- 0 7719 7691"/>
                <a:gd name="T53" fmla="*/ T52 w 84"/>
                <a:gd name="T54" fmla="+- 0 1011 960"/>
                <a:gd name="T55" fmla="*/ 1011 h 112"/>
                <a:gd name="T56" fmla="+- 0 7739 7691"/>
                <a:gd name="T57" fmla="*/ T56 w 84"/>
                <a:gd name="T58" fmla="+- 0 1016 960"/>
                <a:gd name="T59" fmla="*/ 1016 h 112"/>
                <a:gd name="T60" fmla="+- 0 7758 7691"/>
                <a:gd name="T61" fmla="*/ T60 w 84"/>
                <a:gd name="T62" fmla="+- 0 1000 960"/>
                <a:gd name="T63" fmla="*/ 1000 h 112"/>
                <a:gd name="T64" fmla="+- 0 7737 7691"/>
                <a:gd name="T65" fmla="*/ T64 w 84"/>
                <a:gd name="T66" fmla="+- 0 1006 960"/>
                <a:gd name="T67" fmla="*/ 1006 h 112"/>
                <a:gd name="T68" fmla="+- 0 7735 7691"/>
                <a:gd name="T69" fmla="*/ T68 w 84"/>
                <a:gd name="T70" fmla="+- 0 1006 960"/>
                <a:gd name="T71" fmla="*/ 1006 h 112"/>
                <a:gd name="T72" fmla="+- 0 7716 7691"/>
                <a:gd name="T73" fmla="*/ T72 w 84"/>
                <a:gd name="T74" fmla="+- 0 998 960"/>
                <a:gd name="T75" fmla="*/ 998 h 112"/>
                <a:gd name="T76" fmla="+- 0 7702 7691"/>
                <a:gd name="T77" fmla="*/ T76 w 84"/>
                <a:gd name="T78" fmla="+- 0 984 960"/>
                <a:gd name="T79" fmla="*/ 984 h 112"/>
                <a:gd name="T80" fmla="+- 0 7702 7691"/>
                <a:gd name="T81" fmla="*/ T80 w 84"/>
                <a:gd name="T82" fmla="+- 0 937 960"/>
                <a:gd name="T83" fmla="*/ 937 h 112"/>
                <a:gd name="T84" fmla="+- 0 7703 7691"/>
                <a:gd name="T85" fmla="*/ T84 w 84"/>
                <a:gd name="T86" fmla="+- 0 936 960"/>
                <a:gd name="T87" fmla="*/ 936 h 112"/>
                <a:gd name="T88" fmla="+- 0 7717 7691"/>
                <a:gd name="T89" fmla="*/ T88 w 84"/>
                <a:gd name="T90" fmla="+- 0 922 960"/>
                <a:gd name="T91" fmla="*/ 922 h 112"/>
                <a:gd name="T92" fmla="+- 0 7737 7691"/>
                <a:gd name="T93" fmla="*/ T92 w 84"/>
                <a:gd name="T94" fmla="+- 0 915 960"/>
                <a:gd name="T95" fmla="*/ 915 h 112"/>
                <a:gd name="T96" fmla="+- 0 7756 7691"/>
                <a:gd name="T97" fmla="*/ T96 w 84"/>
                <a:gd name="T98" fmla="+- 0 921 960"/>
                <a:gd name="T99" fmla="*/ 921 h 112"/>
                <a:gd name="T100" fmla="+- 0 7770 7691"/>
                <a:gd name="T101" fmla="*/ T100 w 84"/>
                <a:gd name="T102" fmla="+- 0 937 960"/>
                <a:gd name="T103" fmla="*/ 937 h 112"/>
                <a:gd name="T104" fmla="+- 0 7774 7691"/>
                <a:gd name="T105" fmla="*/ T104 w 84"/>
                <a:gd name="T106" fmla="+- 0 960 960"/>
                <a:gd name="T107" fmla="*/ 960 h 112"/>
                <a:gd name="T108" fmla="+- 0 7771 7691"/>
                <a:gd name="T109" fmla="*/ T108 w 84"/>
                <a:gd name="T110" fmla="+- 0 1004 960"/>
                <a:gd name="T111" fmla="*/ 1004 h 112"/>
                <a:gd name="T112" fmla="+- 0 7782 7691"/>
                <a:gd name="T113" fmla="*/ T112 w 84"/>
                <a:gd name="T114" fmla="+- 0 985 960"/>
                <a:gd name="T115" fmla="*/ 985 h 112"/>
                <a:gd name="T116" fmla="+- 0 7786 7691"/>
                <a:gd name="T117" fmla="*/ T116 w 84"/>
                <a:gd name="T118" fmla="+- 0 960 960"/>
                <a:gd name="T119" fmla="*/ 960 h 112"/>
                <a:gd name="T120" fmla="+- 0 7785 7691"/>
                <a:gd name="T121" fmla="*/ T120 w 84"/>
                <a:gd name="T122" fmla="+- 0 943 960"/>
                <a:gd name="T123" fmla="*/ 943 h 11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84" h="112">
                  <a:moveTo>
                    <a:pt x="94" y="-17"/>
                  </a:moveTo>
                  <a:lnTo>
                    <a:pt x="85" y="-37"/>
                  </a:lnTo>
                  <a:lnTo>
                    <a:pt x="69" y="-51"/>
                  </a:lnTo>
                  <a:lnTo>
                    <a:pt x="48" y="-55"/>
                  </a:lnTo>
                  <a:lnTo>
                    <a:pt x="46" y="-55"/>
                  </a:lnTo>
                  <a:lnTo>
                    <a:pt x="26" y="-49"/>
                  </a:lnTo>
                  <a:lnTo>
                    <a:pt x="11" y="-36"/>
                  </a:lnTo>
                  <a:lnTo>
                    <a:pt x="11" y="-53"/>
                  </a:lnTo>
                  <a:lnTo>
                    <a:pt x="0" y="-53"/>
                  </a:lnTo>
                  <a:lnTo>
                    <a:pt x="0" y="94"/>
                  </a:lnTo>
                  <a:lnTo>
                    <a:pt x="11" y="94"/>
                  </a:lnTo>
                  <a:lnTo>
                    <a:pt x="11" y="37"/>
                  </a:lnTo>
                  <a:lnTo>
                    <a:pt x="12" y="38"/>
                  </a:lnTo>
                  <a:lnTo>
                    <a:pt x="28" y="51"/>
                  </a:lnTo>
                  <a:lnTo>
                    <a:pt x="48" y="56"/>
                  </a:lnTo>
                  <a:lnTo>
                    <a:pt x="67" y="40"/>
                  </a:lnTo>
                  <a:lnTo>
                    <a:pt x="46" y="46"/>
                  </a:lnTo>
                  <a:lnTo>
                    <a:pt x="44" y="46"/>
                  </a:lnTo>
                  <a:lnTo>
                    <a:pt x="25" y="38"/>
                  </a:lnTo>
                  <a:lnTo>
                    <a:pt x="11" y="24"/>
                  </a:lnTo>
                  <a:lnTo>
                    <a:pt x="11" y="-23"/>
                  </a:lnTo>
                  <a:lnTo>
                    <a:pt x="12" y="-24"/>
                  </a:lnTo>
                  <a:lnTo>
                    <a:pt x="26" y="-38"/>
                  </a:lnTo>
                  <a:lnTo>
                    <a:pt x="46" y="-45"/>
                  </a:lnTo>
                  <a:lnTo>
                    <a:pt x="65" y="-39"/>
                  </a:lnTo>
                  <a:lnTo>
                    <a:pt x="79" y="-23"/>
                  </a:lnTo>
                  <a:lnTo>
                    <a:pt x="83" y="0"/>
                  </a:lnTo>
                  <a:lnTo>
                    <a:pt x="80" y="44"/>
                  </a:lnTo>
                  <a:lnTo>
                    <a:pt x="91" y="25"/>
                  </a:lnTo>
                  <a:lnTo>
                    <a:pt x="95" y="0"/>
                  </a:lnTo>
                  <a:lnTo>
                    <a:pt x="94" y="-17"/>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7" name="Freeform 20">
              <a:extLst>
                <a:ext uri="{FF2B5EF4-FFF2-40B4-BE49-F238E27FC236}">
                  <a16:creationId xmlns:a16="http://schemas.microsoft.com/office/drawing/2014/main" id="{D1B28DC0-6639-44AE-9E8B-42BEDDA0293D}"/>
                </a:ext>
              </a:extLst>
            </p:cNvPr>
            <p:cNvSpPr>
              <a:spLocks/>
            </p:cNvSpPr>
            <p:nvPr/>
          </p:nvSpPr>
          <p:spPr bwMode="auto">
            <a:xfrm>
              <a:off x="7808" y="867"/>
              <a:ext cx="0" cy="147"/>
            </a:xfrm>
            <a:custGeom>
              <a:avLst/>
              <a:gdLst>
                <a:gd name="T0" fmla="+- 0 867 867"/>
                <a:gd name="T1" fmla="*/ 867 h 147"/>
                <a:gd name="T2" fmla="+- 0 1014 867"/>
                <a:gd name="T3" fmla="*/ 1014 h 147"/>
              </a:gdLst>
              <a:ahLst/>
              <a:cxnLst>
                <a:cxn ang="0">
                  <a:pos x="0" y="T1"/>
                </a:cxn>
                <a:cxn ang="0">
                  <a:pos x="0" y="T3"/>
                </a:cxn>
              </a:cxnLst>
              <a:rect l="0" t="0" r="r" b="b"/>
              <a:pathLst>
                <a:path h="147">
                  <a:moveTo>
                    <a:pt x="0" y="0"/>
                  </a:moveTo>
                  <a:lnTo>
                    <a:pt x="0" y="147"/>
                  </a:lnTo>
                </a:path>
              </a:pathLst>
            </a:custGeom>
            <a:noFill/>
            <a:ln w="8534">
              <a:solidFill>
                <a:srgbClr val="FDFDFD"/>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8" name="Freeform 21">
              <a:extLst>
                <a:ext uri="{FF2B5EF4-FFF2-40B4-BE49-F238E27FC236}">
                  <a16:creationId xmlns:a16="http://schemas.microsoft.com/office/drawing/2014/main" id="{31E0098F-7454-4329-B416-FADCAFFC4030}"/>
                </a:ext>
              </a:extLst>
            </p:cNvPr>
            <p:cNvSpPr>
              <a:spLocks/>
            </p:cNvSpPr>
            <p:nvPr/>
          </p:nvSpPr>
          <p:spPr bwMode="auto">
            <a:xfrm>
              <a:off x="7931" y="907"/>
              <a:ext cx="103" cy="149"/>
            </a:xfrm>
            <a:custGeom>
              <a:avLst/>
              <a:gdLst>
                <a:gd name="T0" fmla="+- 0 7942 7931"/>
                <a:gd name="T1" fmla="*/ T0 w 103"/>
                <a:gd name="T2" fmla="+- 0 1045 907"/>
                <a:gd name="T3" fmla="*/ 1045 h 149"/>
                <a:gd name="T4" fmla="+- 0 7940 7931"/>
                <a:gd name="T5" fmla="*/ T4 w 103"/>
                <a:gd name="T6" fmla="+- 0 1055 907"/>
                <a:gd name="T7" fmla="*/ 1055 h 149"/>
                <a:gd name="T8" fmla="+- 0 7943 7931"/>
                <a:gd name="T9" fmla="*/ T8 w 103"/>
                <a:gd name="T10" fmla="+- 0 1056 907"/>
                <a:gd name="T11" fmla="*/ 1056 h 149"/>
                <a:gd name="T12" fmla="+- 0 7948 7931"/>
                <a:gd name="T13" fmla="*/ T12 w 103"/>
                <a:gd name="T14" fmla="+- 0 1057 907"/>
                <a:gd name="T15" fmla="*/ 1057 h 149"/>
                <a:gd name="T16" fmla="+- 0 7964 7931"/>
                <a:gd name="T17" fmla="*/ T16 w 103"/>
                <a:gd name="T18" fmla="+- 0 1057 907"/>
                <a:gd name="T19" fmla="*/ 1057 h 149"/>
                <a:gd name="T20" fmla="+- 0 7973 7931"/>
                <a:gd name="T21" fmla="*/ T20 w 103"/>
                <a:gd name="T22" fmla="+- 0 1050 907"/>
                <a:gd name="T23" fmla="*/ 1050 h 149"/>
                <a:gd name="T24" fmla="+- 0 7979 7931"/>
                <a:gd name="T25" fmla="*/ T24 w 103"/>
                <a:gd name="T26" fmla="+- 0 1037 907"/>
                <a:gd name="T27" fmla="*/ 1037 h 149"/>
                <a:gd name="T28" fmla="+- 0 8034 7931"/>
                <a:gd name="T29" fmla="*/ T28 w 103"/>
                <a:gd name="T30" fmla="+- 0 907 907"/>
                <a:gd name="T31" fmla="*/ 907 h 149"/>
                <a:gd name="T32" fmla="+- 0 8021 7931"/>
                <a:gd name="T33" fmla="*/ T32 w 103"/>
                <a:gd name="T34" fmla="+- 0 907 907"/>
                <a:gd name="T35" fmla="*/ 907 h 149"/>
                <a:gd name="T36" fmla="+- 0 7982 7931"/>
                <a:gd name="T37" fmla="*/ T36 w 103"/>
                <a:gd name="T38" fmla="+- 0 1000 907"/>
                <a:gd name="T39" fmla="*/ 1000 h 149"/>
                <a:gd name="T40" fmla="+- 0 7944 7931"/>
                <a:gd name="T41" fmla="*/ T40 w 103"/>
                <a:gd name="T42" fmla="+- 0 907 907"/>
                <a:gd name="T43" fmla="*/ 907 h 149"/>
                <a:gd name="T44" fmla="+- 0 7931 7931"/>
                <a:gd name="T45" fmla="*/ T44 w 103"/>
                <a:gd name="T46" fmla="+- 0 907 907"/>
                <a:gd name="T47" fmla="*/ 907 h 149"/>
                <a:gd name="T48" fmla="+- 0 7976 7931"/>
                <a:gd name="T49" fmla="*/ T48 w 103"/>
                <a:gd name="T50" fmla="+- 0 1015 907"/>
                <a:gd name="T51" fmla="*/ 1015 h 149"/>
                <a:gd name="T52" fmla="+- 0 7968 7931"/>
                <a:gd name="T53" fmla="*/ T52 w 103"/>
                <a:gd name="T54" fmla="+- 0 1034 907"/>
                <a:gd name="T55" fmla="*/ 1034 h 149"/>
                <a:gd name="T56" fmla="+- 0 7963 7931"/>
                <a:gd name="T57" fmla="*/ T56 w 103"/>
                <a:gd name="T58" fmla="+- 0 1044 907"/>
                <a:gd name="T59" fmla="*/ 1044 h 149"/>
                <a:gd name="T60" fmla="+- 0 7958 7931"/>
                <a:gd name="T61" fmla="*/ T60 w 103"/>
                <a:gd name="T62" fmla="+- 0 1046 907"/>
                <a:gd name="T63" fmla="*/ 1046 h 149"/>
                <a:gd name="T64" fmla="+- 0 7949 7931"/>
                <a:gd name="T65" fmla="*/ T64 w 103"/>
                <a:gd name="T66" fmla="+- 0 1046 907"/>
                <a:gd name="T67" fmla="*/ 1046 h 149"/>
                <a:gd name="T68" fmla="+- 0 7945 7931"/>
                <a:gd name="T69" fmla="*/ T68 w 103"/>
                <a:gd name="T70" fmla="+- 0 1046 907"/>
                <a:gd name="T71" fmla="*/ 1046 h 149"/>
                <a:gd name="T72" fmla="+- 0 7942 7931"/>
                <a:gd name="T73" fmla="*/ T72 w 103"/>
                <a:gd name="T74" fmla="+- 0 1045 907"/>
                <a:gd name="T75" fmla="*/ 1045 h 14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Lst>
              <a:rect l="0" t="0" r="r" b="b"/>
              <a:pathLst>
                <a:path w="103" h="149">
                  <a:moveTo>
                    <a:pt x="11" y="138"/>
                  </a:moveTo>
                  <a:lnTo>
                    <a:pt x="9" y="148"/>
                  </a:lnTo>
                  <a:lnTo>
                    <a:pt x="12" y="149"/>
                  </a:lnTo>
                  <a:lnTo>
                    <a:pt x="17" y="150"/>
                  </a:lnTo>
                  <a:lnTo>
                    <a:pt x="33" y="150"/>
                  </a:lnTo>
                  <a:lnTo>
                    <a:pt x="42" y="143"/>
                  </a:lnTo>
                  <a:lnTo>
                    <a:pt x="48" y="130"/>
                  </a:lnTo>
                  <a:lnTo>
                    <a:pt x="103" y="0"/>
                  </a:lnTo>
                  <a:lnTo>
                    <a:pt x="90" y="0"/>
                  </a:lnTo>
                  <a:lnTo>
                    <a:pt x="51" y="93"/>
                  </a:lnTo>
                  <a:lnTo>
                    <a:pt x="13" y="0"/>
                  </a:lnTo>
                  <a:lnTo>
                    <a:pt x="0" y="0"/>
                  </a:lnTo>
                  <a:lnTo>
                    <a:pt x="45" y="108"/>
                  </a:lnTo>
                  <a:lnTo>
                    <a:pt x="37" y="127"/>
                  </a:lnTo>
                  <a:lnTo>
                    <a:pt x="32" y="137"/>
                  </a:lnTo>
                  <a:lnTo>
                    <a:pt x="27" y="139"/>
                  </a:lnTo>
                  <a:lnTo>
                    <a:pt x="18" y="139"/>
                  </a:lnTo>
                  <a:lnTo>
                    <a:pt x="14" y="139"/>
                  </a:lnTo>
                  <a:lnTo>
                    <a:pt x="11" y="138"/>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9" name="Freeform 22">
              <a:extLst>
                <a:ext uri="{FF2B5EF4-FFF2-40B4-BE49-F238E27FC236}">
                  <a16:creationId xmlns:a16="http://schemas.microsoft.com/office/drawing/2014/main" id="{1E8DD985-F2EC-4353-B801-97FDC18004DA}"/>
                </a:ext>
              </a:extLst>
            </p:cNvPr>
            <p:cNvSpPr>
              <a:spLocks/>
            </p:cNvSpPr>
            <p:nvPr/>
          </p:nvSpPr>
          <p:spPr bwMode="auto">
            <a:xfrm>
              <a:off x="7831" y="905"/>
              <a:ext cx="91" cy="111"/>
            </a:xfrm>
            <a:custGeom>
              <a:avLst/>
              <a:gdLst>
                <a:gd name="T0" fmla="+- 0 7855 7831"/>
                <a:gd name="T1" fmla="*/ T0 w 91"/>
                <a:gd name="T2" fmla="+- 0 1003 905"/>
                <a:gd name="T3" fmla="*/ 1003 h 111"/>
                <a:gd name="T4" fmla="+- 0 7850 7831"/>
                <a:gd name="T5" fmla="*/ T4 w 91"/>
                <a:gd name="T6" fmla="+- 0 999 905"/>
                <a:gd name="T7" fmla="*/ 999 h 111"/>
                <a:gd name="T8" fmla="+- 0 7847 7831"/>
                <a:gd name="T9" fmla="*/ T8 w 91"/>
                <a:gd name="T10" fmla="+- 0 1013 905"/>
                <a:gd name="T11" fmla="*/ 1013 h 111"/>
                <a:gd name="T12" fmla="+- 0 7855 7831"/>
                <a:gd name="T13" fmla="*/ T12 w 91"/>
                <a:gd name="T14" fmla="+- 0 1015 905"/>
                <a:gd name="T15" fmla="*/ 1015 h 111"/>
                <a:gd name="T16" fmla="+- 0 7876 7831"/>
                <a:gd name="T17" fmla="*/ T16 w 91"/>
                <a:gd name="T18" fmla="+- 0 1015 905"/>
                <a:gd name="T19" fmla="*/ 1015 h 111"/>
                <a:gd name="T20" fmla="+- 0 7883 7831"/>
                <a:gd name="T21" fmla="*/ T20 w 91"/>
                <a:gd name="T22" fmla="+- 0 1014 905"/>
                <a:gd name="T23" fmla="*/ 1014 h 111"/>
                <a:gd name="T24" fmla="+- 0 7890 7831"/>
                <a:gd name="T25" fmla="*/ T24 w 91"/>
                <a:gd name="T26" fmla="+- 0 1010 905"/>
                <a:gd name="T27" fmla="*/ 1010 h 111"/>
                <a:gd name="T28" fmla="+- 0 7897 7831"/>
                <a:gd name="T29" fmla="*/ T28 w 91"/>
                <a:gd name="T30" fmla="+- 0 1006 905"/>
                <a:gd name="T31" fmla="*/ 1006 h 111"/>
                <a:gd name="T32" fmla="+- 0 7902 7831"/>
                <a:gd name="T33" fmla="*/ T32 w 91"/>
                <a:gd name="T34" fmla="+- 0 1001 905"/>
                <a:gd name="T35" fmla="*/ 1001 h 111"/>
                <a:gd name="T36" fmla="+- 0 7906 7831"/>
                <a:gd name="T37" fmla="*/ T36 w 91"/>
                <a:gd name="T38" fmla="+- 0 995 905"/>
                <a:gd name="T39" fmla="*/ 995 h 111"/>
                <a:gd name="T40" fmla="+- 0 7907 7831"/>
                <a:gd name="T41" fmla="*/ T40 w 91"/>
                <a:gd name="T42" fmla="+- 0 1001 905"/>
                <a:gd name="T43" fmla="*/ 1001 h 111"/>
                <a:gd name="T44" fmla="+- 0 7907 7831"/>
                <a:gd name="T45" fmla="*/ T44 w 91"/>
                <a:gd name="T46" fmla="+- 0 1006 905"/>
                <a:gd name="T47" fmla="*/ 1006 h 111"/>
                <a:gd name="T48" fmla="+- 0 7909 7831"/>
                <a:gd name="T49" fmla="*/ T48 w 91"/>
                <a:gd name="T50" fmla="+- 0 1013 905"/>
                <a:gd name="T51" fmla="*/ 1013 h 111"/>
                <a:gd name="T52" fmla="+- 0 7922 7831"/>
                <a:gd name="T53" fmla="*/ T52 w 91"/>
                <a:gd name="T54" fmla="+- 0 1013 905"/>
                <a:gd name="T55" fmla="*/ 1013 h 111"/>
                <a:gd name="T56" fmla="+- 0 7920 7831"/>
                <a:gd name="T57" fmla="*/ T56 w 91"/>
                <a:gd name="T58" fmla="+- 0 1006 905"/>
                <a:gd name="T59" fmla="*/ 1006 h 111"/>
                <a:gd name="T60" fmla="+- 0 7919 7831"/>
                <a:gd name="T61" fmla="*/ T60 w 91"/>
                <a:gd name="T62" fmla="+- 0 999 905"/>
                <a:gd name="T63" fmla="*/ 999 h 111"/>
                <a:gd name="T64" fmla="+- 0 7919 7831"/>
                <a:gd name="T65" fmla="*/ T64 w 91"/>
                <a:gd name="T66" fmla="+- 0 928 905"/>
                <a:gd name="T67" fmla="*/ 928 h 111"/>
                <a:gd name="T68" fmla="+- 0 7915 7831"/>
                <a:gd name="T69" fmla="*/ T68 w 91"/>
                <a:gd name="T70" fmla="+- 0 920 905"/>
                <a:gd name="T71" fmla="*/ 920 h 111"/>
                <a:gd name="T72" fmla="+- 0 7907 7831"/>
                <a:gd name="T73" fmla="*/ T72 w 91"/>
                <a:gd name="T74" fmla="+- 0 914 905"/>
                <a:gd name="T75" fmla="*/ 914 h 111"/>
                <a:gd name="T76" fmla="+- 0 7900 7831"/>
                <a:gd name="T77" fmla="*/ T76 w 91"/>
                <a:gd name="T78" fmla="+- 0 908 905"/>
                <a:gd name="T79" fmla="*/ 908 h 111"/>
                <a:gd name="T80" fmla="+- 0 7890 7831"/>
                <a:gd name="T81" fmla="*/ T80 w 91"/>
                <a:gd name="T82" fmla="+- 0 905 905"/>
                <a:gd name="T83" fmla="*/ 905 h 111"/>
                <a:gd name="T84" fmla="+- 0 7865 7831"/>
                <a:gd name="T85" fmla="*/ T84 w 91"/>
                <a:gd name="T86" fmla="+- 0 905 905"/>
                <a:gd name="T87" fmla="*/ 905 h 111"/>
                <a:gd name="T88" fmla="+- 0 7855 7831"/>
                <a:gd name="T89" fmla="*/ T88 w 91"/>
                <a:gd name="T90" fmla="+- 0 908 905"/>
                <a:gd name="T91" fmla="*/ 908 h 111"/>
                <a:gd name="T92" fmla="+- 0 7847 7831"/>
                <a:gd name="T93" fmla="*/ T92 w 91"/>
                <a:gd name="T94" fmla="+- 0 914 905"/>
                <a:gd name="T95" fmla="*/ 914 h 111"/>
                <a:gd name="T96" fmla="+- 0 7839 7831"/>
                <a:gd name="T97" fmla="*/ T96 w 91"/>
                <a:gd name="T98" fmla="+- 0 920 905"/>
                <a:gd name="T99" fmla="*/ 920 h 111"/>
                <a:gd name="T100" fmla="+- 0 7835 7831"/>
                <a:gd name="T101" fmla="*/ T100 w 91"/>
                <a:gd name="T102" fmla="+- 0 927 905"/>
                <a:gd name="T103" fmla="*/ 927 h 111"/>
                <a:gd name="T104" fmla="+- 0 7836 7831"/>
                <a:gd name="T105" fmla="*/ T104 w 91"/>
                <a:gd name="T106" fmla="+- 0 935 905"/>
                <a:gd name="T107" fmla="*/ 935 h 111"/>
                <a:gd name="T108" fmla="+- 0 7836 7831"/>
                <a:gd name="T109" fmla="*/ T108 w 91"/>
                <a:gd name="T110" fmla="+- 0 936 905"/>
                <a:gd name="T111" fmla="*/ 936 h 111"/>
                <a:gd name="T112" fmla="+- 0 7848 7831"/>
                <a:gd name="T113" fmla="*/ T112 w 91"/>
                <a:gd name="T114" fmla="+- 0 936 905"/>
                <a:gd name="T115" fmla="*/ 936 h 111"/>
                <a:gd name="T116" fmla="+- 0 7848 7831"/>
                <a:gd name="T117" fmla="*/ T116 w 91"/>
                <a:gd name="T118" fmla="+- 0 930 905"/>
                <a:gd name="T119" fmla="*/ 930 h 111"/>
                <a:gd name="T120" fmla="+- 0 7850 7831"/>
                <a:gd name="T121" fmla="*/ T120 w 91"/>
                <a:gd name="T122" fmla="+- 0 925 905"/>
                <a:gd name="T123" fmla="*/ 925 h 111"/>
                <a:gd name="T124" fmla="+- 0 7856 7831"/>
                <a:gd name="T125" fmla="*/ T124 w 91"/>
                <a:gd name="T126" fmla="+- 0 921 905"/>
                <a:gd name="T127" fmla="*/ 921 h 111"/>
                <a:gd name="T128" fmla="+- 0 7861 7831"/>
                <a:gd name="T129" fmla="*/ T128 w 91"/>
                <a:gd name="T130" fmla="+- 0 917 905"/>
                <a:gd name="T131" fmla="*/ 917 h 111"/>
                <a:gd name="T132" fmla="+- 0 7868 7831"/>
                <a:gd name="T133" fmla="*/ T132 w 91"/>
                <a:gd name="T134" fmla="+- 0 915 905"/>
                <a:gd name="T135" fmla="*/ 915 h 111"/>
                <a:gd name="T136" fmla="+- 0 7886 7831"/>
                <a:gd name="T137" fmla="*/ T136 w 91"/>
                <a:gd name="T138" fmla="+- 0 915 905"/>
                <a:gd name="T139" fmla="*/ 915 h 111"/>
                <a:gd name="T140" fmla="+- 0 7893 7831"/>
                <a:gd name="T141" fmla="*/ T140 w 91"/>
                <a:gd name="T142" fmla="+- 0 917 905"/>
                <a:gd name="T143" fmla="*/ 917 h 111"/>
                <a:gd name="T144" fmla="+- 0 7899 7831"/>
                <a:gd name="T145" fmla="*/ T144 w 91"/>
                <a:gd name="T146" fmla="+- 0 921 905"/>
                <a:gd name="T147" fmla="*/ 921 h 111"/>
                <a:gd name="T148" fmla="+- 0 7904 7831"/>
                <a:gd name="T149" fmla="*/ T148 w 91"/>
                <a:gd name="T150" fmla="+- 0 926 905"/>
                <a:gd name="T151" fmla="*/ 926 h 111"/>
                <a:gd name="T152" fmla="+- 0 7906 7831"/>
                <a:gd name="T153" fmla="*/ T152 w 91"/>
                <a:gd name="T154" fmla="+- 0 932 905"/>
                <a:gd name="T155" fmla="*/ 932 h 111"/>
                <a:gd name="T156" fmla="+- 0 7906 7831"/>
                <a:gd name="T157" fmla="*/ T156 w 91"/>
                <a:gd name="T158" fmla="+- 0 952 905"/>
                <a:gd name="T159" fmla="*/ 952 h 111"/>
                <a:gd name="T160" fmla="+- 0 7865 7831"/>
                <a:gd name="T161" fmla="*/ T160 w 91"/>
                <a:gd name="T162" fmla="+- 0 952 905"/>
                <a:gd name="T163" fmla="*/ 952 h 111"/>
                <a:gd name="T164" fmla="+- 0 7854 7831"/>
                <a:gd name="T165" fmla="*/ T164 w 91"/>
                <a:gd name="T166" fmla="+- 0 968 905"/>
                <a:gd name="T167" fmla="*/ 968 h 111"/>
                <a:gd name="T168" fmla="+- 0 7861 7831"/>
                <a:gd name="T169" fmla="*/ T168 w 91"/>
                <a:gd name="T170" fmla="+- 0 964 905"/>
                <a:gd name="T171" fmla="*/ 964 h 111"/>
                <a:gd name="T172" fmla="+- 0 7869 7831"/>
                <a:gd name="T173" fmla="*/ T172 w 91"/>
                <a:gd name="T174" fmla="+- 0 962 905"/>
                <a:gd name="T175" fmla="*/ 962 h 111"/>
                <a:gd name="T176" fmla="+- 0 7906 7831"/>
                <a:gd name="T177" fmla="*/ T176 w 91"/>
                <a:gd name="T178" fmla="+- 0 962 905"/>
                <a:gd name="T179" fmla="*/ 962 h 111"/>
                <a:gd name="T180" fmla="+- 0 7906 7831"/>
                <a:gd name="T181" fmla="*/ T180 w 91"/>
                <a:gd name="T182" fmla="+- 0 982 905"/>
                <a:gd name="T183" fmla="*/ 982 h 111"/>
                <a:gd name="T184" fmla="+- 0 7904 7831"/>
                <a:gd name="T185" fmla="*/ T184 w 91"/>
                <a:gd name="T186" fmla="+- 0 989 905"/>
                <a:gd name="T187" fmla="*/ 989 h 111"/>
                <a:gd name="T188" fmla="+- 0 7899 7831"/>
                <a:gd name="T189" fmla="*/ T188 w 91"/>
                <a:gd name="T190" fmla="+- 0 994 905"/>
                <a:gd name="T191" fmla="*/ 994 h 111"/>
                <a:gd name="T192" fmla="+- 0 7892 7831"/>
                <a:gd name="T193" fmla="*/ T192 w 91"/>
                <a:gd name="T194" fmla="+- 0 999 905"/>
                <a:gd name="T195" fmla="*/ 999 h 111"/>
                <a:gd name="T196" fmla="+- 0 7885 7831"/>
                <a:gd name="T197" fmla="*/ T196 w 91"/>
                <a:gd name="T198" fmla="+- 0 1003 905"/>
                <a:gd name="T199" fmla="*/ 1003 h 111"/>
                <a:gd name="T200" fmla="+- 0 7878 7831"/>
                <a:gd name="T201" fmla="*/ T200 w 91"/>
                <a:gd name="T202" fmla="+- 0 1005 905"/>
                <a:gd name="T203" fmla="*/ 1005 h 111"/>
                <a:gd name="T204" fmla="+- 0 7861 7831"/>
                <a:gd name="T205" fmla="*/ T204 w 91"/>
                <a:gd name="T206" fmla="+- 0 1005 905"/>
                <a:gd name="T207" fmla="*/ 1005 h 111"/>
                <a:gd name="T208" fmla="+- 0 7855 7831"/>
                <a:gd name="T209" fmla="*/ T208 w 91"/>
                <a:gd name="T210" fmla="+- 0 1003 905"/>
                <a:gd name="T211" fmla="*/ 1003 h 11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Lst>
              <a:rect l="0" t="0" r="r" b="b"/>
              <a:pathLst>
                <a:path w="91" h="111">
                  <a:moveTo>
                    <a:pt x="24" y="98"/>
                  </a:moveTo>
                  <a:lnTo>
                    <a:pt x="19" y="94"/>
                  </a:lnTo>
                  <a:lnTo>
                    <a:pt x="16" y="108"/>
                  </a:lnTo>
                  <a:lnTo>
                    <a:pt x="24" y="110"/>
                  </a:lnTo>
                  <a:lnTo>
                    <a:pt x="45" y="110"/>
                  </a:lnTo>
                  <a:lnTo>
                    <a:pt x="52" y="109"/>
                  </a:lnTo>
                  <a:lnTo>
                    <a:pt x="59" y="105"/>
                  </a:lnTo>
                  <a:lnTo>
                    <a:pt x="66" y="101"/>
                  </a:lnTo>
                  <a:lnTo>
                    <a:pt x="71" y="96"/>
                  </a:lnTo>
                  <a:lnTo>
                    <a:pt x="75" y="90"/>
                  </a:lnTo>
                  <a:lnTo>
                    <a:pt x="76" y="96"/>
                  </a:lnTo>
                  <a:lnTo>
                    <a:pt x="76" y="101"/>
                  </a:lnTo>
                  <a:lnTo>
                    <a:pt x="78" y="108"/>
                  </a:lnTo>
                  <a:lnTo>
                    <a:pt x="91" y="108"/>
                  </a:lnTo>
                  <a:lnTo>
                    <a:pt x="89" y="101"/>
                  </a:lnTo>
                  <a:lnTo>
                    <a:pt x="88" y="94"/>
                  </a:lnTo>
                  <a:lnTo>
                    <a:pt x="88" y="23"/>
                  </a:lnTo>
                  <a:lnTo>
                    <a:pt x="84" y="15"/>
                  </a:lnTo>
                  <a:lnTo>
                    <a:pt x="76" y="9"/>
                  </a:lnTo>
                  <a:lnTo>
                    <a:pt x="69" y="3"/>
                  </a:lnTo>
                  <a:lnTo>
                    <a:pt x="59" y="0"/>
                  </a:lnTo>
                  <a:lnTo>
                    <a:pt x="34" y="0"/>
                  </a:lnTo>
                  <a:lnTo>
                    <a:pt x="24" y="3"/>
                  </a:lnTo>
                  <a:lnTo>
                    <a:pt x="16" y="9"/>
                  </a:lnTo>
                  <a:lnTo>
                    <a:pt x="8" y="15"/>
                  </a:lnTo>
                  <a:lnTo>
                    <a:pt x="4" y="22"/>
                  </a:lnTo>
                  <a:lnTo>
                    <a:pt x="5" y="30"/>
                  </a:lnTo>
                  <a:lnTo>
                    <a:pt x="5" y="31"/>
                  </a:lnTo>
                  <a:lnTo>
                    <a:pt x="17" y="31"/>
                  </a:lnTo>
                  <a:lnTo>
                    <a:pt x="17" y="25"/>
                  </a:lnTo>
                  <a:lnTo>
                    <a:pt x="19" y="20"/>
                  </a:lnTo>
                  <a:lnTo>
                    <a:pt x="25" y="16"/>
                  </a:lnTo>
                  <a:lnTo>
                    <a:pt x="30" y="12"/>
                  </a:lnTo>
                  <a:lnTo>
                    <a:pt x="37" y="10"/>
                  </a:lnTo>
                  <a:lnTo>
                    <a:pt x="55" y="10"/>
                  </a:lnTo>
                  <a:lnTo>
                    <a:pt x="62" y="12"/>
                  </a:lnTo>
                  <a:lnTo>
                    <a:pt x="68" y="16"/>
                  </a:lnTo>
                  <a:lnTo>
                    <a:pt x="73" y="21"/>
                  </a:lnTo>
                  <a:lnTo>
                    <a:pt x="75" y="27"/>
                  </a:lnTo>
                  <a:lnTo>
                    <a:pt x="75" y="47"/>
                  </a:lnTo>
                  <a:lnTo>
                    <a:pt x="34" y="47"/>
                  </a:lnTo>
                  <a:lnTo>
                    <a:pt x="23" y="63"/>
                  </a:lnTo>
                  <a:lnTo>
                    <a:pt x="30" y="59"/>
                  </a:lnTo>
                  <a:lnTo>
                    <a:pt x="38" y="57"/>
                  </a:lnTo>
                  <a:lnTo>
                    <a:pt x="75" y="57"/>
                  </a:lnTo>
                  <a:lnTo>
                    <a:pt x="75" y="77"/>
                  </a:lnTo>
                  <a:lnTo>
                    <a:pt x="73" y="84"/>
                  </a:lnTo>
                  <a:lnTo>
                    <a:pt x="68" y="89"/>
                  </a:lnTo>
                  <a:lnTo>
                    <a:pt x="61" y="94"/>
                  </a:lnTo>
                  <a:lnTo>
                    <a:pt x="54" y="98"/>
                  </a:lnTo>
                  <a:lnTo>
                    <a:pt x="47" y="100"/>
                  </a:lnTo>
                  <a:lnTo>
                    <a:pt x="30" y="100"/>
                  </a:lnTo>
                  <a:lnTo>
                    <a:pt x="24" y="98"/>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0" name="Freeform 23">
              <a:extLst>
                <a:ext uri="{FF2B5EF4-FFF2-40B4-BE49-F238E27FC236}">
                  <a16:creationId xmlns:a16="http://schemas.microsoft.com/office/drawing/2014/main" id="{98497CFB-90CF-4ECF-87E3-CD2E25E6D036}"/>
                </a:ext>
              </a:extLst>
            </p:cNvPr>
            <p:cNvSpPr>
              <a:spLocks/>
            </p:cNvSpPr>
            <p:nvPr/>
          </p:nvSpPr>
          <p:spPr bwMode="auto">
            <a:xfrm>
              <a:off x="7831" y="905"/>
              <a:ext cx="91" cy="111"/>
            </a:xfrm>
            <a:custGeom>
              <a:avLst/>
              <a:gdLst>
                <a:gd name="T0" fmla="+- 0 7831 7831"/>
                <a:gd name="T1" fmla="*/ T0 w 91"/>
                <a:gd name="T2" fmla="+- 0 985 905"/>
                <a:gd name="T3" fmla="*/ 985 h 111"/>
                <a:gd name="T4" fmla="+- 0 7831 7831"/>
                <a:gd name="T5" fmla="*/ T4 w 91"/>
                <a:gd name="T6" fmla="+- 0 994 905"/>
                <a:gd name="T7" fmla="*/ 994 h 111"/>
                <a:gd name="T8" fmla="+- 0 7834 7831"/>
                <a:gd name="T9" fmla="*/ T8 w 91"/>
                <a:gd name="T10" fmla="+- 0 1002 905"/>
                <a:gd name="T11" fmla="*/ 1002 h 111"/>
                <a:gd name="T12" fmla="+- 0 7841 7831"/>
                <a:gd name="T13" fmla="*/ T12 w 91"/>
                <a:gd name="T14" fmla="+- 0 1007 905"/>
                <a:gd name="T15" fmla="*/ 1007 h 111"/>
                <a:gd name="T16" fmla="+- 0 7847 7831"/>
                <a:gd name="T17" fmla="*/ T16 w 91"/>
                <a:gd name="T18" fmla="+- 0 1013 905"/>
                <a:gd name="T19" fmla="*/ 1013 h 111"/>
                <a:gd name="T20" fmla="+- 0 7850 7831"/>
                <a:gd name="T21" fmla="*/ T20 w 91"/>
                <a:gd name="T22" fmla="+- 0 999 905"/>
                <a:gd name="T23" fmla="*/ 999 h 111"/>
                <a:gd name="T24" fmla="+- 0 7846 7831"/>
                <a:gd name="T25" fmla="*/ T24 w 91"/>
                <a:gd name="T26" fmla="+- 0 996 905"/>
                <a:gd name="T27" fmla="*/ 996 h 111"/>
                <a:gd name="T28" fmla="+- 0 7844 7831"/>
                <a:gd name="T29" fmla="*/ T28 w 91"/>
                <a:gd name="T30" fmla="+- 0 991 905"/>
                <a:gd name="T31" fmla="*/ 991 h 111"/>
                <a:gd name="T32" fmla="+- 0 7844 7831"/>
                <a:gd name="T33" fmla="*/ T32 w 91"/>
                <a:gd name="T34" fmla="+- 0 978 905"/>
                <a:gd name="T35" fmla="*/ 978 h 111"/>
                <a:gd name="T36" fmla="+- 0 7847 7831"/>
                <a:gd name="T37" fmla="*/ T36 w 91"/>
                <a:gd name="T38" fmla="+- 0 973 905"/>
                <a:gd name="T39" fmla="*/ 973 h 111"/>
                <a:gd name="T40" fmla="+- 0 7854 7831"/>
                <a:gd name="T41" fmla="*/ T40 w 91"/>
                <a:gd name="T42" fmla="+- 0 968 905"/>
                <a:gd name="T43" fmla="*/ 968 h 111"/>
                <a:gd name="T44" fmla="+- 0 7865 7831"/>
                <a:gd name="T45" fmla="*/ T44 w 91"/>
                <a:gd name="T46" fmla="+- 0 952 905"/>
                <a:gd name="T47" fmla="*/ 952 h 111"/>
                <a:gd name="T48" fmla="+- 0 7854 7831"/>
                <a:gd name="T49" fmla="*/ T48 w 91"/>
                <a:gd name="T50" fmla="+- 0 955 905"/>
                <a:gd name="T51" fmla="*/ 955 h 111"/>
                <a:gd name="T52" fmla="+- 0 7845 7831"/>
                <a:gd name="T53" fmla="*/ T52 w 91"/>
                <a:gd name="T54" fmla="+- 0 961 905"/>
                <a:gd name="T55" fmla="*/ 961 h 111"/>
                <a:gd name="T56" fmla="+- 0 7836 7831"/>
                <a:gd name="T57" fmla="*/ T56 w 91"/>
                <a:gd name="T58" fmla="+- 0 967 905"/>
                <a:gd name="T59" fmla="*/ 967 h 111"/>
                <a:gd name="T60" fmla="+- 0 7831 7831"/>
                <a:gd name="T61" fmla="*/ T60 w 91"/>
                <a:gd name="T62" fmla="+- 0 975 905"/>
                <a:gd name="T63" fmla="*/ 975 h 111"/>
                <a:gd name="T64" fmla="+- 0 7831 7831"/>
                <a:gd name="T65" fmla="*/ T64 w 91"/>
                <a:gd name="T66" fmla="+- 0 985 905"/>
                <a:gd name="T67" fmla="*/ 985 h 11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1" h="111">
                  <a:moveTo>
                    <a:pt x="0" y="80"/>
                  </a:moveTo>
                  <a:lnTo>
                    <a:pt x="0" y="89"/>
                  </a:lnTo>
                  <a:lnTo>
                    <a:pt x="3" y="97"/>
                  </a:lnTo>
                  <a:lnTo>
                    <a:pt x="10" y="102"/>
                  </a:lnTo>
                  <a:lnTo>
                    <a:pt x="16" y="108"/>
                  </a:lnTo>
                  <a:lnTo>
                    <a:pt x="19" y="94"/>
                  </a:lnTo>
                  <a:lnTo>
                    <a:pt x="15" y="91"/>
                  </a:lnTo>
                  <a:lnTo>
                    <a:pt x="13" y="86"/>
                  </a:lnTo>
                  <a:lnTo>
                    <a:pt x="13" y="73"/>
                  </a:lnTo>
                  <a:lnTo>
                    <a:pt x="16" y="68"/>
                  </a:lnTo>
                  <a:lnTo>
                    <a:pt x="23" y="63"/>
                  </a:lnTo>
                  <a:lnTo>
                    <a:pt x="34" y="47"/>
                  </a:lnTo>
                  <a:lnTo>
                    <a:pt x="23" y="50"/>
                  </a:lnTo>
                  <a:lnTo>
                    <a:pt x="14" y="56"/>
                  </a:lnTo>
                  <a:lnTo>
                    <a:pt x="5" y="62"/>
                  </a:lnTo>
                  <a:lnTo>
                    <a:pt x="0" y="70"/>
                  </a:lnTo>
                  <a:lnTo>
                    <a:pt x="0" y="80"/>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1" name="Freeform 24">
              <a:extLst>
                <a:ext uri="{FF2B5EF4-FFF2-40B4-BE49-F238E27FC236}">
                  <a16:creationId xmlns:a16="http://schemas.microsoft.com/office/drawing/2014/main" id="{9A5CE926-CF67-4626-BB3C-B3AFA5D21C24}"/>
                </a:ext>
              </a:extLst>
            </p:cNvPr>
            <p:cNvSpPr>
              <a:spLocks/>
            </p:cNvSpPr>
            <p:nvPr/>
          </p:nvSpPr>
          <p:spPr bwMode="auto">
            <a:xfrm>
              <a:off x="6986" y="709"/>
              <a:ext cx="67" cy="74"/>
            </a:xfrm>
            <a:custGeom>
              <a:avLst/>
              <a:gdLst>
                <a:gd name="T0" fmla="+- 0 6999 6986"/>
                <a:gd name="T1" fmla="*/ T0 w 67"/>
                <a:gd name="T2" fmla="+- 0 731 709"/>
                <a:gd name="T3" fmla="*/ 731 h 74"/>
                <a:gd name="T4" fmla="+- 0 7010 6986"/>
                <a:gd name="T5" fmla="*/ T4 w 67"/>
                <a:gd name="T6" fmla="+- 0 721 709"/>
                <a:gd name="T7" fmla="*/ 721 h 74"/>
                <a:gd name="T8" fmla="+- 0 7032 6986"/>
                <a:gd name="T9" fmla="*/ T8 w 67"/>
                <a:gd name="T10" fmla="+- 0 721 709"/>
                <a:gd name="T11" fmla="*/ 721 h 74"/>
                <a:gd name="T12" fmla="+- 0 7039 6986"/>
                <a:gd name="T13" fmla="*/ T12 w 67"/>
                <a:gd name="T14" fmla="+- 0 725 709"/>
                <a:gd name="T15" fmla="*/ 725 h 74"/>
                <a:gd name="T16" fmla="+- 0 7043 6986"/>
                <a:gd name="T17" fmla="*/ T16 w 67"/>
                <a:gd name="T18" fmla="+- 0 730 709"/>
                <a:gd name="T19" fmla="*/ 730 h 74"/>
                <a:gd name="T20" fmla="+- 0 7053 6986"/>
                <a:gd name="T21" fmla="*/ T20 w 67"/>
                <a:gd name="T22" fmla="+- 0 724 709"/>
                <a:gd name="T23" fmla="*/ 724 h 74"/>
                <a:gd name="T24" fmla="+- 0 7047 6986"/>
                <a:gd name="T25" fmla="*/ T24 w 67"/>
                <a:gd name="T26" fmla="+- 0 716 709"/>
                <a:gd name="T27" fmla="*/ 716 h 74"/>
                <a:gd name="T28" fmla="+- 0 7038 6986"/>
                <a:gd name="T29" fmla="*/ T28 w 67"/>
                <a:gd name="T30" fmla="+- 0 709 709"/>
                <a:gd name="T31" fmla="*/ 709 h 74"/>
                <a:gd name="T32" fmla="+- 0 7024 6986"/>
                <a:gd name="T33" fmla="*/ T32 w 67"/>
                <a:gd name="T34" fmla="+- 0 709 709"/>
                <a:gd name="T35" fmla="*/ 709 h 74"/>
                <a:gd name="T36" fmla="+- 0 7010 6986"/>
                <a:gd name="T37" fmla="*/ T36 w 67"/>
                <a:gd name="T38" fmla="+- 0 712 709"/>
                <a:gd name="T39" fmla="*/ 712 h 74"/>
                <a:gd name="T40" fmla="+- 0 6993 6986"/>
                <a:gd name="T41" fmla="*/ T40 w 67"/>
                <a:gd name="T42" fmla="+- 0 725 709"/>
                <a:gd name="T43" fmla="*/ 725 h 74"/>
                <a:gd name="T44" fmla="+- 0 6986 6986"/>
                <a:gd name="T45" fmla="*/ T44 w 67"/>
                <a:gd name="T46" fmla="+- 0 747 709"/>
                <a:gd name="T47" fmla="*/ 747 h 74"/>
                <a:gd name="T48" fmla="+- 0 6989 6986"/>
                <a:gd name="T49" fmla="*/ T48 w 67"/>
                <a:gd name="T50" fmla="+- 0 761 709"/>
                <a:gd name="T51" fmla="*/ 761 h 74"/>
                <a:gd name="T52" fmla="+- 0 7003 6986"/>
                <a:gd name="T53" fmla="*/ T52 w 67"/>
                <a:gd name="T54" fmla="+- 0 778 709"/>
                <a:gd name="T55" fmla="*/ 778 h 74"/>
                <a:gd name="T56" fmla="+- 0 7024 6986"/>
                <a:gd name="T57" fmla="*/ T56 w 67"/>
                <a:gd name="T58" fmla="+- 0 784 709"/>
                <a:gd name="T59" fmla="*/ 784 h 74"/>
                <a:gd name="T60" fmla="+- 0 7036 6986"/>
                <a:gd name="T61" fmla="*/ T60 w 67"/>
                <a:gd name="T62" fmla="+- 0 784 709"/>
                <a:gd name="T63" fmla="*/ 784 h 74"/>
                <a:gd name="T64" fmla="+- 0 7046 6986"/>
                <a:gd name="T65" fmla="*/ T64 w 67"/>
                <a:gd name="T66" fmla="+- 0 778 709"/>
                <a:gd name="T67" fmla="*/ 778 h 74"/>
                <a:gd name="T68" fmla="+- 0 7053 6986"/>
                <a:gd name="T69" fmla="*/ T68 w 67"/>
                <a:gd name="T70" fmla="+- 0 771 709"/>
                <a:gd name="T71" fmla="*/ 771 h 74"/>
                <a:gd name="T72" fmla="+- 0 7053 6986"/>
                <a:gd name="T73" fmla="*/ T72 w 67"/>
                <a:gd name="T74" fmla="+- 0 744 709"/>
                <a:gd name="T75" fmla="*/ 744 h 74"/>
                <a:gd name="T76" fmla="+- 0 7020 6986"/>
                <a:gd name="T77" fmla="*/ T76 w 67"/>
                <a:gd name="T78" fmla="+- 0 744 709"/>
                <a:gd name="T79" fmla="*/ 744 h 74"/>
                <a:gd name="T80" fmla="+- 0 7020 6986"/>
                <a:gd name="T81" fmla="*/ T80 w 67"/>
                <a:gd name="T82" fmla="+- 0 755 709"/>
                <a:gd name="T83" fmla="*/ 755 h 74"/>
                <a:gd name="T84" fmla="+- 0 7041 6986"/>
                <a:gd name="T85" fmla="*/ T84 w 67"/>
                <a:gd name="T86" fmla="+- 0 755 709"/>
                <a:gd name="T87" fmla="*/ 755 h 74"/>
                <a:gd name="T88" fmla="+- 0 7041 6986"/>
                <a:gd name="T89" fmla="*/ T88 w 67"/>
                <a:gd name="T90" fmla="+- 0 766 709"/>
                <a:gd name="T91" fmla="*/ 766 h 74"/>
                <a:gd name="T92" fmla="+- 0 7038 6986"/>
                <a:gd name="T93" fmla="*/ T92 w 67"/>
                <a:gd name="T94" fmla="+- 0 769 709"/>
                <a:gd name="T95" fmla="*/ 769 h 74"/>
                <a:gd name="T96" fmla="+- 0 7031 6986"/>
                <a:gd name="T97" fmla="*/ T96 w 67"/>
                <a:gd name="T98" fmla="+- 0 772 709"/>
                <a:gd name="T99" fmla="*/ 772 h 74"/>
                <a:gd name="T100" fmla="+- 0 7010 6986"/>
                <a:gd name="T101" fmla="*/ T100 w 67"/>
                <a:gd name="T102" fmla="+- 0 772 709"/>
                <a:gd name="T103" fmla="*/ 772 h 74"/>
                <a:gd name="T104" fmla="+- 0 6999 6986"/>
                <a:gd name="T105" fmla="*/ T104 w 67"/>
                <a:gd name="T106" fmla="+- 0 761 709"/>
                <a:gd name="T107" fmla="*/ 761 h 74"/>
                <a:gd name="T108" fmla="+- 0 6999 6986"/>
                <a:gd name="T109" fmla="*/ T108 w 67"/>
                <a:gd name="T110" fmla="+- 0 731 709"/>
                <a:gd name="T111" fmla="*/ 731 h 7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Lst>
              <a:rect l="0" t="0" r="r" b="b"/>
              <a:pathLst>
                <a:path w="67" h="74">
                  <a:moveTo>
                    <a:pt x="13" y="22"/>
                  </a:moveTo>
                  <a:lnTo>
                    <a:pt x="24" y="12"/>
                  </a:lnTo>
                  <a:lnTo>
                    <a:pt x="46" y="12"/>
                  </a:lnTo>
                  <a:lnTo>
                    <a:pt x="53" y="16"/>
                  </a:lnTo>
                  <a:lnTo>
                    <a:pt x="57" y="21"/>
                  </a:lnTo>
                  <a:lnTo>
                    <a:pt x="67" y="15"/>
                  </a:lnTo>
                  <a:lnTo>
                    <a:pt x="61" y="7"/>
                  </a:lnTo>
                  <a:lnTo>
                    <a:pt x="52" y="0"/>
                  </a:lnTo>
                  <a:lnTo>
                    <a:pt x="38" y="0"/>
                  </a:lnTo>
                  <a:lnTo>
                    <a:pt x="24" y="3"/>
                  </a:lnTo>
                  <a:lnTo>
                    <a:pt x="7" y="16"/>
                  </a:lnTo>
                  <a:lnTo>
                    <a:pt x="0" y="38"/>
                  </a:lnTo>
                  <a:lnTo>
                    <a:pt x="3" y="52"/>
                  </a:lnTo>
                  <a:lnTo>
                    <a:pt x="17" y="69"/>
                  </a:lnTo>
                  <a:lnTo>
                    <a:pt x="38" y="75"/>
                  </a:lnTo>
                  <a:lnTo>
                    <a:pt x="50" y="75"/>
                  </a:lnTo>
                  <a:lnTo>
                    <a:pt x="60" y="69"/>
                  </a:lnTo>
                  <a:lnTo>
                    <a:pt x="67" y="62"/>
                  </a:lnTo>
                  <a:lnTo>
                    <a:pt x="67" y="35"/>
                  </a:lnTo>
                  <a:lnTo>
                    <a:pt x="34" y="35"/>
                  </a:lnTo>
                  <a:lnTo>
                    <a:pt x="34" y="46"/>
                  </a:lnTo>
                  <a:lnTo>
                    <a:pt x="55" y="46"/>
                  </a:lnTo>
                  <a:lnTo>
                    <a:pt x="55" y="57"/>
                  </a:lnTo>
                  <a:lnTo>
                    <a:pt x="52" y="60"/>
                  </a:lnTo>
                  <a:lnTo>
                    <a:pt x="45" y="63"/>
                  </a:lnTo>
                  <a:lnTo>
                    <a:pt x="24" y="63"/>
                  </a:lnTo>
                  <a:lnTo>
                    <a:pt x="13" y="52"/>
                  </a:lnTo>
                  <a:lnTo>
                    <a:pt x="13" y="22"/>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2" name="Freeform 25">
              <a:extLst>
                <a:ext uri="{FF2B5EF4-FFF2-40B4-BE49-F238E27FC236}">
                  <a16:creationId xmlns:a16="http://schemas.microsoft.com/office/drawing/2014/main" id="{9B7129CC-E8D5-4A26-B897-CB88A3661F2E}"/>
                </a:ext>
              </a:extLst>
            </p:cNvPr>
            <p:cNvSpPr>
              <a:spLocks/>
            </p:cNvSpPr>
            <p:nvPr/>
          </p:nvSpPr>
          <p:spPr bwMode="auto">
            <a:xfrm>
              <a:off x="7069" y="711"/>
              <a:ext cx="49" cy="72"/>
            </a:xfrm>
            <a:custGeom>
              <a:avLst/>
              <a:gdLst>
                <a:gd name="T0" fmla="+- 0 7082 7069"/>
                <a:gd name="T1" fmla="*/ T0 w 49"/>
                <a:gd name="T2" fmla="+- 0 771 711"/>
                <a:gd name="T3" fmla="*/ 771 h 72"/>
                <a:gd name="T4" fmla="+- 0 7082 7069"/>
                <a:gd name="T5" fmla="*/ T4 w 49"/>
                <a:gd name="T6" fmla="+- 0 751 711"/>
                <a:gd name="T7" fmla="*/ 751 h 72"/>
                <a:gd name="T8" fmla="+- 0 7117 7069"/>
                <a:gd name="T9" fmla="*/ T8 w 49"/>
                <a:gd name="T10" fmla="+- 0 751 711"/>
                <a:gd name="T11" fmla="*/ 751 h 72"/>
                <a:gd name="T12" fmla="+- 0 7117 7069"/>
                <a:gd name="T13" fmla="*/ T12 w 49"/>
                <a:gd name="T14" fmla="+- 0 740 711"/>
                <a:gd name="T15" fmla="*/ 740 h 72"/>
                <a:gd name="T16" fmla="+- 0 7082 7069"/>
                <a:gd name="T17" fmla="*/ T16 w 49"/>
                <a:gd name="T18" fmla="+- 0 740 711"/>
                <a:gd name="T19" fmla="*/ 740 h 72"/>
                <a:gd name="T20" fmla="+- 0 7082 7069"/>
                <a:gd name="T21" fmla="*/ T20 w 49"/>
                <a:gd name="T22" fmla="+- 0 722 711"/>
                <a:gd name="T23" fmla="*/ 722 h 72"/>
                <a:gd name="T24" fmla="+- 0 7118 7069"/>
                <a:gd name="T25" fmla="*/ T24 w 49"/>
                <a:gd name="T26" fmla="+- 0 722 711"/>
                <a:gd name="T27" fmla="*/ 722 h 72"/>
                <a:gd name="T28" fmla="+- 0 7118 7069"/>
                <a:gd name="T29" fmla="*/ T28 w 49"/>
                <a:gd name="T30" fmla="+- 0 711 711"/>
                <a:gd name="T31" fmla="*/ 711 h 72"/>
                <a:gd name="T32" fmla="+- 0 7069 7069"/>
                <a:gd name="T33" fmla="*/ T32 w 49"/>
                <a:gd name="T34" fmla="+- 0 711 711"/>
                <a:gd name="T35" fmla="*/ 711 h 72"/>
                <a:gd name="T36" fmla="+- 0 7069 7069"/>
                <a:gd name="T37" fmla="*/ T36 w 49"/>
                <a:gd name="T38" fmla="+- 0 782 711"/>
                <a:gd name="T39" fmla="*/ 782 h 72"/>
                <a:gd name="T40" fmla="+- 0 7118 7069"/>
                <a:gd name="T41" fmla="*/ T40 w 49"/>
                <a:gd name="T42" fmla="+- 0 782 711"/>
                <a:gd name="T43" fmla="*/ 782 h 72"/>
                <a:gd name="T44" fmla="+- 0 7118 7069"/>
                <a:gd name="T45" fmla="*/ T44 w 49"/>
                <a:gd name="T46" fmla="+- 0 771 711"/>
                <a:gd name="T47" fmla="*/ 771 h 72"/>
                <a:gd name="T48" fmla="+- 0 7082 7069"/>
                <a:gd name="T49" fmla="*/ T48 w 49"/>
                <a:gd name="T50" fmla="+- 0 771 711"/>
                <a:gd name="T51" fmla="*/ 771 h 7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49" h="72">
                  <a:moveTo>
                    <a:pt x="13" y="60"/>
                  </a:moveTo>
                  <a:lnTo>
                    <a:pt x="13" y="40"/>
                  </a:lnTo>
                  <a:lnTo>
                    <a:pt x="48" y="40"/>
                  </a:lnTo>
                  <a:lnTo>
                    <a:pt x="48" y="29"/>
                  </a:lnTo>
                  <a:lnTo>
                    <a:pt x="13" y="29"/>
                  </a:lnTo>
                  <a:lnTo>
                    <a:pt x="13" y="11"/>
                  </a:lnTo>
                  <a:lnTo>
                    <a:pt x="49" y="11"/>
                  </a:lnTo>
                  <a:lnTo>
                    <a:pt x="49" y="0"/>
                  </a:lnTo>
                  <a:lnTo>
                    <a:pt x="0" y="0"/>
                  </a:lnTo>
                  <a:lnTo>
                    <a:pt x="0" y="71"/>
                  </a:lnTo>
                  <a:lnTo>
                    <a:pt x="49" y="71"/>
                  </a:lnTo>
                  <a:lnTo>
                    <a:pt x="49" y="60"/>
                  </a:lnTo>
                  <a:lnTo>
                    <a:pt x="13" y="60"/>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3" name="Freeform 26">
              <a:extLst>
                <a:ext uri="{FF2B5EF4-FFF2-40B4-BE49-F238E27FC236}">
                  <a16:creationId xmlns:a16="http://schemas.microsoft.com/office/drawing/2014/main" id="{F07C86E1-ED65-4F3A-8DBD-EA1C81BA826E}"/>
                </a:ext>
              </a:extLst>
            </p:cNvPr>
            <p:cNvSpPr>
              <a:spLocks/>
            </p:cNvSpPr>
            <p:nvPr/>
          </p:nvSpPr>
          <p:spPr bwMode="auto">
            <a:xfrm>
              <a:off x="7131" y="711"/>
              <a:ext cx="56" cy="72"/>
            </a:xfrm>
            <a:custGeom>
              <a:avLst/>
              <a:gdLst>
                <a:gd name="T0" fmla="+- 0 7153 7131"/>
                <a:gd name="T1" fmla="*/ T0 w 56"/>
                <a:gd name="T2" fmla="+- 0 782 711"/>
                <a:gd name="T3" fmla="*/ 782 h 72"/>
                <a:gd name="T4" fmla="+- 0 7165 7131"/>
                <a:gd name="T5" fmla="*/ T4 w 56"/>
                <a:gd name="T6" fmla="+- 0 782 711"/>
                <a:gd name="T7" fmla="*/ 782 h 72"/>
                <a:gd name="T8" fmla="+- 0 7165 7131"/>
                <a:gd name="T9" fmla="*/ T8 w 56"/>
                <a:gd name="T10" fmla="+- 0 722 711"/>
                <a:gd name="T11" fmla="*/ 722 h 72"/>
                <a:gd name="T12" fmla="+- 0 7187 7131"/>
                <a:gd name="T13" fmla="*/ T12 w 56"/>
                <a:gd name="T14" fmla="+- 0 722 711"/>
                <a:gd name="T15" fmla="*/ 722 h 72"/>
                <a:gd name="T16" fmla="+- 0 7187 7131"/>
                <a:gd name="T17" fmla="*/ T16 w 56"/>
                <a:gd name="T18" fmla="+- 0 711 711"/>
                <a:gd name="T19" fmla="*/ 711 h 72"/>
                <a:gd name="T20" fmla="+- 0 7131 7131"/>
                <a:gd name="T21" fmla="*/ T20 w 56"/>
                <a:gd name="T22" fmla="+- 0 711 711"/>
                <a:gd name="T23" fmla="*/ 711 h 72"/>
                <a:gd name="T24" fmla="+- 0 7131 7131"/>
                <a:gd name="T25" fmla="*/ T24 w 56"/>
                <a:gd name="T26" fmla="+- 0 722 711"/>
                <a:gd name="T27" fmla="*/ 722 h 72"/>
                <a:gd name="T28" fmla="+- 0 7153 7131"/>
                <a:gd name="T29" fmla="*/ T28 w 56"/>
                <a:gd name="T30" fmla="+- 0 722 711"/>
                <a:gd name="T31" fmla="*/ 722 h 72"/>
                <a:gd name="T32" fmla="+- 0 7153 7131"/>
                <a:gd name="T33" fmla="*/ T32 w 56"/>
                <a:gd name="T34" fmla="+- 0 782 711"/>
                <a:gd name="T35" fmla="*/ 782 h 7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56" h="72">
                  <a:moveTo>
                    <a:pt x="22" y="71"/>
                  </a:moveTo>
                  <a:lnTo>
                    <a:pt x="34" y="71"/>
                  </a:lnTo>
                  <a:lnTo>
                    <a:pt x="34" y="11"/>
                  </a:lnTo>
                  <a:lnTo>
                    <a:pt x="56" y="11"/>
                  </a:lnTo>
                  <a:lnTo>
                    <a:pt x="56" y="0"/>
                  </a:lnTo>
                  <a:lnTo>
                    <a:pt x="0" y="0"/>
                  </a:lnTo>
                  <a:lnTo>
                    <a:pt x="0" y="11"/>
                  </a:lnTo>
                  <a:lnTo>
                    <a:pt x="22" y="11"/>
                  </a:lnTo>
                  <a:lnTo>
                    <a:pt x="22" y="71"/>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4" name="Freeform 27">
              <a:extLst>
                <a:ext uri="{FF2B5EF4-FFF2-40B4-BE49-F238E27FC236}">
                  <a16:creationId xmlns:a16="http://schemas.microsoft.com/office/drawing/2014/main" id="{0265271C-4777-44D8-938C-637205E2BF2D}"/>
                </a:ext>
              </a:extLst>
            </p:cNvPr>
            <p:cNvSpPr>
              <a:spLocks/>
            </p:cNvSpPr>
            <p:nvPr/>
          </p:nvSpPr>
          <p:spPr bwMode="auto">
            <a:xfrm>
              <a:off x="7231" y="746"/>
              <a:ext cx="13" cy="0"/>
            </a:xfrm>
            <a:custGeom>
              <a:avLst/>
              <a:gdLst>
                <a:gd name="T0" fmla="+- 0 7231 7231"/>
                <a:gd name="T1" fmla="*/ T0 w 13"/>
                <a:gd name="T2" fmla="+- 0 7243 7231"/>
                <a:gd name="T3" fmla="*/ T2 w 13"/>
              </a:gdLst>
              <a:ahLst/>
              <a:cxnLst>
                <a:cxn ang="0">
                  <a:pos x="T1" y="0"/>
                </a:cxn>
                <a:cxn ang="0">
                  <a:pos x="T3" y="0"/>
                </a:cxn>
              </a:cxnLst>
              <a:rect l="0" t="0" r="r" b="b"/>
              <a:pathLst>
                <a:path w="13">
                  <a:moveTo>
                    <a:pt x="0" y="0"/>
                  </a:moveTo>
                  <a:lnTo>
                    <a:pt x="12" y="0"/>
                  </a:lnTo>
                </a:path>
              </a:pathLst>
            </a:custGeom>
            <a:noFill/>
            <a:ln w="46774">
              <a:solidFill>
                <a:srgbClr val="FDFDFD"/>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5" name="Freeform 28">
              <a:extLst>
                <a:ext uri="{FF2B5EF4-FFF2-40B4-BE49-F238E27FC236}">
                  <a16:creationId xmlns:a16="http://schemas.microsoft.com/office/drawing/2014/main" id="{08783AC4-E913-4215-8450-3E73CF9F0253}"/>
                </a:ext>
              </a:extLst>
            </p:cNvPr>
            <p:cNvSpPr>
              <a:spLocks/>
            </p:cNvSpPr>
            <p:nvPr/>
          </p:nvSpPr>
          <p:spPr bwMode="auto">
            <a:xfrm>
              <a:off x="7257" y="711"/>
              <a:ext cx="56" cy="72"/>
            </a:xfrm>
            <a:custGeom>
              <a:avLst/>
              <a:gdLst>
                <a:gd name="T0" fmla="+- 0 7278 7257"/>
                <a:gd name="T1" fmla="*/ T0 w 56"/>
                <a:gd name="T2" fmla="+- 0 782 711"/>
                <a:gd name="T3" fmla="*/ 782 h 72"/>
                <a:gd name="T4" fmla="+- 0 7291 7257"/>
                <a:gd name="T5" fmla="*/ T4 w 56"/>
                <a:gd name="T6" fmla="+- 0 782 711"/>
                <a:gd name="T7" fmla="*/ 782 h 72"/>
                <a:gd name="T8" fmla="+- 0 7291 7257"/>
                <a:gd name="T9" fmla="*/ T8 w 56"/>
                <a:gd name="T10" fmla="+- 0 722 711"/>
                <a:gd name="T11" fmla="*/ 722 h 72"/>
                <a:gd name="T12" fmla="+- 0 7313 7257"/>
                <a:gd name="T13" fmla="*/ T12 w 56"/>
                <a:gd name="T14" fmla="+- 0 722 711"/>
                <a:gd name="T15" fmla="*/ 722 h 72"/>
                <a:gd name="T16" fmla="+- 0 7313 7257"/>
                <a:gd name="T17" fmla="*/ T16 w 56"/>
                <a:gd name="T18" fmla="+- 0 711 711"/>
                <a:gd name="T19" fmla="*/ 711 h 72"/>
                <a:gd name="T20" fmla="+- 0 7257 7257"/>
                <a:gd name="T21" fmla="*/ T20 w 56"/>
                <a:gd name="T22" fmla="+- 0 711 711"/>
                <a:gd name="T23" fmla="*/ 711 h 72"/>
                <a:gd name="T24" fmla="+- 0 7257 7257"/>
                <a:gd name="T25" fmla="*/ T24 w 56"/>
                <a:gd name="T26" fmla="+- 0 722 711"/>
                <a:gd name="T27" fmla="*/ 722 h 72"/>
                <a:gd name="T28" fmla="+- 0 7278 7257"/>
                <a:gd name="T29" fmla="*/ T28 w 56"/>
                <a:gd name="T30" fmla="+- 0 722 711"/>
                <a:gd name="T31" fmla="*/ 722 h 72"/>
                <a:gd name="T32" fmla="+- 0 7278 7257"/>
                <a:gd name="T33" fmla="*/ T32 w 56"/>
                <a:gd name="T34" fmla="+- 0 782 711"/>
                <a:gd name="T35" fmla="*/ 782 h 7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56" h="72">
                  <a:moveTo>
                    <a:pt x="21" y="71"/>
                  </a:moveTo>
                  <a:lnTo>
                    <a:pt x="34" y="71"/>
                  </a:lnTo>
                  <a:lnTo>
                    <a:pt x="34" y="11"/>
                  </a:lnTo>
                  <a:lnTo>
                    <a:pt x="56" y="11"/>
                  </a:lnTo>
                  <a:lnTo>
                    <a:pt x="56" y="0"/>
                  </a:lnTo>
                  <a:lnTo>
                    <a:pt x="0" y="0"/>
                  </a:lnTo>
                  <a:lnTo>
                    <a:pt x="0" y="11"/>
                  </a:lnTo>
                  <a:lnTo>
                    <a:pt x="21" y="11"/>
                  </a:lnTo>
                  <a:lnTo>
                    <a:pt x="21" y="71"/>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6" name="Freeform 29">
              <a:extLst>
                <a:ext uri="{FF2B5EF4-FFF2-40B4-BE49-F238E27FC236}">
                  <a16:creationId xmlns:a16="http://schemas.microsoft.com/office/drawing/2014/main" id="{897C65E6-A4F4-41B0-9838-15E21A483D43}"/>
                </a:ext>
              </a:extLst>
            </p:cNvPr>
            <p:cNvSpPr>
              <a:spLocks/>
            </p:cNvSpPr>
            <p:nvPr/>
          </p:nvSpPr>
          <p:spPr bwMode="auto">
            <a:xfrm>
              <a:off x="7353" y="709"/>
              <a:ext cx="73" cy="74"/>
            </a:xfrm>
            <a:custGeom>
              <a:avLst/>
              <a:gdLst>
                <a:gd name="T0" fmla="+- 0 7366 7353"/>
                <a:gd name="T1" fmla="*/ T0 w 73"/>
                <a:gd name="T2" fmla="+- 0 761 709"/>
                <a:gd name="T3" fmla="*/ 761 h 74"/>
                <a:gd name="T4" fmla="+- 0 7366 7353"/>
                <a:gd name="T5" fmla="*/ T4 w 73"/>
                <a:gd name="T6" fmla="+- 0 732 709"/>
                <a:gd name="T7" fmla="*/ 732 h 74"/>
                <a:gd name="T8" fmla="+- 0 7375 7353"/>
                <a:gd name="T9" fmla="*/ T8 w 73"/>
                <a:gd name="T10" fmla="+- 0 721 709"/>
                <a:gd name="T11" fmla="*/ 721 h 74"/>
                <a:gd name="T12" fmla="+- 0 7404 7353"/>
                <a:gd name="T13" fmla="*/ T12 w 73"/>
                <a:gd name="T14" fmla="+- 0 721 709"/>
                <a:gd name="T15" fmla="*/ 721 h 74"/>
                <a:gd name="T16" fmla="+- 0 7414 7353"/>
                <a:gd name="T17" fmla="*/ T16 w 73"/>
                <a:gd name="T18" fmla="+- 0 732 709"/>
                <a:gd name="T19" fmla="*/ 732 h 74"/>
                <a:gd name="T20" fmla="+- 0 7414 7353"/>
                <a:gd name="T21" fmla="*/ T20 w 73"/>
                <a:gd name="T22" fmla="+- 0 761 709"/>
                <a:gd name="T23" fmla="*/ 761 h 74"/>
                <a:gd name="T24" fmla="+- 0 7404 7353"/>
                <a:gd name="T25" fmla="*/ T24 w 73"/>
                <a:gd name="T26" fmla="+- 0 772 709"/>
                <a:gd name="T27" fmla="*/ 772 h 74"/>
                <a:gd name="T28" fmla="+- 0 7404 7353"/>
                <a:gd name="T29" fmla="*/ T28 w 73"/>
                <a:gd name="T30" fmla="+- 0 781 709"/>
                <a:gd name="T31" fmla="*/ 781 h 74"/>
                <a:gd name="T32" fmla="+- 0 7420 7353"/>
                <a:gd name="T33" fmla="*/ T32 w 73"/>
                <a:gd name="T34" fmla="+- 0 768 709"/>
                <a:gd name="T35" fmla="*/ 768 h 74"/>
                <a:gd name="T36" fmla="+- 0 7426 7353"/>
                <a:gd name="T37" fmla="*/ T36 w 73"/>
                <a:gd name="T38" fmla="+- 0 747 709"/>
                <a:gd name="T39" fmla="*/ 747 h 74"/>
                <a:gd name="T40" fmla="+- 0 7424 7353"/>
                <a:gd name="T41" fmla="*/ T40 w 73"/>
                <a:gd name="T42" fmla="+- 0 733 709"/>
                <a:gd name="T43" fmla="*/ 733 h 74"/>
                <a:gd name="T44" fmla="+- 0 7411 7353"/>
                <a:gd name="T45" fmla="*/ T44 w 73"/>
                <a:gd name="T46" fmla="+- 0 716 709"/>
                <a:gd name="T47" fmla="*/ 716 h 74"/>
                <a:gd name="T48" fmla="+- 0 7390 7353"/>
                <a:gd name="T49" fmla="*/ T48 w 73"/>
                <a:gd name="T50" fmla="+- 0 709 709"/>
                <a:gd name="T51" fmla="*/ 709 h 74"/>
                <a:gd name="T52" fmla="+- 0 7376 7353"/>
                <a:gd name="T53" fmla="*/ T52 w 73"/>
                <a:gd name="T54" fmla="+- 0 712 709"/>
                <a:gd name="T55" fmla="*/ 712 h 74"/>
                <a:gd name="T56" fmla="+- 0 7359 7353"/>
                <a:gd name="T57" fmla="*/ T56 w 73"/>
                <a:gd name="T58" fmla="+- 0 725 709"/>
                <a:gd name="T59" fmla="*/ 725 h 74"/>
                <a:gd name="T60" fmla="+- 0 7353 7353"/>
                <a:gd name="T61" fmla="*/ T60 w 73"/>
                <a:gd name="T62" fmla="+- 0 747 709"/>
                <a:gd name="T63" fmla="*/ 747 h 74"/>
                <a:gd name="T64" fmla="+- 0 7356 7353"/>
                <a:gd name="T65" fmla="*/ T64 w 73"/>
                <a:gd name="T66" fmla="+- 0 760 709"/>
                <a:gd name="T67" fmla="*/ 760 h 74"/>
                <a:gd name="T68" fmla="+- 0 7368 7353"/>
                <a:gd name="T69" fmla="*/ T68 w 73"/>
                <a:gd name="T70" fmla="+- 0 777 709"/>
                <a:gd name="T71" fmla="*/ 777 h 74"/>
                <a:gd name="T72" fmla="+- 0 7390 7353"/>
                <a:gd name="T73" fmla="*/ T72 w 73"/>
                <a:gd name="T74" fmla="+- 0 784 709"/>
                <a:gd name="T75" fmla="*/ 784 h 74"/>
                <a:gd name="T76" fmla="+- 0 7375 7353"/>
                <a:gd name="T77" fmla="*/ T76 w 73"/>
                <a:gd name="T78" fmla="+- 0 772 709"/>
                <a:gd name="T79" fmla="*/ 772 h 74"/>
                <a:gd name="T80" fmla="+- 0 7366 7353"/>
                <a:gd name="T81" fmla="*/ T80 w 73"/>
                <a:gd name="T82" fmla="+- 0 761 709"/>
                <a:gd name="T83" fmla="*/ 761 h 7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73" h="74">
                  <a:moveTo>
                    <a:pt x="13" y="52"/>
                  </a:moveTo>
                  <a:lnTo>
                    <a:pt x="13" y="23"/>
                  </a:lnTo>
                  <a:lnTo>
                    <a:pt x="22" y="12"/>
                  </a:lnTo>
                  <a:lnTo>
                    <a:pt x="51" y="12"/>
                  </a:lnTo>
                  <a:lnTo>
                    <a:pt x="61" y="23"/>
                  </a:lnTo>
                  <a:lnTo>
                    <a:pt x="61" y="52"/>
                  </a:lnTo>
                  <a:lnTo>
                    <a:pt x="51" y="63"/>
                  </a:lnTo>
                  <a:lnTo>
                    <a:pt x="51" y="72"/>
                  </a:lnTo>
                  <a:lnTo>
                    <a:pt x="67" y="59"/>
                  </a:lnTo>
                  <a:lnTo>
                    <a:pt x="73" y="38"/>
                  </a:lnTo>
                  <a:lnTo>
                    <a:pt x="71" y="24"/>
                  </a:lnTo>
                  <a:lnTo>
                    <a:pt x="58" y="7"/>
                  </a:lnTo>
                  <a:lnTo>
                    <a:pt x="37" y="0"/>
                  </a:lnTo>
                  <a:lnTo>
                    <a:pt x="23" y="3"/>
                  </a:lnTo>
                  <a:lnTo>
                    <a:pt x="6" y="16"/>
                  </a:lnTo>
                  <a:lnTo>
                    <a:pt x="0" y="38"/>
                  </a:lnTo>
                  <a:lnTo>
                    <a:pt x="3" y="51"/>
                  </a:lnTo>
                  <a:lnTo>
                    <a:pt x="15" y="68"/>
                  </a:lnTo>
                  <a:lnTo>
                    <a:pt x="37" y="75"/>
                  </a:lnTo>
                  <a:lnTo>
                    <a:pt x="22" y="63"/>
                  </a:lnTo>
                  <a:lnTo>
                    <a:pt x="13" y="52"/>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7" name="Freeform 30">
              <a:extLst>
                <a:ext uri="{FF2B5EF4-FFF2-40B4-BE49-F238E27FC236}">
                  <a16:creationId xmlns:a16="http://schemas.microsoft.com/office/drawing/2014/main" id="{6711DB7A-99E7-4A08-9B88-B42B09C76833}"/>
                </a:ext>
              </a:extLst>
            </p:cNvPr>
            <p:cNvSpPr>
              <a:spLocks/>
            </p:cNvSpPr>
            <p:nvPr/>
          </p:nvSpPr>
          <p:spPr bwMode="auto">
            <a:xfrm>
              <a:off x="7353" y="709"/>
              <a:ext cx="73" cy="74"/>
            </a:xfrm>
            <a:custGeom>
              <a:avLst/>
              <a:gdLst>
                <a:gd name="T0" fmla="+- 0 7390 7353"/>
                <a:gd name="T1" fmla="*/ T0 w 73"/>
                <a:gd name="T2" fmla="+- 0 772 709"/>
                <a:gd name="T3" fmla="*/ 772 h 74"/>
                <a:gd name="T4" fmla="+- 0 7375 7353"/>
                <a:gd name="T5" fmla="*/ T4 w 73"/>
                <a:gd name="T6" fmla="+- 0 772 709"/>
                <a:gd name="T7" fmla="*/ 772 h 74"/>
                <a:gd name="T8" fmla="+- 0 7390 7353"/>
                <a:gd name="T9" fmla="*/ T8 w 73"/>
                <a:gd name="T10" fmla="+- 0 784 709"/>
                <a:gd name="T11" fmla="*/ 784 h 74"/>
                <a:gd name="T12" fmla="+- 0 7404 7353"/>
                <a:gd name="T13" fmla="*/ T12 w 73"/>
                <a:gd name="T14" fmla="+- 0 781 709"/>
                <a:gd name="T15" fmla="*/ 781 h 74"/>
                <a:gd name="T16" fmla="+- 0 7404 7353"/>
                <a:gd name="T17" fmla="*/ T16 w 73"/>
                <a:gd name="T18" fmla="+- 0 772 709"/>
                <a:gd name="T19" fmla="*/ 772 h 74"/>
                <a:gd name="T20" fmla="+- 0 7390 7353"/>
                <a:gd name="T21" fmla="*/ T20 w 73"/>
                <a:gd name="T22" fmla="+- 0 772 709"/>
                <a:gd name="T23" fmla="*/ 772 h 74"/>
              </a:gdLst>
              <a:ahLst/>
              <a:cxnLst>
                <a:cxn ang="0">
                  <a:pos x="T1" y="T3"/>
                </a:cxn>
                <a:cxn ang="0">
                  <a:pos x="T5" y="T7"/>
                </a:cxn>
                <a:cxn ang="0">
                  <a:pos x="T9" y="T11"/>
                </a:cxn>
                <a:cxn ang="0">
                  <a:pos x="T13" y="T15"/>
                </a:cxn>
                <a:cxn ang="0">
                  <a:pos x="T17" y="T19"/>
                </a:cxn>
                <a:cxn ang="0">
                  <a:pos x="T21" y="T23"/>
                </a:cxn>
              </a:cxnLst>
              <a:rect l="0" t="0" r="r" b="b"/>
              <a:pathLst>
                <a:path w="73" h="74">
                  <a:moveTo>
                    <a:pt x="37" y="63"/>
                  </a:moveTo>
                  <a:lnTo>
                    <a:pt x="22" y="63"/>
                  </a:lnTo>
                  <a:lnTo>
                    <a:pt x="37" y="75"/>
                  </a:lnTo>
                  <a:lnTo>
                    <a:pt x="51" y="72"/>
                  </a:lnTo>
                  <a:lnTo>
                    <a:pt x="51" y="63"/>
                  </a:lnTo>
                  <a:lnTo>
                    <a:pt x="37" y="63"/>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8" name="Freeform 31">
              <a:extLst>
                <a:ext uri="{FF2B5EF4-FFF2-40B4-BE49-F238E27FC236}">
                  <a16:creationId xmlns:a16="http://schemas.microsoft.com/office/drawing/2014/main" id="{9CA88E36-F0AB-476D-882E-D5626E418642}"/>
                </a:ext>
              </a:extLst>
            </p:cNvPr>
            <p:cNvSpPr>
              <a:spLocks/>
            </p:cNvSpPr>
            <p:nvPr/>
          </p:nvSpPr>
          <p:spPr bwMode="auto">
            <a:xfrm>
              <a:off x="7441" y="711"/>
              <a:ext cx="62" cy="72"/>
            </a:xfrm>
            <a:custGeom>
              <a:avLst/>
              <a:gdLst>
                <a:gd name="T0" fmla="+- 0 7491 7441"/>
                <a:gd name="T1" fmla="*/ T0 w 62"/>
                <a:gd name="T2" fmla="+- 0 782 711"/>
                <a:gd name="T3" fmla="*/ 782 h 72"/>
                <a:gd name="T4" fmla="+- 0 7503 7441"/>
                <a:gd name="T5" fmla="*/ T4 w 62"/>
                <a:gd name="T6" fmla="+- 0 782 711"/>
                <a:gd name="T7" fmla="*/ 782 h 72"/>
                <a:gd name="T8" fmla="+- 0 7503 7441"/>
                <a:gd name="T9" fmla="*/ T8 w 62"/>
                <a:gd name="T10" fmla="+- 0 711 711"/>
                <a:gd name="T11" fmla="*/ 711 h 72"/>
                <a:gd name="T12" fmla="+- 0 7491 7441"/>
                <a:gd name="T13" fmla="*/ T12 w 62"/>
                <a:gd name="T14" fmla="+- 0 711 711"/>
                <a:gd name="T15" fmla="*/ 711 h 72"/>
                <a:gd name="T16" fmla="+- 0 7491 7441"/>
                <a:gd name="T17" fmla="*/ T16 w 62"/>
                <a:gd name="T18" fmla="+- 0 760 711"/>
                <a:gd name="T19" fmla="*/ 760 h 72"/>
                <a:gd name="T20" fmla="+- 0 7454 7441"/>
                <a:gd name="T21" fmla="*/ T20 w 62"/>
                <a:gd name="T22" fmla="+- 0 711 711"/>
                <a:gd name="T23" fmla="*/ 711 h 72"/>
                <a:gd name="T24" fmla="+- 0 7441 7441"/>
                <a:gd name="T25" fmla="*/ T24 w 62"/>
                <a:gd name="T26" fmla="+- 0 711 711"/>
                <a:gd name="T27" fmla="*/ 711 h 72"/>
                <a:gd name="T28" fmla="+- 0 7441 7441"/>
                <a:gd name="T29" fmla="*/ T28 w 62"/>
                <a:gd name="T30" fmla="+- 0 782 711"/>
                <a:gd name="T31" fmla="*/ 782 h 72"/>
                <a:gd name="T32" fmla="+- 0 7454 7441"/>
                <a:gd name="T33" fmla="*/ T32 w 62"/>
                <a:gd name="T34" fmla="+- 0 782 711"/>
                <a:gd name="T35" fmla="*/ 782 h 72"/>
                <a:gd name="T36" fmla="+- 0 7454 7441"/>
                <a:gd name="T37" fmla="*/ T36 w 62"/>
                <a:gd name="T38" fmla="+- 0 731 711"/>
                <a:gd name="T39" fmla="*/ 731 h 72"/>
                <a:gd name="T40" fmla="+- 0 7491 7441"/>
                <a:gd name="T41" fmla="*/ T40 w 62"/>
                <a:gd name="T42" fmla="+- 0 782 711"/>
                <a:gd name="T43" fmla="*/ 782 h 7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62" h="72">
                  <a:moveTo>
                    <a:pt x="50" y="71"/>
                  </a:moveTo>
                  <a:lnTo>
                    <a:pt x="62" y="71"/>
                  </a:lnTo>
                  <a:lnTo>
                    <a:pt x="62" y="0"/>
                  </a:lnTo>
                  <a:lnTo>
                    <a:pt x="50" y="0"/>
                  </a:lnTo>
                  <a:lnTo>
                    <a:pt x="50" y="49"/>
                  </a:lnTo>
                  <a:lnTo>
                    <a:pt x="13" y="0"/>
                  </a:lnTo>
                  <a:lnTo>
                    <a:pt x="0" y="0"/>
                  </a:lnTo>
                  <a:lnTo>
                    <a:pt x="0" y="71"/>
                  </a:lnTo>
                  <a:lnTo>
                    <a:pt x="13" y="71"/>
                  </a:lnTo>
                  <a:lnTo>
                    <a:pt x="13" y="20"/>
                  </a:lnTo>
                  <a:lnTo>
                    <a:pt x="50" y="71"/>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9" name="Picture 32">
              <a:extLst>
                <a:ext uri="{FF2B5EF4-FFF2-40B4-BE49-F238E27FC236}">
                  <a16:creationId xmlns:a16="http://schemas.microsoft.com/office/drawing/2014/main" id="{FA6DEBA5-3454-4AC8-9242-E3C5F65C2C1A}"/>
                </a:ext>
              </a:extLst>
            </p:cNvPr>
            <p:cNvPicPr>
              <a:picLocks noChangeAspect="1" noChangeArrowheads="1"/>
            </p:cNvPicPr>
            <p:nvPr/>
          </p:nvPicPr>
          <p:blipFill>
            <a:blip r:embed="rId6" cstate="print">
              <a:duotone>
                <a:prstClr val="black"/>
                <a:schemeClr val="accent4">
                  <a:tint val="45000"/>
                  <a:satMod val="400000"/>
                </a:schemeClr>
              </a:duotone>
              <a:extLst>
                <a:ext uri="{28A0092B-C50C-407E-A947-70E740481C1C}">
                  <a14:useLocalDpi xmlns:a14="http://schemas.microsoft.com/office/drawing/2010/main" val="0"/>
                </a:ext>
              </a:extLst>
            </a:blip>
            <a:srcRect/>
            <a:stretch>
              <a:fillRect/>
            </a:stretch>
          </p:blipFill>
          <p:spPr bwMode="auto">
            <a:xfrm>
              <a:off x="8173" y="626"/>
              <a:ext cx="3227" cy="524"/>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3">
              <a:extLst>
                <a:ext uri="{FF2B5EF4-FFF2-40B4-BE49-F238E27FC236}">
                  <a16:creationId xmlns:a16="http://schemas.microsoft.com/office/drawing/2014/main" id="{EF957C53-61F9-4E0F-BA14-C01F2B10290D}"/>
                </a:ext>
              </a:extLst>
            </p:cNvPr>
            <p:cNvPicPr>
              <a:picLocks noChangeAspect="1" noChangeArrowheads="1"/>
            </p:cNvPicPr>
            <p:nvPr/>
          </p:nvPicPr>
          <p:blipFill>
            <a:blip r:embed="rId7">
              <a:duotone>
                <a:prstClr val="black"/>
                <a:schemeClr val="accent4">
                  <a:tint val="45000"/>
                  <a:satMod val="400000"/>
                </a:schemeClr>
              </a:duotone>
              <a:extLst>
                <a:ext uri="{28A0092B-C50C-407E-A947-70E740481C1C}">
                  <a14:useLocalDpi xmlns:a14="http://schemas.microsoft.com/office/drawing/2010/main" val="0"/>
                </a:ext>
              </a:extLst>
            </a:blip>
            <a:srcRect/>
            <a:stretch>
              <a:fillRect/>
            </a:stretch>
          </p:blipFill>
          <p:spPr bwMode="auto">
            <a:xfrm>
              <a:off x="9962" y="818"/>
              <a:ext cx="410" cy="27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34">
              <a:extLst>
                <a:ext uri="{FF2B5EF4-FFF2-40B4-BE49-F238E27FC236}">
                  <a16:creationId xmlns:a16="http://schemas.microsoft.com/office/drawing/2014/main" id="{7088DA17-D843-4746-AB64-AC5599931455}"/>
                </a:ext>
              </a:extLst>
            </p:cNvPr>
            <p:cNvPicPr>
              <a:picLocks noChangeAspect="1" noChangeArrowheads="1"/>
            </p:cNvPicPr>
            <p:nvPr/>
          </p:nvPicPr>
          <p:blipFill>
            <a:blip r:embed="rId8" cstate="print">
              <a:duotone>
                <a:prstClr val="black"/>
                <a:schemeClr val="accent4">
                  <a:tint val="45000"/>
                  <a:satMod val="400000"/>
                </a:schemeClr>
              </a:duotone>
              <a:extLst>
                <a:ext uri="{28A0092B-C50C-407E-A947-70E740481C1C}">
                  <a14:useLocalDpi xmlns:a14="http://schemas.microsoft.com/office/drawing/2010/main" val="0"/>
                </a:ext>
              </a:extLst>
            </a:blip>
            <a:srcRect/>
            <a:stretch>
              <a:fillRect/>
            </a:stretch>
          </p:blipFill>
          <p:spPr bwMode="auto">
            <a:xfrm>
              <a:off x="9952" y="674"/>
              <a:ext cx="1078" cy="43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5">
              <a:extLst>
                <a:ext uri="{FF2B5EF4-FFF2-40B4-BE49-F238E27FC236}">
                  <a16:creationId xmlns:a16="http://schemas.microsoft.com/office/drawing/2014/main" id="{0ABAB5BC-9B6F-444E-B606-5CD89D05676A}"/>
                </a:ext>
              </a:extLst>
            </p:cNvPr>
            <p:cNvPicPr>
              <a:picLocks noChangeAspect="1" noChangeArrowheads="1"/>
            </p:cNvPicPr>
            <p:nvPr/>
          </p:nvPicPr>
          <p:blipFill>
            <a:blip r:embed="rId9">
              <a:duotone>
                <a:prstClr val="black"/>
                <a:schemeClr val="accent4">
                  <a:tint val="45000"/>
                  <a:satMod val="400000"/>
                </a:schemeClr>
              </a:duotone>
              <a:extLst>
                <a:ext uri="{28A0092B-C50C-407E-A947-70E740481C1C}">
                  <a14:useLocalDpi xmlns:a14="http://schemas.microsoft.com/office/drawing/2010/main" val="0"/>
                </a:ext>
              </a:extLst>
            </a:blip>
            <a:srcRect/>
            <a:stretch>
              <a:fillRect/>
            </a:stretch>
          </p:blipFill>
          <p:spPr bwMode="auto">
            <a:xfrm>
              <a:off x="10980" y="857"/>
              <a:ext cx="268" cy="164"/>
            </a:xfrm>
            <a:prstGeom prst="rect">
              <a:avLst/>
            </a:prstGeom>
            <a:noFill/>
            <a:extLst>
              <a:ext uri="{909E8E84-426E-40DD-AFC4-6F175D3DCCD1}">
                <a14:hiddenFill xmlns:a14="http://schemas.microsoft.com/office/drawing/2010/main">
                  <a:solidFill>
                    <a:srgbClr val="FFFFFF"/>
                  </a:solidFill>
                </a14:hiddenFill>
              </a:ext>
            </a:extLst>
          </p:spPr>
        </p:pic>
        <p:sp>
          <p:nvSpPr>
            <p:cNvPr id="43" name="Freeform 36">
              <a:extLst>
                <a:ext uri="{FF2B5EF4-FFF2-40B4-BE49-F238E27FC236}">
                  <a16:creationId xmlns:a16="http://schemas.microsoft.com/office/drawing/2014/main" id="{D4F6AFC2-CBCD-4080-B2E2-AC2D53406DE0}"/>
                </a:ext>
              </a:extLst>
            </p:cNvPr>
            <p:cNvSpPr>
              <a:spLocks/>
            </p:cNvSpPr>
            <p:nvPr/>
          </p:nvSpPr>
          <p:spPr bwMode="auto">
            <a:xfrm>
              <a:off x="10476" y="857"/>
              <a:ext cx="87" cy="160"/>
            </a:xfrm>
            <a:custGeom>
              <a:avLst/>
              <a:gdLst>
                <a:gd name="T0" fmla="+- 0 10563 10476"/>
                <a:gd name="T1" fmla="*/ T0 w 87"/>
                <a:gd name="T2" fmla="+- 0 1017 857"/>
                <a:gd name="T3" fmla="*/ 1017 h 160"/>
                <a:gd name="T4" fmla="+- 0 10512 10476"/>
                <a:gd name="T5" fmla="*/ T4 w 87"/>
                <a:gd name="T6" fmla="+- 0 956 857"/>
                <a:gd name="T7" fmla="*/ 956 h 160"/>
                <a:gd name="T8" fmla="+- 0 10558 10476"/>
                <a:gd name="T9" fmla="*/ T8 w 87"/>
                <a:gd name="T10" fmla="+- 0 910 857"/>
                <a:gd name="T11" fmla="*/ 910 h 160"/>
                <a:gd name="T12" fmla="+- 0 10535 10476"/>
                <a:gd name="T13" fmla="*/ T12 w 87"/>
                <a:gd name="T14" fmla="+- 0 910 857"/>
                <a:gd name="T15" fmla="*/ 910 h 160"/>
                <a:gd name="T16" fmla="+- 0 10496 10476"/>
                <a:gd name="T17" fmla="*/ T16 w 87"/>
                <a:gd name="T18" fmla="+- 0 949 857"/>
                <a:gd name="T19" fmla="*/ 949 h 160"/>
                <a:gd name="T20" fmla="+- 0 10496 10476"/>
                <a:gd name="T21" fmla="*/ T20 w 87"/>
                <a:gd name="T22" fmla="+- 0 949 857"/>
                <a:gd name="T23" fmla="*/ 949 h 160"/>
                <a:gd name="T24" fmla="+- 0 10496 10476"/>
                <a:gd name="T25" fmla="*/ T24 w 87"/>
                <a:gd name="T26" fmla="+- 0 857 857"/>
                <a:gd name="T27" fmla="*/ 857 h 160"/>
                <a:gd name="T28" fmla="+- 0 10476 10476"/>
                <a:gd name="T29" fmla="*/ T28 w 87"/>
                <a:gd name="T30" fmla="+- 0 857 857"/>
                <a:gd name="T31" fmla="*/ 857 h 160"/>
                <a:gd name="T32" fmla="+- 0 10476 10476"/>
                <a:gd name="T33" fmla="*/ T32 w 87"/>
                <a:gd name="T34" fmla="+- 0 1017 857"/>
                <a:gd name="T35" fmla="*/ 1017 h 160"/>
                <a:gd name="T36" fmla="+- 0 10496 10476"/>
                <a:gd name="T37" fmla="*/ T36 w 87"/>
                <a:gd name="T38" fmla="+- 0 1017 857"/>
                <a:gd name="T39" fmla="*/ 1017 h 160"/>
                <a:gd name="T40" fmla="+- 0 10496 10476"/>
                <a:gd name="T41" fmla="*/ T40 w 87"/>
                <a:gd name="T42" fmla="+- 0 964 857"/>
                <a:gd name="T43" fmla="*/ 964 h 160"/>
                <a:gd name="T44" fmla="+- 0 10496 10476"/>
                <a:gd name="T45" fmla="*/ T44 w 87"/>
                <a:gd name="T46" fmla="+- 0 964 857"/>
                <a:gd name="T47" fmla="*/ 964 h 160"/>
                <a:gd name="T48" fmla="+- 0 10539 10476"/>
                <a:gd name="T49" fmla="*/ T48 w 87"/>
                <a:gd name="T50" fmla="+- 0 1017 857"/>
                <a:gd name="T51" fmla="*/ 1017 h 160"/>
                <a:gd name="T52" fmla="+- 0 10563 10476"/>
                <a:gd name="T53" fmla="*/ T52 w 87"/>
                <a:gd name="T54" fmla="+- 0 1017 857"/>
                <a:gd name="T55" fmla="*/ 1017 h 16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Lst>
              <a:rect l="0" t="0" r="r" b="b"/>
              <a:pathLst>
                <a:path w="87" h="160">
                  <a:moveTo>
                    <a:pt x="87" y="160"/>
                  </a:moveTo>
                  <a:lnTo>
                    <a:pt x="36" y="99"/>
                  </a:lnTo>
                  <a:lnTo>
                    <a:pt x="82" y="53"/>
                  </a:lnTo>
                  <a:lnTo>
                    <a:pt x="59" y="53"/>
                  </a:lnTo>
                  <a:lnTo>
                    <a:pt x="20" y="92"/>
                  </a:lnTo>
                  <a:lnTo>
                    <a:pt x="20" y="0"/>
                  </a:lnTo>
                  <a:lnTo>
                    <a:pt x="0" y="0"/>
                  </a:lnTo>
                  <a:lnTo>
                    <a:pt x="0" y="160"/>
                  </a:lnTo>
                  <a:lnTo>
                    <a:pt x="20" y="160"/>
                  </a:lnTo>
                  <a:lnTo>
                    <a:pt x="20" y="107"/>
                  </a:lnTo>
                  <a:lnTo>
                    <a:pt x="63" y="160"/>
                  </a:lnTo>
                  <a:lnTo>
                    <a:pt x="87" y="160"/>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4" name="Freeform 37">
              <a:extLst>
                <a:ext uri="{FF2B5EF4-FFF2-40B4-BE49-F238E27FC236}">
                  <a16:creationId xmlns:a16="http://schemas.microsoft.com/office/drawing/2014/main" id="{86DA5CAE-028F-464E-9DF5-0E06B18366DE}"/>
                </a:ext>
              </a:extLst>
            </p:cNvPr>
            <p:cNvSpPr>
              <a:spLocks/>
            </p:cNvSpPr>
            <p:nvPr/>
          </p:nvSpPr>
          <p:spPr bwMode="auto">
            <a:xfrm>
              <a:off x="10565" y="863"/>
              <a:ext cx="23" cy="155"/>
            </a:xfrm>
            <a:custGeom>
              <a:avLst/>
              <a:gdLst>
                <a:gd name="T0" fmla="+- 0 10568 10565"/>
                <a:gd name="T1" fmla="*/ T0 w 23"/>
                <a:gd name="T2" fmla="+- 0 910 863"/>
                <a:gd name="T3" fmla="*/ 910 h 155"/>
                <a:gd name="T4" fmla="+- 0 10568 10565"/>
                <a:gd name="T5" fmla="*/ T4 w 23"/>
                <a:gd name="T6" fmla="+- 0 1017 863"/>
                <a:gd name="T7" fmla="*/ 1017 h 155"/>
                <a:gd name="T8" fmla="+- 0 10588 10565"/>
                <a:gd name="T9" fmla="*/ T8 w 23"/>
                <a:gd name="T10" fmla="+- 0 1017 863"/>
                <a:gd name="T11" fmla="*/ 1017 h 155"/>
                <a:gd name="T12" fmla="+- 0 10588 10565"/>
                <a:gd name="T13" fmla="*/ T12 w 23"/>
                <a:gd name="T14" fmla="+- 0 910 863"/>
                <a:gd name="T15" fmla="*/ 910 h 155"/>
                <a:gd name="T16" fmla="+- 0 10568 10565"/>
                <a:gd name="T17" fmla="*/ T16 w 23"/>
                <a:gd name="T18" fmla="+- 0 910 863"/>
                <a:gd name="T19" fmla="*/ 910 h 155"/>
              </a:gdLst>
              <a:ahLst/>
              <a:cxnLst>
                <a:cxn ang="0">
                  <a:pos x="T1" y="T3"/>
                </a:cxn>
                <a:cxn ang="0">
                  <a:pos x="T5" y="T7"/>
                </a:cxn>
                <a:cxn ang="0">
                  <a:pos x="T9" y="T11"/>
                </a:cxn>
                <a:cxn ang="0">
                  <a:pos x="T13" y="T15"/>
                </a:cxn>
                <a:cxn ang="0">
                  <a:pos x="T17" y="T19"/>
                </a:cxn>
              </a:cxnLst>
              <a:rect l="0" t="0" r="r" b="b"/>
              <a:pathLst>
                <a:path w="23" h="155">
                  <a:moveTo>
                    <a:pt x="3" y="47"/>
                  </a:moveTo>
                  <a:lnTo>
                    <a:pt x="3" y="154"/>
                  </a:lnTo>
                  <a:lnTo>
                    <a:pt x="23" y="154"/>
                  </a:lnTo>
                  <a:lnTo>
                    <a:pt x="23" y="47"/>
                  </a:lnTo>
                  <a:lnTo>
                    <a:pt x="3" y="47"/>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5" name="Freeform 38">
              <a:extLst>
                <a:ext uri="{FF2B5EF4-FFF2-40B4-BE49-F238E27FC236}">
                  <a16:creationId xmlns:a16="http://schemas.microsoft.com/office/drawing/2014/main" id="{5C94ED93-2BC6-4F1A-8EA2-EBF0F97E525B}"/>
                </a:ext>
              </a:extLst>
            </p:cNvPr>
            <p:cNvSpPr>
              <a:spLocks/>
            </p:cNvSpPr>
            <p:nvPr/>
          </p:nvSpPr>
          <p:spPr bwMode="auto">
            <a:xfrm>
              <a:off x="10565" y="863"/>
              <a:ext cx="23" cy="155"/>
            </a:xfrm>
            <a:custGeom>
              <a:avLst/>
              <a:gdLst>
                <a:gd name="T0" fmla="+- 0 10591 10565"/>
                <a:gd name="T1" fmla="*/ T0 w 23"/>
                <a:gd name="T2" fmla="+- 0 875 863"/>
                <a:gd name="T3" fmla="*/ 875 h 155"/>
                <a:gd name="T4" fmla="+- 0 10591 10565"/>
                <a:gd name="T5" fmla="*/ T4 w 23"/>
                <a:gd name="T6" fmla="+- 0 868 863"/>
                <a:gd name="T7" fmla="*/ 868 h 155"/>
                <a:gd name="T8" fmla="+- 0 10586 10565"/>
                <a:gd name="T9" fmla="*/ T8 w 23"/>
                <a:gd name="T10" fmla="+- 0 863 863"/>
                <a:gd name="T11" fmla="*/ 863 h 155"/>
                <a:gd name="T12" fmla="+- 0 10571 10565"/>
                <a:gd name="T13" fmla="*/ T12 w 23"/>
                <a:gd name="T14" fmla="+- 0 863 863"/>
                <a:gd name="T15" fmla="*/ 863 h 155"/>
                <a:gd name="T16" fmla="+- 0 10565 10565"/>
                <a:gd name="T17" fmla="*/ T16 w 23"/>
                <a:gd name="T18" fmla="+- 0 868 863"/>
                <a:gd name="T19" fmla="*/ 868 h 155"/>
                <a:gd name="T20" fmla="+- 0 10565 10565"/>
                <a:gd name="T21" fmla="*/ T20 w 23"/>
                <a:gd name="T22" fmla="+- 0 883 863"/>
                <a:gd name="T23" fmla="*/ 883 h 155"/>
                <a:gd name="T24" fmla="+- 0 10571 10565"/>
                <a:gd name="T25" fmla="*/ T24 w 23"/>
                <a:gd name="T26" fmla="+- 0 888 863"/>
                <a:gd name="T27" fmla="*/ 888 h 155"/>
                <a:gd name="T28" fmla="+- 0 10586 10565"/>
                <a:gd name="T29" fmla="*/ T28 w 23"/>
                <a:gd name="T30" fmla="+- 0 888 863"/>
                <a:gd name="T31" fmla="*/ 888 h 155"/>
                <a:gd name="T32" fmla="+- 0 10591 10565"/>
                <a:gd name="T33" fmla="*/ T32 w 23"/>
                <a:gd name="T34" fmla="+- 0 883 863"/>
                <a:gd name="T35" fmla="*/ 883 h 155"/>
                <a:gd name="T36" fmla="+- 0 10591 10565"/>
                <a:gd name="T37" fmla="*/ T36 w 23"/>
                <a:gd name="T38" fmla="+- 0 875 863"/>
                <a:gd name="T39" fmla="*/ 875 h 15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23" h="155">
                  <a:moveTo>
                    <a:pt x="26" y="12"/>
                  </a:moveTo>
                  <a:lnTo>
                    <a:pt x="26" y="5"/>
                  </a:lnTo>
                  <a:lnTo>
                    <a:pt x="21" y="0"/>
                  </a:lnTo>
                  <a:lnTo>
                    <a:pt x="6" y="0"/>
                  </a:lnTo>
                  <a:lnTo>
                    <a:pt x="0" y="5"/>
                  </a:lnTo>
                  <a:lnTo>
                    <a:pt x="0" y="20"/>
                  </a:lnTo>
                  <a:lnTo>
                    <a:pt x="6" y="25"/>
                  </a:lnTo>
                  <a:lnTo>
                    <a:pt x="21" y="25"/>
                  </a:lnTo>
                  <a:lnTo>
                    <a:pt x="26" y="20"/>
                  </a:lnTo>
                  <a:lnTo>
                    <a:pt x="26" y="12"/>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6" name="Freeform 39">
              <a:extLst>
                <a:ext uri="{FF2B5EF4-FFF2-40B4-BE49-F238E27FC236}">
                  <a16:creationId xmlns:a16="http://schemas.microsoft.com/office/drawing/2014/main" id="{9D5D3648-9E47-4F32-96F8-0FDE37F6E1F5}"/>
                </a:ext>
              </a:extLst>
            </p:cNvPr>
            <p:cNvSpPr>
              <a:spLocks/>
            </p:cNvSpPr>
            <p:nvPr/>
          </p:nvSpPr>
          <p:spPr bwMode="auto">
            <a:xfrm>
              <a:off x="10604" y="907"/>
              <a:ext cx="89" cy="110"/>
            </a:xfrm>
            <a:custGeom>
              <a:avLst/>
              <a:gdLst>
                <a:gd name="T0" fmla="+- 0 10623 10604"/>
                <a:gd name="T1" fmla="*/ T0 w 89"/>
                <a:gd name="T2" fmla="+- 0 923 907"/>
                <a:gd name="T3" fmla="*/ 923 h 110"/>
                <a:gd name="T4" fmla="+- 0 10621 10604"/>
                <a:gd name="T5" fmla="*/ T4 w 89"/>
                <a:gd name="T6" fmla="+- 0 910 907"/>
                <a:gd name="T7" fmla="*/ 910 h 110"/>
                <a:gd name="T8" fmla="+- 0 10604 10604"/>
                <a:gd name="T9" fmla="*/ T8 w 89"/>
                <a:gd name="T10" fmla="+- 0 910 907"/>
                <a:gd name="T11" fmla="*/ 910 h 110"/>
                <a:gd name="T12" fmla="+- 0 10604 10604"/>
                <a:gd name="T13" fmla="*/ T12 w 89"/>
                <a:gd name="T14" fmla="+- 0 1017 907"/>
                <a:gd name="T15" fmla="*/ 1017 h 110"/>
                <a:gd name="T16" fmla="+- 0 10623 10604"/>
                <a:gd name="T17" fmla="*/ T16 w 89"/>
                <a:gd name="T18" fmla="+- 0 1017 907"/>
                <a:gd name="T19" fmla="*/ 1017 h 110"/>
                <a:gd name="T20" fmla="+- 0 10623 10604"/>
                <a:gd name="T21" fmla="*/ T20 w 89"/>
                <a:gd name="T22" fmla="+- 0 940 907"/>
                <a:gd name="T23" fmla="*/ 940 h 110"/>
                <a:gd name="T24" fmla="+- 0 10633 10604"/>
                <a:gd name="T25" fmla="*/ T24 w 89"/>
                <a:gd name="T26" fmla="+- 0 932 907"/>
                <a:gd name="T27" fmla="*/ 932 h 110"/>
                <a:gd name="T28" fmla="+- 0 10643 10604"/>
                <a:gd name="T29" fmla="*/ T28 w 89"/>
                <a:gd name="T30" fmla="+- 0 925 907"/>
                <a:gd name="T31" fmla="*/ 925 h 110"/>
                <a:gd name="T32" fmla="+- 0 10669 10604"/>
                <a:gd name="T33" fmla="*/ T32 w 89"/>
                <a:gd name="T34" fmla="+- 0 925 907"/>
                <a:gd name="T35" fmla="*/ 925 h 110"/>
                <a:gd name="T36" fmla="+- 0 10673 10604"/>
                <a:gd name="T37" fmla="*/ T36 w 89"/>
                <a:gd name="T38" fmla="+- 0 937 907"/>
                <a:gd name="T39" fmla="*/ 937 h 110"/>
                <a:gd name="T40" fmla="+- 0 10673 10604"/>
                <a:gd name="T41" fmla="*/ T40 w 89"/>
                <a:gd name="T42" fmla="+- 0 1017 907"/>
                <a:gd name="T43" fmla="*/ 1017 h 110"/>
                <a:gd name="T44" fmla="+- 0 10693 10604"/>
                <a:gd name="T45" fmla="*/ T44 w 89"/>
                <a:gd name="T46" fmla="+- 0 1017 907"/>
                <a:gd name="T47" fmla="*/ 1017 h 110"/>
                <a:gd name="T48" fmla="+- 0 10693 10604"/>
                <a:gd name="T49" fmla="*/ T48 w 89"/>
                <a:gd name="T50" fmla="+- 0 946 907"/>
                <a:gd name="T51" fmla="*/ 946 h 110"/>
                <a:gd name="T52" fmla="+- 0 10691 10604"/>
                <a:gd name="T53" fmla="*/ T52 w 89"/>
                <a:gd name="T54" fmla="+- 0 931 907"/>
                <a:gd name="T55" fmla="*/ 931 h 110"/>
                <a:gd name="T56" fmla="+- 0 10679 10604"/>
                <a:gd name="T57" fmla="*/ T56 w 89"/>
                <a:gd name="T58" fmla="+- 0 913 907"/>
                <a:gd name="T59" fmla="*/ 913 h 110"/>
                <a:gd name="T60" fmla="+- 0 10660 10604"/>
                <a:gd name="T61" fmla="*/ T60 w 89"/>
                <a:gd name="T62" fmla="+- 0 907 907"/>
                <a:gd name="T63" fmla="*/ 907 h 110"/>
                <a:gd name="T64" fmla="+- 0 10660 10604"/>
                <a:gd name="T65" fmla="*/ T64 w 89"/>
                <a:gd name="T66" fmla="+- 0 907 907"/>
                <a:gd name="T67" fmla="*/ 907 h 110"/>
                <a:gd name="T68" fmla="+- 0 10640 10604"/>
                <a:gd name="T69" fmla="*/ T68 w 89"/>
                <a:gd name="T70" fmla="+- 0 912 907"/>
                <a:gd name="T71" fmla="*/ 912 h 110"/>
                <a:gd name="T72" fmla="+- 0 10623 10604"/>
                <a:gd name="T73" fmla="*/ T72 w 89"/>
                <a:gd name="T74" fmla="+- 0 923 907"/>
                <a:gd name="T75" fmla="*/ 923 h 11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Lst>
              <a:rect l="0" t="0" r="r" b="b"/>
              <a:pathLst>
                <a:path w="89" h="110">
                  <a:moveTo>
                    <a:pt x="19" y="16"/>
                  </a:moveTo>
                  <a:lnTo>
                    <a:pt x="17" y="3"/>
                  </a:lnTo>
                  <a:lnTo>
                    <a:pt x="0" y="3"/>
                  </a:lnTo>
                  <a:lnTo>
                    <a:pt x="0" y="110"/>
                  </a:lnTo>
                  <a:lnTo>
                    <a:pt x="19" y="110"/>
                  </a:lnTo>
                  <a:lnTo>
                    <a:pt x="19" y="33"/>
                  </a:lnTo>
                  <a:lnTo>
                    <a:pt x="29" y="25"/>
                  </a:lnTo>
                  <a:lnTo>
                    <a:pt x="39" y="18"/>
                  </a:lnTo>
                  <a:lnTo>
                    <a:pt x="65" y="18"/>
                  </a:lnTo>
                  <a:lnTo>
                    <a:pt x="69" y="30"/>
                  </a:lnTo>
                  <a:lnTo>
                    <a:pt x="69" y="110"/>
                  </a:lnTo>
                  <a:lnTo>
                    <a:pt x="89" y="110"/>
                  </a:lnTo>
                  <a:lnTo>
                    <a:pt x="89" y="39"/>
                  </a:lnTo>
                  <a:lnTo>
                    <a:pt x="87" y="24"/>
                  </a:lnTo>
                  <a:lnTo>
                    <a:pt x="75" y="6"/>
                  </a:lnTo>
                  <a:lnTo>
                    <a:pt x="56" y="0"/>
                  </a:lnTo>
                  <a:lnTo>
                    <a:pt x="36" y="5"/>
                  </a:lnTo>
                  <a:lnTo>
                    <a:pt x="19" y="16"/>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7" name="Freeform 40">
              <a:extLst>
                <a:ext uri="{FF2B5EF4-FFF2-40B4-BE49-F238E27FC236}">
                  <a16:creationId xmlns:a16="http://schemas.microsoft.com/office/drawing/2014/main" id="{54B4E70F-339C-4677-A624-051AAFD6531D}"/>
                </a:ext>
              </a:extLst>
            </p:cNvPr>
            <p:cNvSpPr>
              <a:spLocks/>
            </p:cNvSpPr>
            <p:nvPr/>
          </p:nvSpPr>
          <p:spPr bwMode="auto">
            <a:xfrm>
              <a:off x="10700" y="857"/>
              <a:ext cx="93" cy="163"/>
            </a:xfrm>
            <a:custGeom>
              <a:avLst/>
              <a:gdLst>
                <a:gd name="T0" fmla="+- 0 10770 10700"/>
                <a:gd name="T1" fmla="*/ T0 w 93"/>
                <a:gd name="T2" fmla="+- 0 1002 857"/>
                <a:gd name="T3" fmla="*/ 1002 h 163"/>
                <a:gd name="T4" fmla="+- 0 10772 10700"/>
                <a:gd name="T5" fmla="*/ T4 w 93"/>
                <a:gd name="T6" fmla="+- 0 1020 857"/>
                <a:gd name="T7" fmla="*/ 1020 h 163"/>
                <a:gd name="T8" fmla="+- 0 10785 10700"/>
                <a:gd name="T9" fmla="*/ T8 w 93"/>
                <a:gd name="T10" fmla="+- 0 1017 857"/>
                <a:gd name="T11" fmla="*/ 1017 h 163"/>
                <a:gd name="T12" fmla="+- 0 10794 10700"/>
                <a:gd name="T13" fmla="*/ T12 w 93"/>
                <a:gd name="T14" fmla="+- 0 1012 857"/>
                <a:gd name="T15" fmla="*/ 1012 h 163"/>
                <a:gd name="T16" fmla="+- 0 10794 10700"/>
                <a:gd name="T17" fmla="*/ T16 w 93"/>
                <a:gd name="T18" fmla="+- 0 857 857"/>
                <a:gd name="T19" fmla="*/ 857 h 163"/>
                <a:gd name="T20" fmla="+- 0 10774 10700"/>
                <a:gd name="T21" fmla="*/ T20 w 93"/>
                <a:gd name="T22" fmla="+- 0 857 857"/>
                <a:gd name="T23" fmla="*/ 857 h 163"/>
                <a:gd name="T24" fmla="+- 0 10774 10700"/>
                <a:gd name="T25" fmla="*/ T24 w 93"/>
                <a:gd name="T26" fmla="+- 0 910 857"/>
                <a:gd name="T27" fmla="*/ 910 h 163"/>
                <a:gd name="T28" fmla="+- 0 10768 10700"/>
                <a:gd name="T29" fmla="*/ T28 w 93"/>
                <a:gd name="T30" fmla="+- 0 908 857"/>
                <a:gd name="T31" fmla="*/ 908 h 163"/>
                <a:gd name="T32" fmla="+- 0 10763 10700"/>
                <a:gd name="T33" fmla="*/ T32 w 93"/>
                <a:gd name="T34" fmla="+- 0 907 857"/>
                <a:gd name="T35" fmla="*/ 907 h 163"/>
                <a:gd name="T36" fmla="+- 0 10756 10700"/>
                <a:gd name="T37" fmla="*/ T36 w 93"/>
                <a:gd name="T38" fmla="+- 0 907 857"/>
                <a:gd name="T39" fmla="*/ 907 h 163"/>
                <a:gd name="T40" fmla="+- 0 10758 10700"/>
                <a:gd name="T41" fmla="*/ T40 w 93"/>
                <a:gd name="T42" fmla="+- 0 924 857"/>
                <a:gd name="T43" fmla="*/ 924 h 163"/>
                <a:gd name="T44" fmla="+- 0 10765 10700"/>
                <a:gd name="T45" fmla="*/ T44 w 93"/>
                <a:gd name="T46" fmla="+- 0 924 857"/>
                <a:gd name="T47" fmla="*/ 924 h 163"/>
                <a:gd name="T48" fmla="+- 0 10769 10700"/>
                <a:gd name="T49" fmla="*/ T48 w 93"/>
                <a:gd name="T50" fmla="+- 0 925 857"/>
                <a:gd name="T51" fmla="*/ 925 h 163"/>
                <a:gd name="T52" fmla="+- 0 10774 10700"/>
                <a:gd name="T53" fmla="*/ T52 w 93"/>
                <a:gd name="T54" fmla="+- 0 927 857"/>
                <a:gd name="T55" fmla="*/ 927 h 163"/>
                <a:gd name="T56" fmla="+- 0 10774 10700"/>
                <a:gd name="T57" fmla="*/ T56 w 93"/>
                <a:gd name="T58" fmla="+- 0 1000 857"/>
                <a:gd name="T59" fmla="*/ 1000 h 163"/>
                <a:gd name="T60" fmla="+- 0 10770 10700"/>
                <a:gd name="T61" fmla="*/ T60 w 93"/>
                <a:gd name="T62" fmla="+- 0 1002 857"/>
                <a:gd name="T63" fmla="*/ 1002 h 16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Lst>
              <a:rect l="0" t="0" r="r" b="b"/>
              <a:pathLst>
                <a:path w="93" h="163">
                  <a:moveTo>
                    <a:pt x="70" y="145"/>
                  </a:moveTo>
                  <a:lnTo>
                    <a:pt x="72" y="163"/>
                  </a:lnTo>
                  <a:lnTo>
                    <a:pt x="85" y="160"/>
                  </a:lnTo>
                  <a:lnTo>
                    <a:pt x="94" y="155"/>
                  </a:lnTo>
                  <a:lnTo>
                    <a:pt x="94" y="0"/>
                  </a:lnTo>
                  <a:lnTo>
                    <a:pt x="74" y="0"/>
                  </a:lnTo>
                  <a:lnTo>
                    <a:pt x="74" y="53"/>
                  </a:lnTo>
                  <a:lnTo>
                    <a:pt x="68" y="51"/>
                  </a:lnTo>
                  <a:lnTo>
                    <a:pt x="63" y="50"/>
                  </a:lnTo>
                  <a:lnTo>
                    <a:pt x="56" y="50"/>
                  </a:lnTo>
                  <a:lnTo>
                    <a:pt x="58" y="67"/>
                  </a:lnTo>
                  <a:lnTo>
                    <a:pt x="65" y="67"/>
                  </a:lnTo>
                  <a:lnTo>
                    <a:pt x="69" y="68"/>
                  </a:lnTo>
                  <a:lnTo>
                    <a:pt x="74" y="70"/>
                  </a:lnTo>
                  <a:lnTo>
                    <a:pt x="74" y="143"/>
                  </a:lnTo>
                  <a:lnTo>
                    <a:pt x="70" y="145"/>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8" name="Freeform 41">
              <a:extLst>
                <a:ext uri="{FF2B5EF4-FFF2-40B4-BE49-F238E27FC236}">
                  <a16:creationId xmlns:a16="http://schemas.microsoft.com/office/drawing/2014/main" id="{F4CCFEB0-D991-42A0-80FD-69C260B038ED}"/>
                </a:ext>
              </a:extLst>
            </p:cNvPr>
            <p:cNvSpPr>
              <a:spLocks/>
            </p:cNvSpPr>
            <p:nvPr/>
          </p:nvSpPr>
          <p:spPr bwMode="auto">
            <a:xfrm>
              <a:off x="10700" y="857"/>
              <a:ext cx="93" cy="163"/>
            </a:xfrm>
            <a:custGeom>
              <a:avLst/>
              <a:gdLst>
                <a:gd name="T0" fmla="+- 0 10770 10700"/>
                <a:gd name="T1" fmla="*/ T0 w 93"/>
                <a:gd name="T2" fmla="+- 0 1002 857"/>
                <a:gd name="T3" fmla="*/ 1002 h 163"/>
                <a:gd name="T4" fmla="+- 0 10763 10700"/>
                <a:gd name="T5" fmla="*/ T4 w 93"/>
                <a:gd name="T6" fmla="+- 0 1003 857"/>
                <a:gd name="T7" fmla="*/ 1003 h 163"/>
                <a:gd name="T8" fmla="+- 0 10758 10700"/>
                <a:gd name="T9" fmla="*/ T8 w 93"/>
                <a:gd name="T10" fmla="+- 0 1003 857"/>
                <a:gd name="T11" fmla="*/ 1003 h 163"/>
                <a:gd name="T12" fmla="+- 0 10743 10700"/>
                <a:gd name="T13" fmla="*/ T12 w 93"/>
                <a:gd name="T14" fmla="+- 0 1000 857"/>
                <a:gd name="T15" fmla="*/ 1000 h 163"/>
                <a:gd name="T16" fmla="+- 0 10727 10700"/>
                <a:gd name="T17" fmla="*/ T16 w 93"/>
                <a:gd name="T18" fmla="+- 0 987 857"/>
                <a:gd name="T19" fmla="*/ 987 h 163"/>
                <a:gd name="T20" fmla="+- 0 10721 10700"/>
                <a:gd name="T21" fmla="*/ T20 w 93"/>
                <a:gd name="T22" fmla="+- 0 965 857"/>
                <a:gd name="T23" fmla="*/ 965 h 163"/>
                <a:gd name="T24" fmla="+- 0 10724 10700"/>
                <a:gd name="T25" fmla="*/ T24 w 93"/>
                <a:gd name="T26" fmla="+- 0 946 857"/>
                <a:gd name="T27" fmla="*/ 946 h 163"/>
                <a:gd name="T28" fmla="+- 0 10738 10700"/>
                <a:gd name="T29" fmla="*/ T28 w 93"/>
                <a:gd name="T30" fmla="+- 0 930 857"/>
                <a:gd name="T31" fmla="*/ 930 h 163"/>
                <a:gd name="T32" fmla="+- 0 10758 10700"/>
                <a:gd name="T33" fmla="*/ T32 w 93"/>
                <a:gd name="T34" fmla="+- 0 924 857"/>
                <a:gd name="T35" fmla="*/ 924 h 163"/>
                <a:gd name="T36" fmla="+- 0 10756 10700"/>
                <a:gd name="T37" fmla="*/ T36 w 93"/>
                <a:gd name="T38" fmla="+- 0 907 857"/>
                <a:gd name="T39" fmla="*/ 907 h 163"/>
                <a:gd name="T40" fmla="+- 0 10734 10700"/>
                <a:gd name="T41" fmla="*/ T40 w 93"/>
                <a:gd name="T42" fmla="+- 0 912 857"/>
                <a:gd name="T43" fmla="*/ 912 h 163"/>
                <a:gd name="T44" fmla="+- 0 10716 10700"/>
                <a:gd name="T45" fmla="*/ T44 w 93"/>
                <a:gd name="T46" fmla="+- 0 924 857"/>
                <a:gd name="T47" fmla="*/ 924 h 163"/>
                <a:gd name="T48" fmla="+- 0 10705 10700"/>
                <a:gd name="T49" fmla="*/ T48 w 93"/>
                <a:gd name="T50" fmla="+- 0 942 857"/>
                <a:gd name="T51" fmla="*/ 942 h 163"/>
                <a:gd name="T52" fmla="+- 0 10700 10700"/>
                <a:gd name="T53" fmla="*/ T52 w 93"/>
                <a:gd name="T54" fmla="+- 0 965 857"/>
                <a:gd name="T55" fmla="*/ 965 h 163"/>
                <a:gd name="T56" fmla="+- 0 10705 10700"/>
                <a:gd name="T57" fmla="*/ T56 w 93"/>
                <a:gd name="T58" fmla="+- 0 988 857"/>
                <a:gd name="T59" fmla="*/ 988 h 163"/>
                <a:gd name="T60" fmla="+- 0 10717 10700"/>
                <a:gd name="T61" fmla="*/ T60 w 93"/>
                <a:gd name="T62" fmla="+- 0 1006 857"/>
                <a:gd name="T63" fmla="*/ 1006 h 163"/>
                <a:gd name="T64" fmla="+- 0 10735 10700"/>
                <a:gd name="T65" fmla="*/ T64 w 93"/>
                <a:gd name="T66" fmla="+- 0 1016 857"/>
                <a:gd name="T67" fmla="*/ 1016 h 163"/>
                <a:gd name="T68" fmla="+- 0 10758 10700"/>
                <a:gd name="T69" fmla="*/ T68 w 93"/>
                <a:gd name="T70" fmla="+- 0 1020 857"/>
                <a:gd name="T71" fmla="*/ 1020 h 163"/>
                <a:gd name="T72" fmla="+- 0 10772 10700"/>
                <a:gd name="T73" fmla="*/ T72 w 93"/>
                <a:gd name="T74" fmla="+- 0 1020 857"/>
                <a:gd name="T75" fmla="*/ 1020 h 163"/>
                <a:gd name="T76" fmla="+- 0 10770 10700"/>
                <a:gd name="T77" fmla="*/ T76 w 93"/>
                <a:gd name="T78" fmla="+- 0 1002 857"/>
                <a:gd name="T79" fmla="*/ 1002 h 16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Lst>
              <a:rect l="0" t="0" r="r" b="b"/>
              <a:pathLst>
                <a:path w="93" h="163">
                  <a:moveTo>
                    <a:pt x="70" y="145"/>
                  </a:moveTo>
                  <a:lnTo>
                    <a:pt x="63" y="146"/>
                  </a:lnTo>
                  <a:lnTo>
                    <a:pt x="58" y="146"/>
                  </a:lnTo>
                  <a:lnTo>
                    <a:pt x="43" y="143"/>
                  </a:lnTo>
                  <a:lnTo>
                    <a:pt x="27" y="130"/>
                  </a:lnTo>
                  <a:lnTo>
                    <a:pt x="21" y="108"/>
                  </a:lnTo>
                  <a:lnTo>
                    <a:pt x="24" y="89"/>
                  </a:lnTo>
                  <a:lnTo>
                    <a:pt x="38" y="73"/>
                  </a:lnTo>
                  <a:lnTo>
                    <a:pt x="58" y="67"/>
                  </a:lnTo>
                  <a:lnTo>
                    <a:pt x="56" y="50"/>
                  </a:lnTo>
                  <a:lnTo>
                    <a:pt x="34" y="55"/>
                  </a:lnTo>
                  <a:lnTo>
                    <a:pt x="16" y="67"/>
                  </a:lnTo>
                  <a:lnTo>
                    <a:pt x="5" y="85"/>
                  </a:lnTo>
                  <a:lnTo>
                    <a:pt x="0" y="108"/>
                  </a:lnTo>
                  <a:lnTo>
                    <a:pt x="5" y="131"/>
                  </a:lnTo>
                  <a:lnTo>
                    <a:pt x="17" y="149"/>
                  </a:lnTo>
                  <a:lnTo>
                    <a:pt x="35" y="159"/>
                  </a:lnTo>
                  <a:lnTo>
                    <a:pt x="58" y="163"/>
                  </a:lnTo>
                  <a:lnTo>
                    <a:pt x="72" y="163"/>
                  </a:lnTo>
                  <a:lnTo>
                    <a:pt x="70" y="145"/>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9" name="Freeform 42">
              <a:extLst>
                <a:ext uri="{FF2B5EF4-FFF2-40B4-BE49-F238E27FC236}">
                  <a16:creationId xmlns:a16="http://schemas.microsoft.com/office/drawing/2014/main" id="{F725629F-0A9F-4E89-AB77-46C94DC66177}"/>
                </a:ext>
              </a:extLst>
            </p:cNvPr>
            <p:cNvSpPr>
              <a:spLocks/>
            </p:cNvSpPr>
            <p:nvPr/>
          </p:nvSpPr>
          <p:spPr bwMode="auto">
            <a:xfrm>
              <a:off x="10809" y="857"/>
              <a:ext cx="39" cy="162"/>
            </a:xfrm>
            <a:custGeom>
              <a:avLst/>
              <a:gdLst>
                <a:gd name="T0" fmla="+- 0 10843 10809"/>
                <a:gd name="T1" fmla="*/ T0 w 39"/>
                <a:gd name="T2" fmla="+- 0 1018 857"/>
                <a:gd name="T3" fmla="*/ 1018 h 162"/>
                <a:gd name="T4" fmla="+- 0 10848 10809"/>
                <a:gd name="T5" fmla="*/ T4 w 39"/>
                <a:gd name="T6" fmla="+- 0 1016 857"/>
                <a:gd name="T7" fmla="*/ 1016 h 162"/>
                <a:gd name="T8" fmla="+- 0 10844 10809"/>
                <a:gd name="T9" fmla="*/ T8 w 39"/>
                <a:gd name="T10" fmla="+- 0 1000 857"/>
                <a:gd name="T11" fmla="*/ 1000 h 162"/>
                <a:gd name="T12" fmla="+- 0 10842 10809"/>
                <a:gd name="T13" fmla="*/ T12 w 39"/>
                <a:gd name="T14" fmla="+- 0 1001 857"/>
                <a:gd name="T15" fmla="*/ 1001 h 162"/>
                <a:gd name="T16" fmla="+- 0 10838 10809"/>
                <a:gd name="T17" fmla="*/ T16 w 39"/>
                <a:gd name="T18" fmla="+- 0 1001 857"/>
                <a:gd name="T19" fmla="*/ 1001 h 162"/>
                <a:gd name="T20" fmla="+- 0 10832 10809"/>
                <a:gd name="T21" fmla="*/ T20 w 39"/>
                <a:gd name="T22" fmla="+- 0 1001 857"/>
                <a:gd name="T23" fmla="*/ 1001 h 162"/>
                <a:gd name="T24" fmla="+- 0 10829 10809"/>
                <a:gd name="T25" fmla="*/ T24 w 39"/>
                <a:gd name="T26" fmla="+- 0 999 857"/>
                <a:gd name="T27" fmla="*/ 999 h 162"/>
                <a:gd name="T28" fmla="+- 0 10829 10809"/>
                <a:gd name="T29" fmla="*/ T28 w 39"/>
                <a:gd name="T30" fmla="+- 0 857 857"/>
                <a:gd name="T31" fmla="*/ 857 h 162"/>
                <a:gd name="T32" fmla="+- 0 10809 10809"/>
                <a:gd name="T33" fmla="*/ T32 w 39"/>
                <a:gd name="T34" fmla="+- 0 857 857"/>
                <a:gd name="T35" fmla="*/ 857 h 162"/>
                <a:gd name="T36" fmla="+- 0 10809 10809"/>
                <a:gd name="T37" fmla="*/ T36 w 39"/>
                <a:gd name="T38" fmla="+- 0 1011 857"/>
                <a:gd name="T39" fmla="*/ 1011 h 162"/>
                <a:gd name="T40" fmla="+- 0 10817 10809"/>
                <a:gd name="T41" fmla="*/ T40 w 39"/>
                <a:gd name="T42" fmla="+- 0 1019 857"/>
                <a:gd name="T43" fmla="*/ 1019 h 162"/>
                <a:gd name="T44" fmla="+- 0 10837 10809"/>
                <a:gd name="T45" fmla="*/ T44 w 39"/>
                <a:gd name="T46" fmla="+- 0 1019 857"/>
                <a:gd name="T47" fmla="*/ 1019 h 162"/>
                <a:gd name="T48" fmla="+- 0 10843 10809"/>
                <a:gd name="T49" fmla="*/ T48 w 39"/>
                <a:gd name="T50" fmla="+- 0 1018 857"/>
                <a:gd name="T51" fmla="*/ 1018 h 16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39" h="162">
                  <a:moveTo>
                    <a:pt x="34" y="161"/>
                  </a:moveTo>
                  <a:lnTo>
                    <a:pt x="39" y="159"/>
                  </a:lnTo>
                  <a:lnTo>
                    <a:pt x="35" y="143"/>
                  </a:lnTo>
                  <a:lnTo>
                    <a:pt x="33" y="144"/>
                  </a:lnTo>
                  <a:lnTo>
                    <a:pt x="29" y="144"/>
                  </a:lnTo>
                  <a:lnTo>
                    <a:pt x="23" y="144"/>
                  </a:lnTo>
                  <a:lnTo>
                    <a:pt x="20" y="142"/>
                  </a:lnTo>
                  <a:lnTo>
                    <a:pt x="20" y="0"/>
                  </a:lnTo>
                  <a:lnTo>
                    <a:pt x="0" y="0"/>
                  </a:lnTo>
                  <a:lnTo>
                    <a:pt x="0" y="154"/>
                  </a:lnTo>
                  <a:lnTo>
                    <a:pt x="8" y="162"/>
                  </a:lnTo>
                  <a:lnTo>
                    <a:pt x="28" y="162"/>
                  </a:lnTo>
                  <a:lnTo>
                    <a:pt x="34" y="161"/>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0" name="Freeform 43">
              <a:extLst>
                <a:ext uri="{FF2B5EF4-FFF2-40B4-BE49-F238E27FC236}">
                  <a16:creationId xmlns:a16="http://schemas.microsoft.com/office/drawing/2014/main" id="{A461E6A4-B2FB-4290-85FB-F861A54AF78E}"/>
                </a:ext>
              </a:extLst>
            </p:cNvPr>
            <p:cNvSpPr>
              <a:spLocks/>
            </p:cNvSpPr>
            <p:nvPr/>
          </p:nvSpPr>
          <p:spPr bwMode="auto">
            <a:xfrm>
              <a:off x="10849" y="907"/>
              <a:ext cx="90" cy="112"/>
            </a:xfrm>
            <a:custGeom>
              <a:avLst/>
              <a:gdLst>
                <a:gd name="T0" fmla="+- 0 10937 10849"/>
                <a:gd name="T1" fmla="*/ T0 w 90"/>
                <a:gd name="T2" fmla="+- 0 948 907"/>
                <a:gd name="T3" fmla="*/ 948 h 112"/>
                <a:gd name="T4" fmla="+- 0 10930 10849"/>
                <a:gd name="T5" fmla="*/ T4 w 90"/>
                <a:gd name="T6" fmla="+- 0 926 907"/>
                <a:gd name="T7" fmla="*/ 926 h 112"/>
                <a:gd name="T8" fmla="+- 0 10915 10849"/>
                <a:gd name="T9" fmla="*/ T8 w 90"/>
                <a:gd name="T10" fmla="+- 0 912 907"/>
                <a:gd name="T11" fmla="*/ 912 h 112"/>
                <a:gd name="T12" fmla="+- 0 10894 10849"/>
                <a:gd name="T13" fmla="*/ T12 w 90"/>
                <a:gd name="T14" fmla="+- 0 907 907"/>
                <a:gd name="T15" fmla="*/ 907 h 112"/>
                <a:gd name="T16" fmla="+- 0 10882 10849"/>
                <a:gd name="T17" fmla="*/ T16 w 90"/>
                <a:gd name="T18" fmla="+- 0 909 907"/>
                <a:gd name="T19" fmla="*/ 909 h 112"/>
                <a:gd name="T20" fmla="+- 0 10870 10849"/>
                <a:gd name="T21" fmla="*/ T20 w 90"/>
                <a:gd name="T22" fmla="+- 0 937 907"/>
                <a:gd name="T23" fmla="*/ 937 h 112"/>
                <a:gd name="T24" fmla="+- 0 10879 10849"/>
                <a:gd name="T25" fmla="*/ T24 w 90"/>
                <a:gd name="T26" fmla="+- 0 923 907"/>
                <a:gd name="T27" fmla="*/ 923 h 112"/>
                <a:gd name="T28" fmla="+- 0 10910 10849"/>
                <a:gd name="T29" fmla="*/ T28 w 90"/>
                <a:gd name="T30" fmla="+- 0 923 907"/>
                <a:gd name="T31" fmla="*/ 923 h 112"/>
                <a:gd name="T32" fmla="+- 0 10918 10849"/>
                <a:gd name="T33" fmla="*/ T32 w 90"/>
                <a:gd name="T34" fmla="+- 0 938 907"/>
                <a:gd name="T35" fmla="*/ 938 h 112"/>
                <a:gd name="T36" fmla="+- 0 10918 10849"/>
                <a:gd name="T37" fmla="*/ T36 w 90"/>
                <a:gd name="T38" fmla="+- 0 953 907"/>
                <a:gd name="T39" fmla="*/ 953 h 112"/>
                <a:gd name="T40" fmla="+- 0 10869 10849"/>
                <a:gd name="T41" fmla="*/ T40 w 90"/>
                <a:gd name="T42" fmla="+- 0 953 907"/>
                <a:gd name="T43" fmla="*/ 953 h 112"/>
                <a:gd name="T44" fmla="+- 0 10864 10849"/>
                <a:gd name="T45" fmla="*/ T44 w 90"/>
                <a:gd name="T46" fmla="+- 0 920 907"/>
                <a:gd name="T47" fmla="*/ 920 h 112"/>
                <a:gd name="T48" fmla="+- 0 10853 10849"/>
                <a:gd name="T49" fmla="*/ T48 w 90"/>
                <a:gd name="T50" fmla="+- 0 938 907"/>
                <a:gd name="T51" fmla="*/ 938 h 112"/>
                <a:gd name="T52" fmla="+- 0 10849 10849"/>
                <a:gd name="T53" fmla="*/ T52 w 90"/>
                <a:gd name="T54" fmla="+- 0 963 907"/>
                <a:gd name="T55" fmla="*/ 963 h 112"/>
                <a:gd name="T56" fmla="+- 0 10851 10849"/>
                <a:gd name="T57" fmla="*/ T56 w 90"/>
                <a:gd name="T58" fmla="+- 0 982 907"/>
                <a:gd name="T59" fmla="*/ 982 h 112"/>
                <a:gd name="T60" fmla="+- 0 10860 10849"/>
                <a:gd name="T61" fmla="*/ T60 w 90"/>
                <a:gd name="T62" fmla="+- 0 1002 907"/>
                <a:gd name="T63" fmla="*/ 1002 h 112"/>
                <a:gd name="T64" fmla="+- 0 10877 10849"/>
                <a:gd name="T65" fmla="*/ T64 w 90"/>
                <a:gd name="T66" fmla="+- 0 1015 907"/>
                <a:gd name="T67" fmla="*/ 1015 h 112"/>
                <a:gd name="T68" fmla="+- 0 10901 10849"/>
                <a:gd name="T69" fmla="*/ T68 w 90"/>
                <a:gd name="T70" fmla="+- 0 1020 907"/>
                <a:gd name="T71" fmla="*/ 1020 h 112"/>
                <a:gd name="T72" fmla="+- 0 10913 10849"/>
                <a:gd name="T73" fmla="*/ T72 w 90"/>
                <a:gd name="T74" fmla="+- 0 1020 907"/>
                <a:gd name="T75" fmla="*/ 1020 h 112"/>
                <a:gd name="T76" fmla="+- 0 10926 10849"/>
                <a:gd name="T77" fmla="*/ T76 w 90"/>
                <a:gd name="T78" fmla="+- 0 1016 907"/>
                <a:gd name="T79" fmla="*/ 1016 h 112"/>
                <a:gd name="T80" fmla="+- 0 10936 10849"/>
                <a:gd name="T81" fmla="*/ T80 w 90"/>
                <a:gd name="T82" fmla="+- 0 1010 907"/>
                <a:gd name="T83" fmla="*/ 1010 h 112"/>
                <a:gd name="T84" fmla="+- 0 10930 10849"/>
                <a:gd name="T85" fmla="*/ T84 w 90"/>
                <a:gd name="T86" fmla="+- 0 996 907"/>
                <a:gd name="T87" fmla="*/ 996 h 112"/>
                <a:gd name="T88" fmla="+- 0 10922 10849"/>
                <a:gd name="T89" fmla="*/ T88 w 90"/>
                <a:gd name="T90" fmla="+- 0 1000 907"/>
                <a:gd name="T91" fmla="*/ 1000 h 112"/>
                <a:gd name="T92" fmla="+- 0 10914 10849"/>
                <a:gd name="T93" fmla="*/ T92 w 90"/>
                <a:gd name="T94" fmla="+- 0 1003 907"/>
                <a:gd name="T95" fmla="*/ 1003 h 112"/>
                <a:gd name="T96" fmla="+- 0 10903 10849"/>
                <a:gd name="T97" fmla="*/ T96 w 90"/>
                <a:gd name="T98" fmla="+- 0 1003 907"/>
                <a:gd name="T99" fmla="*/ 1003 h 112"/>
                <a:gd name="T100" fmla="+- 0 10893 10849"/>
                <a:gd name="T101" fmla="*/ T100 w 90"/>
                <a:gd name="T102" fmla="+- 0 1002 907"/>
                <a:gd name="T103" fmla="*/ 1002 h 112"/>
                <a:gd name="T104" fmla="+- 0 10876 10849"/>
                <a:gd name="T105" fmla="*/ T104 w 90"/>
                <a:gd name="T106" fmla="+- 0 990 907"/>
                <a:gd name="T107" fmla="*/ 990 h 112"/>
                <a:gd name="T108" fmla="+- 0 10869 10849"/>
                <a:gd name="T109" fmla="*/ T108 w 90"/>
                <a:gd name="T110" fmla="+- 0 968 907"/>
                <a:gd name="T111" fmla="*/ 968 h 112"/>
                <a:gd name="T112" fmla="+- 0 10939 10849"/>
                <a:gd name="T113" fmla="*/ T112 w 90"/>
                <a:gd name="T114" fmla="+- 0 968 907"/>
                <a:gd name="T115" fmla="*/ 968 h 112"/>
                <a:gd name="T116" fmla="+- 0 10939 10849"/>
                <a:gd name="T117" fmla="*/ T116 w 90"/>
                <a:gd name="T118" fmla="+- 0 963 907"/>
                <a:gd name="T119" fmla="*/ 963 h 112"/>
                <a:gd name="T120" fmla="+- 0 10937 10849"/>
                <a:gd name="T121" fmla="*/ T120 w 90"/>
                <a:gd name="T122" fmla="+- 0 948 907"/>
                <a:gd name="T123" fmla="*/ 948 h 11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90" h="112">
                  <a:moveTo>
                    <a:pt x="88" y="41"/>
                  </a:moveTo>
                  <a:lnTo>
                    <a:pt x="81" y="19"/>
                  </a:lnTo>
                  <a:lnTo>
                    <a:pt x="66" y="5"/>
                  </a:lnTo>
                  <a:lnTo>
                    <a:pt x="45" y="0"/>
                  </a:lnTo>
                  <a:lnTo>
                    <a:pt x="33" y="2"/>
                  </a:lnTo>
                  <a:lnTo>
                    <a:pt x="21" y="30"/>
                  </a:lnTo>
                  <a:lnTo>
                    <a:pt x="30" y="16"/>
                  </a:lnTo>
                  <a:lnTo>
                    <a:pt x="61" y="16"/>
                  </a:lnTo>
                  <a:lnTo>
                    <a:pt x="69" y="31"/>
                  </a:lnTo>
                  <a:lnTo>
                    <a:pt x="69" y="46"/>
                  </a:lnTo>
                  <a:lnTo>
                    <a:pt x="20" y="46"/>
                  </a:lnTo>
                  <a:lnTo>
                    <a:pt x="15" y="13"/>
                  </a:lnTo>
                  <a:lnTo>
                    <a:pt x="4" y="31"/>
                  </a:lnTo>
                  <a:lnTo>
                    <a:pt x="0" y="56"/>
                  </a:lnTo>
                  <a:lnTo>
                    <a:pt x="2" y="75"/>
                  </a:lnTo>
                  <a:lnTo>
                    <a:pt x="11" y="95"/>
                  </a:lnTo>
                  <a:lnTo>
                    <a:pt x="28" y="108"/>
                  </a:lnTo>
                  <a:lnTo>
                    <a:pt x="52" y="113"/>
                  </a:lnTo>
                  <a:lnTo>
                    <a:pt x="64" y="113"/>
                  </a:lnTo>
                  <a:lnTo>
                    <a:pt x="77" y="109"/>
                  </a:lnTo>
                  <a:lnTo>
                    <a:pt x="87" y="103"/>
                  </a:lnTo>
                  <a:lnTo>
                    <a:pt x="81" y="89"/>
                  </a:lnTo>
                  <a:lnTo>
                    <a:pt x="73" y="93"/>
                  </a:lnTo>
                  <a:lnTo>
                    <a:pt x="65" y="96"/>
                  </a:lnTo>
                  <a:lnTo>
                    <a:pt x="54" y="96"/>
                  </a:lnTo>
                  <a:lnTo>
                    <a:pt x="44" y="95"/>
                  </a:lnTo>
                  <a:lnTo>
                    <a:pt x="27" y="83"/>
                  </a:lnTo>
                  <a:lnTo>
                    <a:pt x="20" y="61"/>
                  </a:lnTo>
                  <a:lnTo>
                    <a:pt x="90" y="61"/>
                  </a:lnTo>
                  <a:lnTo>
                    <a:pt x="90" y="56"/>
                  </a:lnTo>
                  <a:lnTo>
                    <a:pt x="88" y="41"/>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1" name="Freeform 44">
              <a:extLst>
                <a:ext uri="{FF2B5EF4-FFF2-40B4-BE49-F238E27FC236}">
                  <a16:creationId xmlns:a16="http://schemas.microsoft.com/office/drawing/2014/main" id="{375D0807-E8CD-44B0-B90E-664CD0036B94}"/>
                </a:ext>
              </a:extLst>
            </p:cNvPr>
            <p:cNvSpPr>
              <a:spLocks/>
            </p:cNvSpPr>
            <p:nvPr/>
          </p:nvSpPr>
          <p:spPr bwMode="auto">
            <a:xfrm>
              <a:off x="10849" y="907"/>
              <a:ext cx="90" cy="112"/>
            </a:xfrm>
            <a:custGeom>
              <a:avLst/>
              <a:gdLst>
                <a:gd name="T0" fmla="+- 0 10870 10849"/>
                <a:gd name="T1" fmla="*/ T0 w 90"/>
                <a:gd name="T2" fmla="+- 0 937 907"/>
                <a:gd name="T3" fmla="*/ 937 h 112"/>
                <a:gd name="T4" fmla="+- 0 10882 10849"/>
                <a:gd name="T5" fmla="*/ T4 w 90"/>
                <a:gd name="T6" fmla="+- 0 909 907"/>
                <a:gd name="T7" fmla="*/ 909 h 112"/>
                <a:gd name="T8" fmla="+- 0 10864 10849"/>
                <a:gd name="T9" fmla="*/ T8 w 90"/>
                <a:gd name="T10" fmla="+- 0 920 907"/>
                <a:gd name="T11" fmla="*/ 920 h 112"/>
                <a:gd name="T12" fmla="+- 0 10869 10849"/>
                <a:gd name="T13" fmla="*/ T12 w 90"/>
                <a:gd name="T14" fmla="+- 0 953 907"/>
                <a:gd name="T15" fmla="*/ 953 h 112"/>
                <a:gd name="T16" fmla="+- 0 10870 10849"/>
                <a:gd name="T17" fmla="*/ T16 w 90"/>
                <a:gd name="T18" fmla="+- 0 937 907"/>
                <a:gd name="T19" fmla="*/ 937 h 112"/>
              </a:gdLst>
              <a:ahLst/>
              <a:cxnLst>
                <a:cxn ang="0">
                  <a:pos x="T1" y="T3"/>
                </a:cxn>
                <a:cxn ang="0">
                  <a:pos x="T5" y="T7"/>
                </a:cxn>
                <a:cxn ang="0">
                  <a:pos x="T9" y="T11"/>
                </a:cxn>
                <a:cxn ang="0">
                  <a:pos x="T13" y="T15"/>
                </a:cxn>
                <a:cxn ang="0">
                  <a:pos x="T17" y="T19"/>
                </a:cxn>
              </a:cxnLst>
              <a:rect l="0" t="0" r="r" b="b"/>
              <a:pathLst>
                <a:path w="90" h="112">
                  <a:moveTo>
                    <a:pt x="21" y="30"/>
                  </a:moveTo>
                  <a:lnTo>
                    <a:pt x="33" y="2"/>
                  </a:lnTo>
                  <a:lnTo>
                    <a:pt x="15" y="13"/>
                  </a:lnTo>
                  <a:lnTo>
                    <a:pt x="20" y="46"/>
                  </a:lnTo>
                  <a:lnTo>
                    <a:pt x="21" y="30"/>
                  </a:ln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2" name="Rectangle 51">
            <a:extLst>
              <a:ext uri="{FF2B5EF4-FFF2-40B4-BE49-F238E27FC236}">
                <a16:creationId xmlns:a16="http://schemas.microsoft.com/office/drawing/2014/main" id="{3FDC0DF8-E577-443D-8605-F8DCA4AD0A60}"/>
              </a:ext>
            </a:extLst>
          </p:cNvPr>
          <p:cNvSpPr/>
          <p:nvPr/>
        </p:nvSpPr>
        <p:spPr>
          <a:xfrm>
            <a:off x="5257800" y="4166712"/>
            <a:ext cx="3706026" cy="60785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1100" b="1" i="0" u="none" strike="noStrike" kern="0" cap="none" spc="-1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Don’</a:t>
            </a:r>
            <a:r>
              <a:rPr kumimoji="0" lang="en-US" sz="1100" b="1" i="0" u="none" strike="noStrike" kern="0" cap="none" spc="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100" b="1" i="0" u="none" strike="noStrike" kern="0" cap="none" spc="-10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1" i="0" u="none" strike="noStrike" kern="0" cap="none" spc="-3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f</a:t>
            </a:r>
            <a:r>
              <a:rPr kumimoji="0" lang="en-US" sz="1100" b="1" i="0" u="none" strike="noStrike" kern="0" cap="none" spc="-1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o</a:t>
            </a:r>
            <a:r>
              <a:rPr kumimoji="0" lang="en-US" sz="1100" b="1" i="0" u="none" strike="noStrike" kern="0" cap="none" spc="-3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100" b="1" i="0" u="none" strike="noStrike" kern="0" cap="none" spc="-1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get</a:t>
            </a:r>
            <a:r>
              <a:rPr kumimoji="0" lang="en-US" sz="1100" b="1" i="0" u="none" strike="noStrike" kern="0" cap="none" spc="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a:t>
            </a:r>
            <a:r>
              <a:rPr kumimoji="0" lang="en-US" sz="1100" b="1" i="0" u="none" strike="noStrike" kern="0" cap="none" spc="14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1" i="0" u="none" strike="noStrike" kern="0" cap="none" spc="-35" normalizeH="0" baseline="0" noProof="0" dirty="0" err="1">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m</a:t>
            </a:r>
            <a:r>
              <a:rPr kumimoji="0" lang="en-US" sz="1100" b="1" i="0" u="none" strike="noStrike" kern="0" cap="none" spc="-10" normalizeH="0" baseline="0" noProof="0" dirty="0" err="1">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yCign</a:t>
            </a:r>
            <a:r>
              <a:rPr kumimoji="0" lang="en-US" sz="1100" b="1" i="0" u="none" strike="noStrike" kern="0" cap="none" spc="0" normalizeH="0" baseline="0" noProof="0" dirty="0" err="1">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100" b="1" i="0" u="none" strike="noStrike" kern="0" cap="none" spc="-6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1" i="0" u="none" strike="noStrike" kern="0" cap="none" spc="-1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Ap</a:t>
            </a:r>
            <a:r>
              <a:rPr kumimoji="0" lang="en-US" sz="1100" b="1" i="0" u="none" strike="noStrike" kern="0" cap="none" spc="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p </a:t>
            </a:r>
            <a:r>
              <a:rPr kumimoji="0" lang="en-US" sz="1100" b="1" i="0" u="none" strike="noStrike" kern="0" cap="none" spc="8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1" i="0" u="none" strike="noStrike" kern="0" cap="none" spc="-1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users </a:t>
            </a:r>
            <a:r>
              <a:rPr kumimoji="0" lang="en-US" sz="1100" b="1" i="0" u="none" strike="noStrike" kern="0" cap="none" spc="-15"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lo</a:t>
            </a:r>
            <a:r>
              <a:rPr kumimoji="0" lang="en-US" sz="1100" b="1" i="0" u="none" strike="noStrike" kern="0" cap="none" spc="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g</a:t>
            </a:r>
            <a:r>
              <a:rPr kumimoji="0" lang="en-US" sz="1100" b="1" i="0" u="none" strike="noStrike" kern="0" cap="none" spc="-45"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1" i="0" u="none" strike="noStrike" kern="0" cap="none" spc="-1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i</a:t>
            </a:r>
            <a:r>
              <a:rPr kumimoji="0" lang="en-US" sz="1100" b="1" i="0" u="none" strike="noStrike" kern="0" cap="none" spc="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n</a:t>
            </a:r>
            <a:r>
              <a:rPr kumimoji="0" lang="en-US" sz="1100" b="1" i="0" u="none" strike="noStrike" kern="0" cap="none" spc="145"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1" i="0" u="none" strike="noStrike" kern="0" cap="none" spc="-1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wit</a:t>
            </a:r>
            <a:r>
              <a:rPr kumimoji="0" lang="en-US" sz="1100" b="1" i="0" u="none" strike="noStrike" kern="0" cap="none" spc="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h</a:t>
            </a:r>
            <a:r>
              <a:rPr kumimoji="0" lang="en-US" sz="1100" b="1" i="0" u="none" strike="noStrike" kern="0" cap="none" spc="-1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 ju</a:t>
            </a:r>
            <a:r>
              <a:rPr kumimoji="0" lang="en-US" sz="1100" b="1" i="0" u="none" strike="noStrike" kern="0" cap="none" spc="-25"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s</a:t>
            </a:r>
            <a:r>
              <a:rPr kumimoji="0" lang="en-US" sz="1100" b="1" i="0" u="none" strike="noStrike" kern="0" cap="none" spc="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100" b="1" i="0" u="none" strike="noStrike" kern="0" cap="none" spc="30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1" i="0" u="none" strike="noStrike" kern="0" cap="none" spc="-15"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on</a:t>
            </a:r>
            <a:r>
              <a:rPr kumimoji="0" lang="en-US" sz="1100" b="1" i="0" u="none" strike="noStrike" kern="0" cap="none" spc="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100" b="1" i="0" u="none" strike="noStrike" kern="0" cap="none" spc="-4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1" i="0" u="none" strike="noStrike" kern="0" cap="none" spc="-3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100" b="1" i="0" u="none" strike="noStrike" kern="0" cap="none" spc="-10" normalizeH="0" baseline="0" noProof="0" dirty="0">
                <a:ln>
                  <a:noFill/>
                </a:ln>
                <a:solidFill>
                  <a:srgbClr val="F79932"/>
                </a:solidFill>
                <a:effectLst/>
                <a:uLnTx/>
                <a:uFillTx/>
                <a:latin typeface="Calibri" panose="020F0502020204030204" pitchFamily="34" charset="0"/>
                <a:ea typeface="Times New Roman" panose="02020603050405020304" pitchFamily="18" charset="0"/>
                <a:cs typeface="Calibri" panose="020F0502020204030204" pitchFamily="34" charset="0"/>
              </a:rPr>
              <a:t>ouch</a:t>
            </a:r>
            <a:endParaRPr kumimoji="0" lang="en-US" sz="1100" b="1" i="0" u="none" strike="noStrike" kern="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2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W</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he</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n</a:t>
            </a:r>
            <a:r>
              <a:rPr kumimoji="0" lang="en-US" sz="1100" b="0" i="0" u="none" strike="noStrike" kern="0" cap="none" spc="-3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5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y</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o</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u</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d</a:t>
            </a:r>
            <a:r>
              <a:rPr kumimoji="0" lang="en-US" sz="1100" b="0" i="0" u="none" strike="noStrike" kern="0" cap="none" spc="-4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o</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wnloa</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d</a:t>
            </a:r>
            <a:r>
              <a:rPr kumimoji="0" lang="en-US" sz="1100" b="0" i="0" u="none" strike="noStrike" kern="0" cap="none" spc="7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th</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100" b="0" i="0" u="none" strike="noStrike" kern="0" cap="none" spc="8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30" normalizeH="0" baseline="0" noProof="0" dirty="0" err="1">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m</a:t>
            </a:r>
            <a:r>
              <a:rPr kumimoji="0" lang="en-US" sz="1100" b="0" i="0" u="none" strike="noStrike" kern="0" cap="none" spc="-10" normalizeH="0" baseline="0" noProof="0" dirty="0" err="1">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yCign</a:t>
            </a:r>
            <a:r>
              <a:rPr kumimoji="0" lang="en-US" sz="1100" b="0" i="0" u="none" strike="noStrike" kern="0" cap="none" spc="0" normalizeH="0" baseline="0" noProof="0" dirty="0" err="1">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100" b="0" i="0" u="none" strike="noStrike" kern="0" cap="none" spc="-12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App </a:t>
            </a:r>
            <a:r>
              <a:rPr kumimoji="0" lang="en-US" sz="1100" b="0" i="0" u="none" strike="noStrike" kern="0" cap="none" spc="-5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y</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o</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u</a:t>
            </a:r>
            <a:r>
              <a:rPr kumimoji="0" lang="en-US" sz="1100" b="0" i="0" u="none" strike="noStrike" kern="0" cap="none" spc="-4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ca</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n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100" b="0" i="0" u="none" strike="noStrike" kern="0" cap="none" spc="-3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cc</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100" b="0" i="0" u="none" strike="noStrike" kern="0" cap="none" spc="-2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s</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s</a:t>
            </a:r>
            <a:r>
              <a:rPr kumimoji="0" lang="en-US" sz="1100" b="0" i="0" u="none" strike="noStrike" kern="0" cap="none" spc="10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5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y</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ou</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100" b="0" i="0" u="none" strike="noStrike" kern="0" cap="none" spc="-5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100" b="0" i="0" u="none" strike="noStrike" kern="0" cap="none" spc="-3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cc</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oun</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100" b="0" i="0" u="none" strike="noStrike" kern="0" cap="none" spc="9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wit</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h</a:t>
            </a:r>
            <a:r>
              <a:rPr kumimoji="0" lang="en-US" sz="1100" b="0" i="0" u="none" strike="noStrike" kern="0" cap="none" spc="-10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ju</a:t>
            </a:r>
            <a:r>
              <a:rPr kumimoji="0" lang="en-US" sz="1100" b="0" i="0" u="none" strike="noStrike" kern="0" cap="none" spc="-2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s</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100" b="0" i="0" u="none" strike="noStrike" kern="0" cap="none" spc="-4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a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fingerprin</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100" b="0" i="0" u="none" strike="noStrike" kern="0" cap="none" spc="-4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o</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n</a:t>
            </a:r>
            <a:r>
              <a:rPr kumimoji="0" lang="en-US" sz="1100" b="0" i="0" u="none" strike="noStrike" kern="0" cap="none" spc="-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100" b="0" i="0" u="none" strike="noStrike" kern="0" cap="none" spc="-3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n</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y</a:t>
            </a:r>
            <a:r>
              <a:rPr kumimoji="0" lang="en-US" sz="1100" b="0" i="0" u="none" strike="noStrike" kern="0" cap="none" spc="-3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c</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omp</a:t>
            </a:r>
            <a:r>
              <a:rPr kumimoji="0" lang="en-US" sz="1100" b="0" i="0" u="none" strike="noStrike" kern="0" cap="none" spc="-2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tibl</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100" b="0" i="0" u="none" strike="noStrike" kern="0" cap="none" spc="6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d</a:t>
            </a:r>
            <a:r>
              <a:rPr kumimoji="0" lang="en-US" sz="1100" b="0" i="0" u="none" strike="noStrike" kern="0" cap="none" spc="-3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100" b="0" i="0" u="none" strike="noStrike" kern="0" cap="none" spc="-1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vi</a:t>
            </a:r>
            <a:r>
              <a:rPr kumimoji="0" lang="en-US" sz="1100" b="0" i="0" u="none" strike="noStrike" kern="0" cap="none" spc="-25"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c</a:t>
            </a:r>
            <a:r>
              <a:rPr kumimoji="0" lang="en-US" sz="1100" b="0" i="0" u="none" strike="noStrike" kern="0" cap="none" spc="-2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100" b="0" i="0" u="none" strike="noStrike" kern="0" cap="none" spc="0" normalizeH="0" baseline="0" noProof="0" dirty="0">
                <a:ln>
                  <a:noFill/>
                </a:ln>
                <a:solidFill>
                  <a:srgbClr val="363435"/>
                </a:solidFill>
                <a:effectLst/>
                <a:uLnTx/>
                <a:uFillTx/>
                <a:latin typeface="Calibri" panose="020F0502020204030204" pitchFamily="34" charset="0"/>
                <a:ea typeface="Times New Roman" panose="02020603050405020304" pitchFamily="18" charset="0"/>
                <a:cs typeface="Calibri" panose="020F0502020204030204" pitchFamily="34" charset="0"/>
              </a:rPr>
              <a:t>.</a:t>
            </a:r>
            <a:endParaRPr kumimoji="0" lang="en-US" sz="1100" b="0" i="0" u="none" strike="noStrike" kern="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endParaRPr>
          </a:p>
        </p:txBody>
      </p:sp>
      <p:pic>
        <p:nvPicPr>
          <p:cNvPr id="53" name="Picture 45">
            <a:extLst>
              <a:ext uri="{FF2B5EF4-FFF2-40B4-BE49-F238E27FC236}">
                <a16:creationId xmlns:a16="http://schemas.microsoft.com/office/drawing/2014/main" id="{3405E7B0-0C06-4AB7-80DD-16637B3D755E}"/>
              </a:ext>
            </a:extLst>
          </p:cNvPr>
          <p:cNvPicPr>
            <a:picLocks noChangeAspect="1" noChangeArrowheads="1"/>
          </p:cNvPicPr>
          <p:nvPr/>
        </p:nvPicPr>
        <p:blipFill>
          <a:blip r:embed="rId10"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4790733" y="4224843"/>
            <a:ext cx="465677" cy="491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027688"/>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49F82-2194-4118-81B7-F35CD2E81269}"/>
              </a:ext>
            </a:extLst>
          </p:cNvPr>
          <p:cNvSpPr>
            <a:spLocks noGrp="1"/>
          </p:cNvSpPr>
          <p:nvPr>
            <p:ph type="title"/>
          </p:nvPr>
        </p:nvSpPr>
        <p:spPr>
          <a:xfrm>
            <a:off x="457199" y="-84270"/>
            <a:ext cx="8229600" cy="1143001"/>
          </a:xfrm>
        </p:spPr>
        <p:txBody>
          <a:bodyPr>
            <a:normAutofit/>
          </a:bodyPr>
          <a:lstStyle/>
          <a:p>
            <a:pPr algn="l"/>
            <a:r>
              <a:rPr lang="en-US" sz="3200" dirty="0"/>
              <a:t>Cigna Discount Programs</a:t>
            </a:r>
          </a:p>
        </p:txBody>
      </p:sp>
      <p:sp>
        <p:nvSpPr>
          <p:cNvPr id="6" name="Slide Number Placeholder 3">
            <a:extLst>
              <a:ext uri="{FF2B5EF4-FFF2-40B4-BE49-F238E27FC236}">
                <a16:creationId xmlns:a16="http://schemas.microsoft.com/office/drawing/2014/main" id="{47A9F17C-F340-4216-836B-49EB02A50A2E}"/>
              </a:ext>
            </a:extLst>
          </p:cNvPr>
          <p:cNvSpPr txBox="1">
            <a:spLocks/>
          </p:cNvSpPr>
          <p:nvPr/>
        </p:nvSpPr>
        <p:spPr>
          <a:xfrm>
            <a:off x="3543300" y="6492875"/>
            <a:ext cx="2057400" cy="365125"/>
          </a:xfrm>
          <a:prstGeom prst="rect">
            <a:avLst/>
          </a:prstGeom>
        </p:spPr>
        <p:txBody>
          <a:bodyPr/>
          <a:lstStyle>
            <a:defPPr>
              <a:defRPr lang="en-US"/>
            </a:defPPr>
            <a:lvl1pPr marL="0" algn="ctr"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887EE084-D314-466E-A74D-09DC28239468}" type="slidenum">
              <a:rPr kumimoji="0" lang="en-US" sz="11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26</a:t>
            </a:fld>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7" name="Picture 6" descr="A picture containing icon&#10;&#10;Description automatically generated">
            <a:extLst>
              <a:ext uri="{FF2B5EF4-FFF2-40B4-BE49-F238E27FC236}">
                <a16:creationId xmlns:a16="http://schemas.microsoft.com/office/drawing/2014/main" id="{E5EF1F9D-ECBC-4E5A-B15E-DF7860AA23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257" y="1774156"/>
            <a:ext cx="2365453" cy="1871634"/>
          </a:xfrm>
          <a:prstGeom prst="rect">
            <a:avLst/>
          </a:prstGeom>
        </p:spPr>
      </p:pic>
      <p:pic>
        <p:nvPicPr>
          <p:cNvPr id="11" name="Picture 1">
            <a:extLst>
              <a:ext uri="{FF2B5EF4-FFF2-40B4-BE49-F238E27FC236}">
                <a16:creationId xmlns:a16="http://schemas.microsoft.com/office/drawing/2014/main" id="{21C713BA-00DC-4C4C-AE3C-F778CC5828D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06234" y="5172269"/>
            <a:ext cx="953957" cy="31380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5C8BA32F-A1CD-4DA0-BCE8-084ED5A9D80C}"/>
              </a:ext>
            </a:extLst>
          </p:cNvPr>
          <p:cNvSpPr txBox="1"/>
          <p:nvPr/>
        </p:nvSpPr>
        <p:spPr>
          <a:xfrm>
            <a:off x="3428180" y="4150846"/>
            <a:ext cx="2710067"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mn-ea"/>
                <a:cs typeface="Calibri" panose="020F0502020204030204" pitchFamily="34" charset="0"/>
              </a:rPr>
              <a:t>Visit mycigna.com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n</a:t>
            </a:r>
            <a:r>
              <a:rPr kumimoji="0" lang="en-US" sz="14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vig</a:t>
            </a:r>
            <a:r>
              <a:rPr kumimoji="0" lang="en-US" sz="1400" b="0" i="0" u="none" strike="noStrike" kern="1200" cap="none" spc="-1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4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400" b="0" i="0" u="none" strike="noStrike" kern="1200" cap="none" spc="23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4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a:t>
            </a:r>
            <a:r>
              <a:rPr kumimoji="0" lang="en-US" sz="1400" b="0" i="0" u="none" strike="noStrike" kern="1200" cap="none" spc="11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Healt</a:t>
            </a:r>
            <a:r>
              <a:rPr kumimoji="0" lang="en-US" sz="14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h</a:t>
            </a: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y</a:t>
            </a:r>
            <a:r>
              <a:rPr kumimoji="0" lang="en-US" sz="14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400" b="0" i="0" u="none" strike="noStrike" kern="1200" cap="none" spc="-1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4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4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w</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4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ds</a:t>
            </a: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Dis</a:t>
            </a:r>
            <a:r>
              <a:rPr kumimoji="0" lang="en-US" sz="14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c</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oun</a:t>
            </a: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400" b="0" i="0" u="none" strike="noStrike" kern="1200" cap="none" spc="-9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P</a:t>
            </a:r>
            <a:r>
              <a:rPr kumimoji="0" lang="en-US" sz="1400" b="0" i="0" u="none" strike="noStrike" kern="1200" cap="none" spc="-3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og</a:t>
            </a:r>
            <a:r>
              <a:rPr kumimoji="0" lang="en-US" sz="1400" b="0" i="0" u="none" strike="noStrike" kern="1200" cap="none" spc="-3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m</a:t>
            </a:r>
            <a:r>
              <a:rPr kumimoji="0" lang="en-US" sz="1400" b="0" i="0" u="none" strike="noStrike" kern="1200" cap="none" spc="3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a:t>
            </a: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 </a:t>
            </a:r>
            <a:r>
              <a:rPr kumimoji="0" lang="en-US" sz="14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cal</a:t>
            </a: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l </a:t>
            </a:r>
            <a:r>
              <a:rPr kumimoji="0" lang="en-US" sz="14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400" b="1"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80</a:t>
            </a:r>
            <a:r>
              <a:rPr kumimoji="0" lang="en-US" sz="1400" b="1"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0</a:t>
            </a:r>
            <a:r>
              <a:rPr kumimoji="0" lang="en-US" sz="1400" b="1"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t>
            </a:r>
            <a:r>
              <a:rPr kumimoji="0" lang="en-US" sz="1400" b="1" i="0" u="none" strike="noStrike" kern="1200" cap="none" spc="-1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8</a:t>
            </a:r>
            <a:r>
              <a:rPr kumimoji="0" lang="en-US" sz="1400" b="1"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70</a:t>
            </a:r>
            <a:r>
              <a:rPr kumimoji="0" lang="en-US" sz="1400" b="1"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.3</a:t>
            </a:r>
            <a:r>
              <a:rPr kumimoji="0" lang="en-US" sz="1400" b="1" i="0" u="none" strike="noStrike" kern="1200" cap="none" spc="-3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4</a:t>
            </a:r>
            <a:r>
              <a:rPr kumimoji="0" lang="en-US" sz="1400" b="1"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7</a:t>
            </a:r>
            <a:r>
              <a:rPr kumimoji="0" lang="en-US" sz="1400" b="1"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0</a:t>
            </a: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3" name="TextBox 12">
            <a:extLst>
              <a:ext uri="{FF2B5EF4-FFF2-40B4-BE49-F238E27FC236}">
                <a16:creationId xmlns:a16="http://schemas.microsoft.com/office/drawing/2014/main" id="{6F0C5E04-BD81-477D-96D5-BB84655D7B97}"/>
              </a:ext>
            </a:extLst>
          </p:cNvPr>
          <p:cNvSpPr txBox="1"/>
          <p:nvPr/>
        </p:nvSpPr>
        <p:spPr>
          <a:xfrm>
            <a:off x="281893" y="4150846"/>
            <a:ext cx="2498930" cy="1167948"/>
          </a:xfrm>
          <a:prstGeom prst="rect">
            <a:avLst/>
          </a:prstGeom>
          <a:noFill/>
        </p:spPr>
        <p:txBody>
          <a:bodyPr wrap="square">
            <a:spAutoFit/>
          </a:bodyPr>
          <a:lstStyle/>
          <a:p>
            <a:pPr marL="76200" marR="173990" lvl="0" indent="0" algn="ctr" defTabSz="914400" rtl="0" eaLnBrk="1" fontAlgn="auto" latinLnBrk="0" hangingPunct="1">
              <a:lnSpc>
                <a:spcPct val="118000"/>
              </a:lnSpc>
              <a:spcBef>
                <a:spcPts val="0"/>
              </a:spcBef>
              <a:spcAft>
                <a:spcPts val="0"/>
              </a:spcAft>
              <a:buClrTx/>
              <a:buSzTx/>
              <a:buFontTx/>
              <a:buNone/>
              <a:tabLst/>
              <a:defRPr/>
            </a:pP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Ju</a:t>
            </a:r>
            <a:r>
              <a:rPr kumimoji="0" lang="en-US" sz="1200" b="0" i="0" u="none" strike="noStrike" kern="1200" cap="none" spc="-1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s</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200" b="0" i="0" u="none" strike="noStrike" kern="1200" cap="none" spc="10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us</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2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3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y</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ou</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200" b="0" i="0" u="none" strike="noStrike" kern="1200" cap="none" spc="-4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Cign</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200" b="0" i="0" u="none" strike="noStrike" kern="1200" cap="none" spc="-15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I</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D</a:t>
            </a:r>
            <a:r>
              <a:rPr kumimoji="0" lang="en-US" sz="1200" b="0" i="0" u="none" strike="noStrike" kern="1200" cap="none" spc="5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w</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alle</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200" b="0" i="0" u="none" strike="noStrike" kern="1200" cap="none" spc="-10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ca</a:t>
            </a:r>
            <a:r>
              <a:rPr kumimoji="0" lang="en-US" sz="1200" b="0" i="0" u="none" strike="noStrike" kern="1200" cap="none" spc="-3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d</a:t>
            </a:r>
            <a:r>
              <a:rPr kumimoji="0" lang="en-US" sz="1200" b="0" i="0" u="none" strike="noStrike" kern="1200" cap="none" spc="4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whe</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n</a:t>
            </a:r>
            <a:r>
              <a:rPr kumimoji="0" lang="en-US" sz="1200" b="0" i="0" u="none" strike="noStrike" kern="1200" cap="none" spc="-3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y</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u</a:t>
            </a:r>
            <a:r>
              <a:rPr kumimoji="0" lang="en-US" sz="1200" b="0" i="0" u="none" strike="noStrike" kern="1200" cap="none" spc="-3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p</a:t>
            </a:r>
            <a:r>
              <a:rPr kumimoji="0" lang="en-US" sz="12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y</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an</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d</a:t>
            </a:r>
            <a:r>
              <a:rPr kumimoji="0" lang="en-US" sz="12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le</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the s</a:t>
            </a:r>
            <a:r>
              <a:rPr kumimoji="0" lang="en-US" sz="12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ving</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s </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begin.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Get</a:t>
            </a:r>
            <a:r>
              <a:rPr kumimoji="0" lang="en-US" sz="1200" b="0" i="0" u="none" strike="noStrike" kern="1200" cap="none" spc="-9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dis</a:t>
            </a:r>
            <a:r>
              <a:rPr kumimoji="0" lang="en-US" sz="12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c</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ounts</a:t>
            </a:r>
            <a:r>
              <a:rPr kumimoji="0" lang="en-US" sz="1200" b="0" i="0" u="none" strike="noStrike" kern="1200" cap="none" spc="-8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on</a:t>
            </a:r>
            <a:r>
              <a:rPr kumimoji="0" lang="en-US" sz="1200" b="0" i="0" u="none" strike="noStrike" kern="1200" cap="none" spc="-4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the</a:t>
            </a:r>
            <a:r>
              <a:rPr kumimoji="0" lang="en-US" sz="12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health</a:t>
            </a:r>
            <a:r>
              <a:rPr kumimoji="0" lang="en-US" sz="1200" b="0" i="0" u="none" strike="noStrike" kern="1200" cap="none" spc="-9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p</a:t>
            </a:r>
            <a:r>
              <a:rPr kumimoji="0" lang="en-US" sz="12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oducts</a:t>
            </a:r>
            <a:r>
              <a:rPr kumimoji="0" lang="en-US" sz="1200" b="0" i="0" u="none" strike="noStrike" kern="1200" cap="none" spc="3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and</a:t>
            </a:r>
            <a:r>
              <a:rPr kumimoji="0" lang="en-US" sz="12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p</a:t>
            </a:r>
            <a:r>
              <a:rPr kumimoji="0" lang="en-US" sz="12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og</a:t>
            </a:r>
            <a:r>
              <a:rPr kumimoji="0" lang="en-US" sz="1200" b="0" i="0" u="none" strike="noStrike" kern="1200" cap="none" spc="-3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ams</a:t>
            </a:r>
            <a:r>
              <a:rPr kumimoji="0" lang="en-US" sz="1200" b="0" i="0" u="none" strike="noStrike" kern="1200" cap="none" spc="-4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y</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ou</a:t>
            </a:r>
            <a:r>
              <a:rPr kumimoji="0" lang="en-US" sz="1200" b="0" i="0" u="none" strike="noStrike" kern="1200" cap="none" spc="-8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use </a:t>
            </a:r>
            <a:r>
              <a:rPr kumimoji="0" lang="en-US" sz="1200" b="0" i="0" u="none" strike="noStrike" kern="1200" cap="none" spc="-3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200" b="0" i="0" u="none" strike="noStrike" kern="1200" cap="none" spc="-3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v</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ery</a:t>
            </a:r>
            <a:r>
              <a:rPr kumimoji="0" lang="en-US" sz="1200" b="0" i="0" u="none" strike="noStrike" kern="1200" cap="none" spc="-1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d</a:t>
            </a:r>
            <a:r>
              <a:rPr kumimoji="0" lang="en-US" sz="12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y.</a:t>
            </a:r>
          </a:p>
        </p:txBody>
      </p:sp>
      <p:sp>
        <p:nvSpPr>
          <p:cNvPr id="14" name="Rectangle 13">
            <a:extLst>
              <a:ext uri="{FF2B5EF4-FFF2-40B4-BE49-F238E27FC236}">
                <a16:creationId xmlns:a16="http://schemas.microsoft.com/office/drawing/2014/main" id="{04616852-C417-4769-B5BC-5CBD4A0B4E65}"/>
              </a:ext>
            </a:extLst>
          </p:cNvPr>
          <p:cNvSpPr/>
          <p:nvPr/>
        </p:nvSpPr>
        <p:spPr>
          <a:xfrm>
            <a:off x="-52002" y="2115331"/>
            <a:ext cx="3429000" cy="312843"/>
          </a:xfrm>
          <a:prstGeom prst="rect">
            <a:avLst/>
          </a:prstGeom>
        </p:spPr>
        <p:txBody>
          <a:bodyPr wrap="square">
            <a:spAutoFit/>
          </a:bodyPr>
          <a:lstStyle/>
          <a:p>
            <a:pPr marL="361950" marR="0" lvl="0" indent="-285750" algn="ctr" defTabSz="914400" rtl="0" eaLnBrk="1" fontAlgn="auto" latinLnBrk="0" hangingPunct="1">
              <a:lnSpc>
                <a:spcPts val="1800"/>
              </a:lnSpc>
              <a:spcBef>
                <a:spcPts val="475"/>
              </a:spcBef>
              <a:spcAft>
                <a:spcPts val="0"/>
              </a:spcAft>
              <a:buClrTx/>
              <a:buSzTx/>
              <a:buFont typeface="Wingdings" panose="05000000000000000000" pitchFamily="2" charset="2"/>
              <a:buChar char="ü"/>
              <a:tabLst/>
              <a:defRPr/>
            </a:pPr>
            <a:r>
              <a:rPr kumimoji="0" lang="en-US" sz="1300" b="0" i="0" u="none" strike="noStrike" kern="1200" cap="none" spc="0" normalizeH="0" baseline="0" noProof="0" dirty="0">
                <a:ln>
                  <a:noFill/>
                </a:ln>
                <a:solidFill>
                  <a:srgbClr val="37738D"/>
                </a:solidFill>
                <a:effectLst/>
                <a:uLnTx/>
                <a:uFillTx/>
                <a:latin typeface="Calibri" panose="020F0502020204030204" pitchFamily="34" charset="0"/>
                <a:ea typeface="+mn-ea"/>
                <a:cs typeface="Calibri" panose="020F0502020204030204" pitchFamily="34" charset="0"/>
              </a:rPr>
              <a:t>Yoga Products and Virtual Workouts**</a:t>
            </a:r>
          </a:p>
        </p:txBody>
      </p:sp>
      <p:sp>
        <p:nvSpPr>
          <p:cNvPr id="15" name="TextBox 14">
            <a:extLst>
              <a:ext uri="{FF2B5EF4-FFF2-40B4-BE49-F238E27FC236}">
                <a16:creationId xmlns:a16="http://schemas.microsoft.com/office/drawing/2014/main" id="{62B61DF8-7A0E-41D0-9A76-D7A358E92078}"/>
              </a:ext>
            </a:extLst>
          </p:cNvPr>
          <p:cNvSpPr txBox="1"/>
          <p:nvPr/>
        </p:nvSpPr>
        <p:spPr>
          <a:xfrm>
            <a:off x="5746449" y="2494000"/>
            <a:ext cx="3557918" cy="312843"/>
          </a:xfrm>
          <a:prstGeom prst="rect">
            <a:avLst/>
          </a:prstGeom>
          <a:noFill/>
        </p:spPr>
        <p:txBody>
          <a:bodyPr wrap="square">
            <a:spAutoFit/>
          </a:bodyPr>
          <a:lstStyle/>
          <a:p>
            <a:pPr marL="361950" marR="0" lvl="0" indent="-285750" algn="ctr" defTabSz="914400" rtl="0" eaLnBrk="1" fontAlgn="auto" latinLnBrk="0" hangingPunct="1">
              <a:lnSpc>
                <a:spcPts val="1800"/>
              </a:lnSpc>
              <a:spcBef>
                <a:spcPts val="475"/>
              </a:spcBef>
              <a:spcAft>
                <a:spcPts val="0"/>
              </a:spcAft>
              <a:buClrTx/>
              <a:buSzTx/>
              <a:buFont typeface="Wingdings" panose="05000000000000000000" pitchFamily="2" charset="2"/>
              <a:buChar char="ü"/>
              <a:tabLst/>
              <a:defRPr/>
            </a:pPr>
            <a:r>
              <a:rPr kumimoji="0" lang="en-US" sz="1300" b="0" i="0" u="none" strike="noStrike" kern="1200" cap="none" spc="0" normalizeH="0" baseline="0" noProof="0" dirty="0">
                <a:ln>
                  <a:noFill/>
                </a:ln>
                <a:solidFill>
                  <a:srgbClr val="37738D"/>
                </a:solidFill>
                <a:effectLst/>
                <a:uLnTx/>
                <a:uFillTx/>
                <a:latin typeface="Calibri" panose="020F0502020204030204" pitchFamily="34" charset="0"/>
                <a:ea typeface="+mn-ea"/>
                <a:cs typeface="Calibri" panose="020F0502020204030204" pitchFamily="34" charset="0"/>
              </a:rPr>
              <a:t>Nutritional Meal  Delivery Service</a:t>
            </a:r>
          </a:p>
        </p:txBody>
      </p:sp>
      <p:sp>
        <p:nvSpPr>
          <p:cNvPr id="16" name="TextBox 15">
            <a:extLst>
              <a:ext uri="{FF2B5EF4-FFF2-40B4-BE49-F238E27FC236}">
                <a16:creationId xmlns:a16="http://schemas.microsoft.com/office/drawing/2014/main" id="{C33E59DF-7393-4050-9C44-AEC55EDD9B37}"/>
              </a:ext>
            </a:extLst>
          </p:cNvPr>
          <p:cNvSpPr txBox="1"/>
          <p:nvPr/>
        </p:nvSpPr>
        <p:spPr>
          <a:xfrm>
            <a:off x="-23427" y="1785295"/>
            <a:ext cx="3455794" cy="312843"/>
          </a:xfrm>
          <a:prstGeom prst="rect">
            <a:avLst/>
          </a:prstGeom>
          <a:noFill/>
        </p:spPr>
        <p:txBody>
          <a:bodyPr wrap="square">
            <a:spAutoFit/>
          </a:bodyPr>
          <a:lstStyle/>
          <a:p>
            <a:pPr marL="361950" marR="0" lvl="0" indent="-285750" algn="ctr" defTabSz="914400" rtl="0" eaLnBrk="1" fontAlgn="auto" latinLnBrk="0" hangingPunct="1">
              <a:lnSpc>
                <a:spcPts val="1800"/>
              </a:lnSpc>
              <a:spcBef>
                <a:spcPts val="475"/>
              </a:spcBef>
              <a:spcAft>
                <a:spcPts val="0"/>
              </a:spcAft>
              <a:buClrTx/>
              <a:buSzTx/>
              <a:buFont typeface="Wingdings" panose="05000000000000000000" pitchFamily="2" charset="2"/>
              <a:buChar char="ü"/>
              <a:tabLst/>
              <a:defRPr/>
            </a:pPr>
            <a:r>
              <a:rPr kumimoji="0" lang="en-US" sz="1300" b="0" i="0" u="none" strike="noStrike" kern="1200" cap="none" spc="0" normalizeH="0" baseline="0" noProof="0" dirty="0">
                <a:ln>
                  <a:noFill/>
                </a:ln>
                <a:solidFill>
                  <a:srgbClr val="37738D"/>
                </a:solidFill>
                <a:effectLst/>
                <a:uLnTx/>
                <a:uFillTx/>
                <a:latin typeface="Calibri" panose="020F0502020204030204" pitchFamily="34" charset="0"/>
                <a:ea typeface="+mn-ea"/>
                <a:cs typeface="Calibri" panose="020F0502020204030204" pitchFamily="34" charset="0"/>
              </a:rPr>
              <a:t>Fitness</a:t>
            </a: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mn-ea"/>
                <a:cs typeface="Calibri" panose="020F0502020204030204" pitchFamily="34" charset="0"/>
              </a:rPr>
              <a:t> Memberships and Devices**</a:t>
            </a:r>
          </a:p>
        </p:txBody>
      </p:sp>
      <p:sp>
        <p:nvSpPr>
          <p:cNvPr id="17" name="TextBox 16">
            <a:extLst>
              <a:ext uri="{FF2B5EF4-FFF2-40B4-BE49-F238E27FC236}">
                <a16:creationId xmlns:a16="http://schemas.microsoft.com/office/drawing/2014/main" id="{79C3C848-77C8-4357-B194-9E2748F109F4}"/>
              </a:ext>
            </a:extLst>
          </p:cNvPr>
          <p:cNvSpPr txBox="1"/>
          <p:nvPr/>
        </p:nvSpPr>
        <p:spPr>
          <a:xfrm>
            <a:off x="77870" y="2452034"/>
            <a:ext cx="3214867" cy="309444"/>
          </a:xfrm>
          <a:prstGeom prst="rect">
            <a:avLst/>
          </a:prstGeom>
          <a:noFill/>
        </p:spPr>
        <p:txBody>
          <a:bodyPr wrap="square">
            <a:spAutoFit/>
          </a:bodyPr>
          <a:lstStyle/>
          <a:p>
            <a:pPr marL="361950" marR="0" lvl="0" indent="-285750" algn="ctr" defTabSz="914400" rtl="0" eaLnBrk="1" fontAlgn="auto" latinLnBrk="0" hangingPunct="1">
              <a:lnSpc>
                <a:spcPts val="1800"/>
              </a:lnSpc>
              <a:spcBef>
                <a:spcPts val="475"/>
              </a:spcBef>
              <a:spcAft>
                <a:spcPts val="0"/>
              </a:spcAft>
              <a:buClrTx/>
              <a:buSzTx/>
              <a:buFont typeface="Wingdings" panose="05000000000000000000" pitchFamily="2" charset="2"/>
              <a:buChar char="ü"/>
              <a:tabLst/>
              <a:defRPr/>
            </a:pPr>
            <a:r>
              <a:rPr kumimoji="0" lang="en-US" sz="1300" b="0" i="0" u="none" strike="noStrike" kern="1200" cap="none" spc="0" normalizeH="0" baseline="0" noProof="0" dirty="0">
                <a:ln>
                  <a:noFill/>
                </a:ln>
                <a:solidFill>
                  <a:srgbClr val="37738D"/>
                </a:solidFill>
                <a:effectLst/>
                <a:uLnTx/>
                <a:uFillTx/>
                <a:latin typeface="Calibri" panose="020F0502020204030204" pitchFamily="34" charset="0"/>
                <a:ea typeface="+mn-ea"/>
                <a:cs typeface="Calibri" panose="020F0502020204030204" pitchFamily="34" charset="0"/>
              </a:rPr>
              <a:t>Vision Care, Lasik  Surgery, Hearing Aids</a:t>
            </a:r>
          </a:p>
        </p:txBody>
      </p:sp>
      <p:sp>
        <p:nvSpPr>
          <p:cNvPr id="18" name="TextBox 17">
            <a:extLst>
              <a:ext uri="{FF2B5EF4-FFF2-40B4-BE49-F238E27FC236}">
                <a16:creationId xmlns:a16="http://schemas.microsoft.com/office/drawing/2014/main" id="{52FC78C2-E69C-4C75-B6E5-BD6DC37A39EF}"/>
              </a:ext>
            </a:extLst>
          </p:cNvPr>
          <p:cNvSpPr txBox="1"/>
          <p:nvPr/>
        </p:nvSpPr>
        <p:spPr>
          <a:xfrm>
            <a:off x="5780005" y="2107762"/>
            <a:ext cx="2743121" cy="312843"/>
          </a:xfrm>
          <a:prstGeom prst="rect">
            <a:avLst/>
          </a:prstGeom>
          <a:noFill/>
        </p:spPr>
        <p:txBody>
          <a:bodyPr wrap="square">
            <a:spAutoFit/>
          </a:bodyPr>
          <a:lstStyle/>
          <a:p>
            <a:pPr marL="361950" marR="0" lvl="0" indent="-285750" algn="ctr" defTabSz="914400" rtl="0" eaLnBrk="1" fontAlgn="auto" latinLnBrk="0" hangingPunct="1">
              <a:lnSpc>
                <a:spcPts val="1800"/>
              </a:lnSpc>
              <a:spcBef>
                <a:spcPts val="475"/>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srgbClr val="37738D"/>
                </a:solidFill>
                <a:effectLst/>
                <a:uLnTx/>
                <a:uFillTx/>
                <a:latin typeface="Calibri" panose="020F0502020204030204" pitchFamily="34" charset="0"/>
                <a:ea typeface="+mn-ea"/>
                <a:cs typeface="Calibri" panose="020F0502020204030204" pitchFamily="34" charset="0"/>
              </a:rPr>
              <a:t>Alternative </a:t>
            </a:r>
            <a:r>
              <a:rPr kumimoji="0" lang="en-US" sz="1300" b="0" i="0" u="none" strike="noStrike" kern="1200" cap="none" spc="0" normalizeH="0" baseline="0" noProof="0" dirty="0">
                <a:ln>
                  <a:noFill/>
                </a:ln>
                <a:solidFill>
                  <a:srgbClr val="37738D"/>
                </a:solidFill>
                <a:effectLst/>
                <a:uLnTx/>
                <a:uFillTx/>
                <a:latin typeface="Calibri" panose="020F0502020204030204" pitchFamily="34" charset="0"/>
                <a:ea typeface="+mn-ea"/>
                <a:cs typeface="Calibri" panose="020F0502020204030204" pitchFamily="34" charset="0"/>
              </a:rPr>
              <a:t>medicine</a:t>
            </a:r>
          </a:p>
        </p:txBody>
      </p:sp>
      <p:sp>
        <p:nvSpPr>
          <p:cNvPr id="19" name="Rectangle 18">
            <a:extLst>
              <a:ext uri="{FF2B5EF4-FFF2-40B4-BE49-F238E27FC236}">
                <a16:creationId xmlns:a16="http://schemas.microsoft.com/office/drawing/2014/main" id="{311A39DB-E03E-4033-977D-3507342BE4BE}"/>
              </a:ext>
            </a:extLst>
          </p:cNvPr>
          <p:cNvSpPr/>
          <p:nvPr/>
        </p:nvSpPr>
        <p:spPr>
          <a:xfrm>
            <a:off x="295760" y="3683496"/>
            <a:ext cx="8552479" cy="369332"/>
          </a:xfrm>
          <a:prstGeom prst="rect">
            <a:avLst/>
          </a:prstGeom>
        </p:spPr>
        <p:txBody>
          <a:bodyPr wrap="square">
            <a:spAutoFit/>
          </a:bodyPr>
          <a:lstStyle/>
          <a:p>
            <a:pPr marL="7620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1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eal </a:t>
            </a:r>
            <a:r>
              <a:rPr kumimoji="0" lang="en-US" sz="1800" b="1" i="0" u="none" strike="noStrike" kern="1200" cap="none" spc="8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b</a:t>
            </a:r>
            <a:r>
              <a:rPr kumimoji="0" lang="en-US" sz="1800" b="1" i="0" u="none" strike="noStrike" kern="1200" cap="none" spc="-3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ands.</a:t>
            </a:r>
            <a:r>
              <a:rPr kumimoji="0" lang="en-US" sz="1800" b="1" i="0" u="none" strike="noStrike" kern="1200" cap="none" spc="25"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800" b="1" i="0" u="none" strike="noStrike" kern="1200" cap="none" spc="-1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eal </a:t>
            </a:r>
            <a:r>
              <a:rPr kumimoji="0" lang="en-US" sz="1800" b="1" i="0" u="none" strike="noStrike" kern="1200" cap="none" spc="8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dis</a:t>
            </a:r>
            <a:r>
              <a:rPr kumimoji="0" lang="en-US" sz="1800" b="1" i="0" u="none" strike="noStrike" kern="1200" cap="none" spc="-2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c</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ounts.</a:t>
            </a:r>
            <a:r>
              <a:rPr kumimoji="0" lang="en-US" sz="1800" b="1" i="0" u="none" strike="noStrike" kern="1200" cap="none" spc="1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800" b="1" i="0" u="none" strike="noStrike" kern="1200" cap="none" spc="-1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eal </a:t>
            </a:r>
            <a:r>
              <a:rPr kumimoji="0" lang="en-US" sz="1800" b="1" i="0" u="none" strike="noStrike" kern="1200" cap="none" spc="8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ea</a:t>
            </a:r>
            <a:r>
              <a:rPr kumimoji="0" lang="en-US" sz="1800" b="1" i="0" u="none" strike="noStrike" kern="1200" cap="none" spc="-15"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s</a:t>
            </a:r>
            <a:r>
              <a:rPr kumimoji="0" lang="en-US" sz="1800" b="1" i="0" u="none" strike="noStrike" kern="1200" cap="none" spc="-8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y</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48E0A8B-B52C-4128-8214-F49982B0F957}"/>
              </a:ext>
            </a:extLst>
          </p:cNvPr>
          <p:cNvSpPr/>
          <p:nvPr/>
        </p:nvSpPr>
        <p:spPr>
          <a:xfrm>
            <a:off x="6465509" y="4182288"/>
            <a:ext cx="2451306" cy="950068"/>
          </a:xfrm>
          <a:prstGeom prst="rect">
            <a:avLst/>
          </a:prstGeom>
        </p:spPr>
        <p:txBody>
          <a:bodyPr wrap="square">
            <a:spAutoFit/>
          </a:bodyPr>
          <a:lstStyle/>
          <a:p>
            <a:pPr marL="0" marR="171450" lvl="0" indent="0" algn="ctr" defTabSz="914400" rtl="0" eaLnBrk="1" fontAlgn="auto" latinLnBrk="0" hangingPunct="1">
              <a:lnSpc>
                <a:spcPct val="118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mn-ea"/>
                <a:cs typeface="Calibri" panose="020F0502020204030204" pitchFamily="34" charset="0"/>
              </a:rPr>
              <a:t>For Cigna customers who don’t have access to myCigna.com and want an </a:t>
            </a:r>
            <a:r>
              <a:rPr kumimoji="0" lang="en-US" sz="1200" b="0" i="0" u="none" strike="noStrike" kern="1200" cap="none" spc="0" normalizeH="0" baseline="0" noProof="0" dirty="0" err="1">
                <a:ln>
                  <a:noFill/>
                </a:ln>
                <a:solidFill>
                  <a:srgbClr val="37738D"/>
                </a:solidFill>
                <a:effectLst/>
                <a:uLnTx/>
                <a:uFillTx/>
                <a:latin typeface="Calibri" panose="020F0502020204030204" pitchFamily="34" charset="0"/>
                <a:ea typeface="+mn-ea"/>
                <a:cs typeface="Calibri" panose="020F0502020204030204" pitchFamily="34" charset="0"/>
              </a:rPr>
              <a:t>Active&amp;Fit</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mn-ea"/>
                <a:cs typeface="Calibri" panose="020F0502020204030204" pitchFamily="34" charset="0"/>
              </a:rPr>
              <a:t> Direct™ gym membership</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a:t>
            </a:r>
          </a:p>
        </p:txBody>
      </p:sp>
      <p:sp>
        <p:nvSpPr>
          <p:cNvPr id="21" name="Rectangle 20">
            <a:extLst>
              <a:ext uri="{FF2B5EF4-FFF2-40B4-BE49-F238E27FC236}">
                <a16:creationId xmlns:a16="http://schemas.microsoft.com/office/drawing/2014/main" id="{A3C4D058-1DA8-4D21-9D4D-F301539CB323}"/>
              </a:ext>
            </a:extLst>
          </p:cNvPr>
          <p:cNvSpPr/>
          <p:nvPr/>
        </p:nvSpPr>
        <p:spPr>
          <a:xfrm>
            <a:off x="6319602" y="5109400"/>
            <a:ext cx="2719477" cy="804836"/>
          </a:xfrm>
          <a:prstGeom prst="rect">
            <a:avLst/>
          </a:prstGeom>
        </p:spPr>
        <p:txBody>
          <a:bodyPr wrap="square">
            <a:spAutoFit/>
          </a:bodyPr>
          <a:lstStyle/>
          <a:p>
            <a:pPr marL="0" marR="171450" lvl="0" indent="0" algn="ctr" defTabSz="914400" rtl="0" eaLnBrk="1" fontAlgn="auto" latinLnBrk="0" hangingPunct="1">
              <a:lnSpc>
                <a:spcPct val="118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600" b="1" i="0" u="none" strike="noStrike" kern="1200" cap="none" spc="65"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Call</a:t>
            </a:r>
            <a:r>
              <a:rPr kumimoji="0" lang="en-US" sz="1200" b="0" i="0" u="none" strike="noStrike" kern="1200" cap="none" spc="20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1"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80</a:t>
            </a:r>
            <a:r>
              <a:rPr kumimoji="0" lang="en-US" sz="1200" b="1"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0</a:t>
            </a:r>
            <a:r>
              <a:rPr kumimoji="0" lang="en-US" sz="1200" b="1"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t>
            </a:r>
            <a:r>
              <a:rPr kumimoji="0" lang="en-US" sz="1200" b="1" i="0" u="none" strike="noStrike" kern="1200" cap="none" spc="-1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8</a:t>
            </a:r>
            <a:r>
              <a:rPr kumimoji="0" lang="en-US" sz="1200" b="1"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70</a:t>
            </a:r>
            <a:r>
              <a:rPr kumimoji="0" lang="en-US" sz="1200" b="1"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.3</a:t>
            </a:r>
            <a:r>
              <a:rPr kumimoji="0" lang="en-US" sz="1200" b="1" i="0" u="none" strike="noStrike" kern="1200" cap="none" spc="-3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4</a:t>
            </a:r>
            <a:r>
              <a:rPr kumimoji="0" lang="en-US" sz="1200" b="1"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7</a:t>
            </a:r>
            <a:r>
              <a:rPr kumimoji="0" lang="en-US" sz="1200" b="1"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0</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t>
            </a:r>
            <a:r>
              <a:rPr kumimoji="0" lang="en-US" sz="1200" b="0" i="0" u="none" strike="noStrike" kern="1200" cap="none" spc="4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and</a:t>
            </a:r>
            <a:r>
              <a:rPr kumimoji="0" lang="en-US" sz="1200" b="1" i="0" u="none" strike="noStrike" kern="1200" cap="none" spc="6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P</a:t>
            </a:r>
            <a:r>
              <a:rPr kumimoji="0" lang="en-US" sz="12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200" b="0" i="0" u="none" strike="noStrike" kern="1200" cap="none" spc="-1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s</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s</a:t>
            </a:r>
            <a:r>
              <a:rPr kumimoji="0" lang="en-US" sz="1200" b="0" i="0" u="none" strike="noStrike" kern="1200" cap="none" spc="-1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3</a:t>
            </a:r>
            <a:r>
              <a:rPr kumimoji="0" lang="en-US" sz="1200" b="0" i="0" u="none" strike="noStrike" kern="1200" cap="none" spc="15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a:t>
            </a:r>
            <a:r>
              <a:rPr kumimoji="0" lang="en-US" sz="1200" b="0" i="0" u="none" strike="noStrike" kern="1200" cap="none" spc="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be</a:t>
            </a:r>
            <a:r>
              <a:rPr kumimoji="0" lang="en-US" sz="1200" b="0" i="0" u="none" strike="noStrike" kern="1200" cap="none" spc="-1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200" b="0" i="0" u="none" strike="noStrike" kern="1200" cap="none" spc="-3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ans</a:t>
            </a:r>
            <a:r>
              <a:rPr kumimoji="0" lang="en-US" sz="1200" b="0" i="0" u="none" strike="noStrike" kern="1200" cap="none" spc="-1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f</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er</a:t>
            </a:r>
            <a:r>
              <a:rPr kumimoji="0" lang="en-US" sz="1200" b="0" i="0" u="none" strike="noStrike" kern="1200" cap="none" spc="-2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r</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ed</a:t>
            </a:r>
            <a:r>
              <a:rPr kumimoji="0" lang="en-US" sz="1200" b="0" i="0" u="none" strike="noStrike" kern="1200" cap="none" spc="-16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1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 a</a:t>
            </a:r>
            <a:r>
              <a:rPr kumimoji="0" lang="en-US" sz="1200" b="0" i="0" u="none" strike="noStrike" kern="1200" cap="none" spc="-1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cu</a:t>
            </a:r>
            <a:r>
              <a:rPr kumimoji="0" lang="en-US" sz="1200" b="0" i="0" u="none" strike="noStrike" kern="1200" cap="none" spc="-1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s</a:t>
            </a:r>
            <a:r>
              <a:rPr kumimoji="0" lang="en-US" sz="12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t</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omer</a:t>
            </a:r>
            <a:r>
              <a:rPr kumimoji="0" lang="en-US" sz="1200" b="0" i="0" u="none" strike="noStrike" kern="1200" cap="none" spc="-35"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servi</a:t>
            </a:r>
            <a:r>
              <a:rPr kumimoji="0" lang="en-US" sz="1200" b="0" i="0" u="none" strike="noStrike" kern="1200" cap="none" spc="-2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c</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e</a:t>
            </a:r>
            <a:r>
              <a:rPr kumimoji="0" lang="en-US" sz="1200" b="0" i="0" u="none" strike="noStrike" kern="1200" cap="none" spc="-13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Times New Roman" panose="02020603050405020304" pitchFamily="18" charset="0"/>
                <a:cs typeface="Calibri" panose="020F0502020204030204" pitchFamily="34" charset="0"/>
              </a:rPr>
              <a:t>agent.</a:t>
            </a:r>
            <a:endParaRPr kumimoji="0" lang="en-US" sz="1200" b="0" i="0" u="none" strike="noStrike" kern="1200" cap="none" spc="0" normalizeH="0" baseline="0" noProof="0" dirty="0">
              <a:ln>
                <a:noFill/>
              </a:ln>
              <a:solidFill>
                <a:srgbClr val="37738D"/>
              </a:solidFill>
              <a:effectLst/>
              <a:uLnTx/>
              <a:uFillTx/>
              <a:latin typeface="Calibri" panose="020F0502020204030204" pitchFamily="34" charset="0"/>
              <a:ea typeface="+mn-ea"/>
              <a:cs typeface="Calibri" panose="020F0502020204030204" pitchFamily="34" charset="0"/>
            </a:endParaRPr>
          </a:p>
        </p:txBody>
      </p:sp>
      <p:pic>
        <p:nvPicPr>
          <p:cNvPr id="22" name="Picture 21" descr="A picture containing fruit, colorful&#10;&#10;Description automatically generated">
            <a:extLst>
              <a:ext uri="{FF2B5EF4-FFF2-40B4-BE49-F238E27FC236}">
                <a16:creationId xmlns:a16="http://schemas.microsoft.com/office/drawing/2014/main" id="{DDEFCB4E-B22E-4E91-8A85-2E72EF503F0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39690" y="2856702"/>
            <a:ext cx="760847" cy="983215"/>
          </a:xfrm>
          <a:prstGeom prst="rect">
            <a:avLst/>
          </a:prstGeom>
        </p:spPr>
      </p:pic>
      <p:pic>
        <p:nvPicPr>
          <p:cNvPr id="23" name="Picture 22" descr="Logo&#10;&#10;Description automatically generated">
            <a:extLst>
              <a:ext uri="{FF2B5EF4-FFF2-40B4-BE49-F238E27FC236}">
                <a16:creationId xmlns:a16="http://schemas.microsoft.com/office/drawing/2014/main" id="{CCFCAB6C-147B-4B1D-8592-165F8D2DE14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32367" y="1279419"/>
            <a:ext cx="3048006" cy="920498"/>
          </a:xfrm>
          <a:prstGeom prst="rect">
            <a:avLst/>
          </a:prstGeom>
        </p:spPr>
      </p:pic>
      <p:sp>
        <p:nvSpPr>
          <p:cNvPr id="24" name="Rectangle 46">
            <a:extLst>
              <a:ext uri="{FF2B5EF4-FFF2-40B4-BE49-F238E27FC236}">
                <a16:creationId xmlns:a16="http://schemas.microsoft.com/office/drawing/2014/main" id="{E9A84348-A356-4ED8-A0F4-19EB37F681C2}"/>
              </a:ext>
            </a:extLst>
          </p:cNvPr>
          <p:cNvSpPr>
            <a:spLocks noChangeArrowheads="1"/>
          </p:cNvSpPr>
          <p:nvPr/>
        </p:nvSpPr>
        <p:spPr bwMode="auto">
          <a:xfrm>
            <a:off x="578398" y="5871840"/>
            <a:ext cx="8409627" cy="746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850" b="0" i="0" u="none" strike="noStrike" kern="1200" cap="none" spc="0" normalizeH="0" baseline="0" noProof="0" dirty="0">
                <a:ln>
                  <a:noFill/>
                </a:ln>
                <a:solidFill>
                  <a:srgbClr val="5F6062"/>
                </a:solidFill>
                <a:effectLst/>
                <a:uLnTx/>
                <a:uFillTx/>
                <a:latin typeface="Arial" panose="020B0604020202020204" pitchFamily="34" charset="0"/>
                <a:ea typeface="Times New Roman" panose="02020603050405020304" pitchFamily="18" charset="0"/>
                <a:cs typeface="+mn-cs"/>
              </a:rPr>
              <a:t>* </a:t>
            </a:r>
            <a:r>
              <a:rPr kumimoji="0" lang="en-US" altLang="en-US" sz="850" b="0" i="0" u="none" strike="noStrike" kern="1200" cap="none" spc="0" normalizeH="0" baseline="0" noProof="0" dirty="0">
                <a:ln>
                  <a:noFill/>
                </a:ln>
                <a:solidFill>
                  <a:srgbClr val="5F6062"/>
                </a:solidFill>
                <a:effectLst/>
                <a:uLnTx/>
                <a:uFillTx/>
                <a:latin typeface="Calibri" panose="020F0502020204030204" pitchFamily="34" charset="0"/>
                <a:ea typeface="Times New Roman" panose="02020603050405020304" pitchFamily="18" charset="0"/>
                <a:cs typeface="Calibri" panose="020F0502020204030204" pitchFamily="34" charset="0"/>
              </a:rPr>
              <a:t>Healthy Rewards is a discount program.  Some Healthy Rewards programs are not available in all states and programs may be discontinued at any time. If your health plan includes coverage for any of these services, this program is in addition to, not instead of, your plan benefits. Healthy Rewards programs are separate from your plan benefits. A discount program  is NOT insurance, and you must pay the entire discounted charge. All goods,  services and  discounts  offered  through  Healthy Rewards are provided by third parties who are solely responsible  for their products,  services and discounts.</a:t>
            </a:r>
            <a:endParaRPr kumimoji="0" lang="en-US" altLang="en-US" sz="85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85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5514447"/>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1"/>
          <p:cNvSpPr>
            <a:spLocks noGrp="1"/>
          </p:cNvSpPr>
          <p:nvPr>
            <p:ph type="sldNum" sz="quarter" idx="4294967295"/>
          </p:nvPr>
        </p:nvSpPr>
        <p:spPr bwMode="auto">
          <a:xfrm>
            <a:off x="6934200" y="6492875"/>
            <a:ext cx="2133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4171B2E-1703-4172-A8F3-AC82DE5B2927}" type="slidenum">
              <a:rPr lang="en-US" altLang="en-US" smtClean="0">
                <a:solidFill>
                  <a:srgbClr val="8E9192"/>
                </a:solidFill>
                <a:latin typeface="Calibri" panose="020F0502020204030204" pitchFamily="34" charset="0"/>
              </a:rPr>
              <a:pPr/>
              <a:t>27</a:t>
            </a:fld>
            <a:endParaRPr lang="en-US" altLang="en-US" dirty="0">
              <a:solidFill>
                <a:srgbClr val="8E9192"/>
              </a:solidFill>
              <a:latin typeface="Calibri" panose="020F0502020204030204" pitchFamily="34" charset="0"/>
            </a:endParaRPr>
          </a:p>
        </p:txBody>
      </p:sp>
      <p:pic>
        <p:nvPicPr>
          <p:cNvPr id="2" name="Picture 1"/>
          <p:cNvPicPr>
            <a:picLocks noChangeAspect="1"/>
          </p:cNvPicPr>
          <p:nvPr/>
        </p:nvPicPr>
        <p:blipFill>
          <a:blip r:embed="rId3"/>
          <a:stretch>
            <a:fillRect/>
          </a:stretch>
        </p:blipFill>
        <p:spPr>
          <a:xfrm>
            <a:off x="0" y="-20956"/>
            <a:ext cx="9144000" cy="6878956"/>
          </a:xfrm>
          <a:prstGeom prst="rect">
            <a:avLst/>
          </a:prstGeom>
        </p:spPr>
      </p:pic>
      <p:sp>
        <p:nvSpPr>
          <p:cNvPr id="7" name="Shape 138">
            <a:extLst>
              <a:ext uri="{FF2B5EF4-FFF2-40B4-BE49-F238E27FC236}">
                <a16:creationId xmlns:a16="http://schemas.microsoft.com/office/drawing/2014/main" id="{D6FC60CF-E931-4A69-B3DC-7CD63760834B}"/>
              </a:ext>
            </a:extLst>
          </p:cNvPr>
          <p:cNvSpPr/>
          <p:nvPr/>
        </p:nvSpPr>
        <p:spPr>
          <a:xfrm>
            <a:off x="0" y="-20956"/>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8" name="Shape 139">
            <a:extLst>
              <a:ext uri="{FF2B5EF4-FFF2-40B4-BE49-F238E27FC236}">
                <a16:creationId xmlns:a16="http://schemas.microsoft.com/office/drawing/2014/main" id="{96F4A6BD-8B65-479E-8688-2C8291018098}"/>
              </a:ext>
            </a:extLst>
          </p:cNvPr>
          <p:cNvSpPr/>
          <p:nvPr/>
        </p:nvSpPr>
        <p:spPr>
          <a:xfrm>
            <a:off x="457200" y="176650"/>
            <a:ext cx="5356289" cy="5867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200">
                <a:solidFill>
                  <a:srgbClr val="FFFFFF"/>
                </a:solidFill>
              </a:defRPr>
            </a:lvl1pPr>
          </a:lstStyle>
          <a:p>
            <a:r>
              <a:rPr lang="en-US" dirty="0">
                <a:solidFill>
                  <a:schemeClr val="tx1"/>
                </a:solidFill>
              </a:rPr>
              <a:t>2022</a:t>
            </a:r>
            <a:r>
              <a:rPr dirty="0">
                <a:solidFill>
                  <a:schemeClr val="tx1"/>
                </a:solidFill>
              </a:rPr>
              <a:t> </a:t>
            </a:r>
            <a:r>
              <a:rPr lang="en-US" dirty="0">
                <a:solidFill>
                  <a:schemeClr val="tx1"/>
                </a:solidFill>
              </a:rPr>
              <a:t>Delta Denta</a:t>
            </a:r>
            <a:r>
              <a:rPr dirty="0">
                <a:solidFill>
                  <a:schemeClr val="tx1"/>
                </a:solidFill>
              </a:rPr>
              <a:t>l Plan</a:t>
            </a:r>
          </a:p>
        </p:txBody>
      </p:sp>
      <p:sp>
        <p:nvSpPr>
          <p:cNvPr id="3" name="TextBox 2">
            <a:extLst>
              <a:ext uri="{FF2B5EF4-FFF2-40B4-BE49-F238E27FC236}">
                <a16:creationId xmlns:a16="http://schemas.microsoft.com/office/drawing/2014/main" id="{3B783054-E751-4052-83CC-E8AE17008949}"/>
              </a:ext>
            </a:extLst>
          </p:cNvPr>
          <p:cNvSpPr txBox="1"/>
          <p:nvPr/>
        </p:nvSpPr>
        <p:spPr>
          <a:xfrm>
            <a:off x="8731044" y="6492875"/>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30</a:t>
            </a:r>
          </a:p>
        </p:txBody>
      </p:sp>
    </p:spTree>
    <p:extLst>
      <p:ext uri="{BB962C8B-B14F-4D97-AF65-F5344CB8AC3E}">
        <p14:creationId xmlns:p14="http://schemas.microsoft.com/office/powerpoint/2010/main" val="306371003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E3F0CCC-3F2F-4DB9-BB06-C362C7AF1FD9}"/>
              </a:ext>
            </a:extLst>
          </p:cNvPr>
          <p:cNvSpPr/>
          <p:nvPr/>
        </p:nvSpPr>
        <p:spPr>
          <a:xfrm>
            <a:off x="3657600" y="2743200"/>
            <a:ext cx="457200" cy="5715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4" name="Rectangle 13">
            <a:extLst>
              <a:ext uri="{FF2B5EF4-FFF2-40B4-BE49-F238E27FC236}">
                <a16:creationId xmlns:a16="http://schemas.microsoft.com/office/drawing/2014/main" id="{4B1DE007-6FD0-424F-BD0F-D09AFEAF128D}"/>
              </a:ext>
            </a:extLst>
          </p:cNvPr>
          <p:cNvSpPr/>
          <p:nvPr/>
        </p:nvSpPr>
        <p:spPr>
          <a:xfrm>
            <a:off x="3943350" y="2743200"/>
            <a:ext cx="285750" cy="114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5" name="Oval 14">
            <a:extLst>
              <a:ext uri="{FF2B5EF4-FFF2-40B4-BE49-F238E27FC236}">
                <a16:creationId xmlns:a16="http://schemas.microsoft.com/office/drawing/2014/main" id="{B9D833BC-C88C-48D6-B4B0-AE0A520BBF87}"/>
              </a:ext>
            </a:extLst>
          </p:cNvPr>
          <p:cNvSpPr/>
          <p:nvPr/>
        </p:nvSpPr>
        <p:spPr>
          <a:xfrm>
            <a:off x="3829050" y="2743200"/>
            <a:ext cx="285750" cy="1143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17" name="Straight Connector 16">
            <a:extLst>
              <a:ext uri="{FF2B5EF4-FFF2-40B4-BE49-F238E27FC236}">
                <a16:creationId xmlns:a16="http://schemas.microsoft.com/office/drawing/2014/main" id="{64A6948F-74B4-40F7-94BE-94F547D39D8B}"/>
              </a:ext>
            </a:extLst>
          </p:cNvPr>
          <p:cNvCxnSpPr>
            <a:cxnSpLocks/>
            <a:stCxn id="13" idx="3"/>
            <a:endCxn id="15" idx="0"/>
          </p:cNvCxnSpPr>
          <p:nvPr/>
        </p:nvCxnSpPr>
        <p:spPr>
          <a:xfrm flipH="1" flipV="1">
            <a:off x="3971925" y="2743200"/>
            <a:ext cx="142875" cy="285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314FA15-3C7F-4A22-B28F-D04475AA7CB4}"/>
              </a:ext>
            </a:extLst>
          </p:cNvPr>
          <p:cNvCxnSpPr>
            <a:cxnSpLocks/>
            <a:endCxn id="15" idx="0"/>
          </p:cNvCxnSpPr>
          <p:nvPr/>
        </p:nvCxnSpPr>
        <p:spPr>
          <a:xfrm flipV="1">
            <a:off x="3771900" y="2743200"/>
            <a:ext cx="200025" cy="57150"/>
          </a:xfrm>
          <a:prstGeom prst="line">
            <a:avLst/>
          </a:prstGeom>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4F5A2D80-E67B-4959-ADCB-19DDECC9E154}"/>
              </a:ext>
            </a:extLst>
          </p:cNvPr>
          <p:cNvSpPr/>
          <p:nvPr/>
        </p:nvSpPr>
        <p:spPr>
          <a:xfrm>
            <a:off x="3714750" y="2743200"/>
            <a:ext cx="342900" cy="57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23" name="Straight Connector 22">
            <a:extLst>
              <a:ext uri="{FF2B5EF4-FFF2-40B4-BE49-F238E27FC236}">
                <a16:creationId xmlns:a16="http://schemas.microsoft.com/office/drawing/2014/main" id="{BC5EA816-1AA5-4090-8A1D-B211CA69B58F}"/>
              </a:ext>
            </a:extLst>
          </p:cNvPr>
          <p:cNvCxnSpPr>
            <a:cxnSpLocks/>
            <a:endCxn id="13" idx="1"/>
          </p:cNvCxnSpPr>
          <p:nvPr/>
        </p:nvCxnSpPr>
        <p:spPr>
          <a:xfrm flipH="1">
            <a:off x="3657600" y="2686050"/>
            <a:ext cx="571500" cy="85725"/>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27" name="Freeform: Shape 26">
            <a:extLst>
              <a:ext uri="{FF2B5EF4-FFF2-40B4-BE49-F238E27FC236}">
                <a16:creationId xmlns:a16="http://schemas.microsoft.com/office/drawing/2014/main" id="{7DB81F63-3F00-4B4D-8319-EBB54B50B768}"/>
              </a:ext>
            </a:extLst>
          </p:cNvPr>
          <p:cNvSpPr/>
          <p:nvPr/>
        </p:nvSpPr>
        <p:spPr>
          <a:xfrm>
            <a:off x="3773925" y="2744283"/>
            <a:ext cx="68452" cy="18023"/>
          </a:xfrm>
          <a:custGeom>
            <a:avLst/>
            <a:gdLst>
              <a:gd name="connsiteX0" fmla="*/ 289 w 91269"/>
              <a:gd name="connsiteY0" fmla="*/ 50 h 24030"/>
              <a:gd name="connsiteX1" fmla="*/ 89936 w 91269"/>
              <a:gd name="connsiteY1" fmla="*/ 17980 h 24030"/>
              <a:gd name="connsiteX2" fmla="*/ 66030 w 91269"/>
              <a:gd name="connsiteY2" fmla="*/ 23956 h 24030"/>
              <a:gd name="connsiteX3" fmla="*/ 289 w 91269"/>
              <a:gd name="connsiteY3" fmla="*/ 50 h 24030"/>
            </a:gdLst>
            <a:ahLst/>
            <a:cxnLst>
              <a:cxn ang="0">
                <a:pos x="connsiteX0" y="connsiteY0"/>
              </a:cxn>
              <a:cxn ang="0">
                <a:pos x="connsiteX1" y="connsiteY1"/>
              </a:cxn>
              <a:cxn ang="0">
                <a:pos x="connsiteX2" y="connsiteY2"/>
              </a:cxn>
              <a:cxn ang="0">
                <a:pos x="connsiteX3" y="connsiteY3"/>
              </a:cxn>
            </a:cxnLst>
            <a:rect l="l" t="t" r="r" b="b"/>
            <a:pathLst>
              <a:path w="91269" h="24030">
                <a:moveTo>
                  <a:pt x="289" y="50"/>
                </a:moveTo>
                <a:cubicBezTo>
                  <a:pt x="4273" y="-946"/>
                  <a:pt x="81525" y="12933"/>
                  <a:pt x="89936" y="17980"/>
                </a:cubicBezTo>
                <a:cubicBezTo>
                  <a:pt x="96979" y="22206"/>
                  <a:pt x="74234" y="23546"/>
                  <a:pt x="66030" y="23956"/>
                </a:cubicBezTo>
                <a:cubicBezTo>
                  <a:pt x="34195" y="25548"/>
                  <a:pt x="-3695" y="1046"/>
                  <a:pt x="289" y="50"/>
                </a:cubicBezTo>
                <a:close/>
              </a:path>
            </a:pathLst>
          </a:cu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8" name="Freeform: Shape 27">
            <a:extLst>
              <a:ext uri="{FF2B5EF4-FFF2-40B4-BE49-F238E27FC236}">
                <a16:creationId xmlns:a16="http://schemas.microsoft.com/office/drawing/2014/main" id="{8A8CA035-0E3D-40C4-8973-7F5337B26A15}"/>
              </a:ext>
            </a:extLst>
          </p:cNvPr>
          <p:cNvSpPr/>
          <p:nvPr/>
        </p:nvSpPr>
        <p:spPr>
          <a:xfrm>
            <a:off x="3733801" y="2721909"/>
            <a:ext cx="183776" cy="62753"/>
          </a:xfrm>
          <a:custGeom>
            <a:avLst/>
            <a:gdLst>
              <a:gd name="connsiteX0" fmla="*/ 107576 w 245035"/>
              <a:gd name="connsiteY0" fmla="*/ 0 h 83670"/>
              <a:gd name="connsiteX1" fmla="*/ 125506 w 245035"/>
              <a:gd name="connsiteY1" fmla="*/ 11953 h 83670"/>
              <a:gd name="connsiteX2" fmla="*/ 83671 w 245035"/>
              <a:gd name="connsiteY2" fmla="*/ 17929 h 83670"/>
              <a:gd name="connsiteX3" fmla="*/ 0 w 245035"/>
              <a:gd name="connsiteY3" fmla="*/ 23906 h 83670"/>
              <a:gd name="connsiteX4" fmla="*/ 47812 w 245035"/>
              <a:gd name="connsiteY4" fmla="*/ 35859 h 83670"/>
              <a:gd name="connsiteX5" fmla="*/ 65741 w 245035"/>
              <a:gd name="connsiteY5" fmla="*/ 47812 h 83670"/>
              <a:gd name="connsiteX6" fmla="*/ 113553 w 245035"/>
              <a:gd name="connsiteY6" fmla="*/ 65741 h 83670"/>
              <a:gd name="connsiteX7" fmla="*/ 161365 w 245035"/>
              <a:gd name="connsiteY7" fmla="*/ 71717 h 83670"/>
              <a:gd name="connsiteX8" fmla="*/ 65741 w 245035"/>
              <a:gd name="connsiteY8" fmla="*/ 77694 h 83670"/>
              <a:gd name="connsiteX9" fmla="*/ 47812 w 245035"/>
              <a:gd name="connsiteY9" fmla="*/ 83670 h 83670"/>
              <a:gd name="connsiteX10" fmla="*/ 245035 w 245035"/>
              <a:gd name="connsiteY10" fmla="*/ 77694 h 83670"/>
              <a:gd name="connsiteX11" fmla="*/ 173318 w 245035"/>
              <a:gd name="connsiteY11" fmla="*/ 65741 h 83670"/>
              <a:gd name="connsiteX12" fmla="*/ 125506 w 245035"/>
              <a:gd name="connsiteY12" fmla="*/ 59764 h 83670"/>
              <a:gd name="connsiteX13" fmla="*/ 155388 w 245035"/>
              <a:gd name="connsiteY13" fmla="*/ 53788 h 83670"/>
              <a:gd name="connsiteX14" fmla="*/ 173318 w 245035"/>
              <a:gd name="connsiteY14" fmla="*/ 47812 h 83670"/>
              <a:gd name="connsiteX15" fmla="*/ 197224 w 245035"/>
              <a:gd name="connsiteY15" fmla="*/ 41835 h 83670"/>
              <a:gd name="connsiteX16" fmla="*/ 209176 w 245035"/>
              <a:gd name="connsiteY16" fmla="*/ 29882 h 83670"/>
              <a:gd name="connsiteX17" fmla="*/ 239059 w 245035"/>
              <a:gd name="connsiteY17" fmla="*/ 17929 h 83670"/>
              <a:gd name="connsiteX18" fmla="*/ 107576 w 245035"/>
              <a:gd name="connsiteY18" fmla="*/ 0 h 83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5035" h="83670">
                <a:moveTo>
                  <a:pt x="107576" y="0"/>
                </a:moveTo>
                <a:cubicBezTo>
                  <a:pt x="-44023" y="12632"/>
                  <a:pt x="74393" y="-825"/>
                  <a:pt x="125506" y="11953"/>
                </a:cubicBezTo>
                <a:cubicBezTo>
                  <a:pt x="139172" y="15369"/>
                  <a:pt x="97694" y="16593"/>
                  <a:pt x="83671" y="17929"/>
                </a:cubicBezTo>
                <a:cubicBezTo>
                  <a:pt x="55836" y="20580"/>
                  <a:pt x="27890" y="21914"/>
                  <a:pt x="0" y="23906"/>
                </a:cubicBezTo>
                <a:cubicBezTo>
                  <a:pt x="15937" y="27890"/>
                  <a:pt x="31535" y="33639"/>
                  <a:pt x="47812" y="35859"/>
                </a:cubicBezTo>
                <a:cubicBezTo>
                  <a:pt x="123253" y="46146"/>
                  <a:pt x="183076" y="37144"/>
                  <a:pt x="65741" y="47812"/>
                </a:cubicBezTo>
                <a:cubicBezTo>
                  <a:pt x="27673" y="60501"/>
                  <a:pt x="38110" y="53829"/>
                  <a:pt x="113553" y="65741"/>
                </a:cubicBezTo>
                <a:cubicBezTo>
                  <a:pt x="129418" y="68246"/>
                  <a:pt x="145428" y="69725"/>
                  <a:pt x="161365" y="71717"/>
                </a:cubicBezTo>
                <a:cubicBezTo>
                  <a:pt x="129490" y="73709"/>
                  <a:pt x="97502" y="74351"/>
                  <a:pt x="65741" y="77694"/>
                </a:cubicBezTo>
                <a:cubicBezTo>
                  <a:pt x="59476" y="78353"/>
                  <a:pt x="41512" y="83670"/>
                  <a:pt x="47812" y="83670"/>
                </a:cubicBezTo>
                <a:cubicBezTo>
                  <a:pt x="113583" y="83670"/>
                  <a:pt x="179294" y="79686"/>
                  <a:pt x="245035" y="77694"/>
                </a:cubicBezTo>
                <a:lnTo>
                  <a:pt x="173318" y="65741"/>
                </a:lnTo>
                <a:cubicBezTo>
                  <a:pt x="157434" y="63358"/>
                  <a:pt x="138870" y="68673"/>
                  <a:pt x="125506" y="59764"/>
                </a:cubicBezTo>
                <a:cubicBezTo>
                  <a:pt x="117054" y="54130"/>
                  <a:pt x="145533" y="56251"/>
                  <a:pt x="155388" y="53788"/>
                </a:cubicBezTo>
                <a:cubicBezTo>
                  <a:pt x="161500" y="52260"/>
                  <a:pt x="167260" y="49543"/>
                  <a:pt x="173318" y="47812"/>
                </a:cubicBezTo>
                <a:cubicBezTo>
                  <a:pt x="181216" y="45555"/>
                  <a:pt x="189255" y="43827"/>
                  <a:pt x="197224" y="41835"/>
                </a:cubicBezTo>
                <a:cubicBezTo>
                  <a:pt x="166126" y="31470"/>
                  <a:pt x="178810" y="38992"/>
                  <a:pt x="209176" y="29882"/>
                </a:cubicBezTo>
                <a:cubicBezTo>
                  <a:pt x="219452" y="26799"/>
                  <a:pt x="229098" y="21913"/>
                  <a:pt x="239059" y="17929"/>
                </a:cubicBezTo>
                <a:lnTo>
                  <a:pt x="107576"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3" name="Oval 32">
            <a:extLst>
              <a:ext uri="{FF2B5EF4-FFF2-40B4-BE49-F238E27FC236}">
                <a16:creationId xmlns:a16="http://schemas.microsoft.com/office/drawing/2014/main" id="{D70E0A20-FF90-47BE-9F58-2EB384114F6F}"/>
              </a:ext>
            </a:extLst>
          </p:cNvPr>
          <p:cNvSpPr/>
          <p:nvPr/>
        </p:nvSpPr>
        <p:spPr>
          <a:xfrm>
            <a:off x="3657600" y="2686050"/>
            <a:ext cx="171450" cy="1143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4" name="Oval 33">
            <a:extLst>
              <a:ext uri="{FF2B5EF4-FFF2-40B4-BE49-F238E27FC236}">
                <a16:creationId xmlns:a16="http://schemas.microsoft.com/office/drawing/2014/main" id="{CA6A4D5C-B50D-4C4D-8C11-CE60B444819A}"/>
              </a:ext>
            </a:extLst>
          </p:cNvPr>
          <p:cNvSpPr/>
          <p:nvPr/>
        </p:nvSpPr>
        <p:spPr>
          <a:xfrm>
            <a:off x="3771900" y="2743200"/>
            <a:ext cx="342900" cy="5715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36" name="Straight Connector 35">
            <a:extLst>
              <a:ext uri="{FF2B5EF4-FFF2-40B4-BE49-F238E27FC236}">
                <a16:creationId xmlns:a16="http://schemas.microsoft.com/office/drawing/2014/main" id="{040393D9-1952-4F56-A4EE-7AE1F41262DB}"/>
              </a:ext>
            </a:extLst>
          </p:cNvPr>
          <p:cNvCxnSpPr>
            <a:cxnSpLocks/>
          </p:cNvCxnSpPr>
          <p:nvPr/>
        </p:nvCxnSpPr>
        <p:spPr>
          <a:xfrm>
            <a:off x="3714750" y="2743201"/>
            <a:ext cx="321259" cy="65519"/>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EF73D86-C3D1-4288-A2E5-908ED2A7F239}"/>
              </a:ext>
            </a:extLst>
          </p:cNvPr>
          <p:cNvCxnSpPr>
            <a:stCxn id="33" idx="0"/>
            <a:endCxn id="34" idx="0"/>
          </p:cNvCxnSpPr>
          <p:nvPr/>
        </p:nvCxnSpPr>
        <p:spPr>
          <a:xfrm>
            <a:off x="3743325" y="2686050"/>
            <a:ext cx="200025" cy="571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Oval 39">
            <a:extLst>
              <a:ext uri="{FF2B5EF4-FFF2-40B4-BE49-F238E27FC236}">
                <a16:creationId xmlns:a16="http://schemas.microsoft.com/office/drawing/2014/main" id="{06BC4775-32C1-426A-8289-79DC2D11C21D}"/>
              </a:ext>
            </a:extLst>
          </p:cNvPr>
          <p:cNvSpPr/>
          <p:nvPr/>
        </p:nvSpPr>
        <p:spPr>
          <a:xfrm>
            <a:off x="3714750" y="2743200"/>
            <a:ext cx="228600" cy="5715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42" name="Straight Connector 41">
            <a:extLst>
              <a:ext uri="{FF2B5EF4-FFF2-40B4-BE49-F238E27FC236}">
                <a16:creationId xmlns:a16="http://schemas.microsoft.com/office/drawing/2014/main" id="{BE04155D-74ED-47D9-AEDE-C9192771510C}"/>
              </a:ext>
            </a:extLst>
          </p:cNvPr>
          <p:cNvCxnSpPr>
            <a:cxnSpLocks/>
            <a:stCxn id="33" idx="7"/>
            <a:endCxn id="34" idx="0"/>
          </p:cNvCxnSpPr>
          <p:nvPr/>
        </p:nvCxnSpPr>
        <p:spPr>
          <a:xfrm>
            <a:off x="3803941" y="2702788"/>
            <a:ext cx="139409" cy="40412"/>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4B2D5297-614E-4638-B899-5E085D64B545}"/>
              </a:ext>
            </a:extLst>
          </p:cNvPr>
          <p:cNvSpPr/>
          <p:nvPr/>
        </p:nvSpPr>
        <p:spPr>
          <a:xfrm>
            <a:off x="3714750" y="2743200"/>
            <a:ext cx="228600" cy="57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2" name="Freeform: Shape 51">
            <a:extLst>
              <a:ext uri="{FF2B5EF4-FFF2-40B4-BE49-F238E27FC236}">
                <a16:creationId xmlns:a16="http://schemas.microsoft.com/office/drawing/2014/main" id="{5D498833-0966-4677-ABC0-50F1AA49E79A}"/>
              </a:ext>
            </a:extLst>
          </p:cNvPr>
          <p:cNvSpPr/>
          <p:nvPr/>
        </p:nvSpPr>
        <p:spPr>
          <a:xfrm>
            <a:off x="7005919" y="2076451"/>
            <a:ext cx="717176" cy="291353"/>
          </a:xfrm>
          <a:custGeom>
            <a:avLst/>
            <a:gdLst>
              <a:gd name="connsiteX0" fmla="*/ 0 w 956235"/>
              <a:gd name="connsiteY0" fmla="*/ 0 h 388471"/>
              <a:gd name="connsiteX1" fmla="*/ 101600 w 956235"/>
              <a:gd name="connsiteY1" fmla="*/ 47812 h 388471"/>
              <a:gd name="connsiteX2" fmla="*/ 203200 w 956235"/>
              <a:gd name="connsiteY2" fmla="*/ 101600 h 388471"/>
              <a:gd name="connsiteX3" fmla="*/ 274917 w 956235"/>
              <a:gd name="connsiteY3" fmla="*/ 149412 h 388471"/>
              <a:gd name="connsiteX4" fmla="*/ 346635 w 956235"/>
              <a:gd name="connsiteY4" fmla="*/ 173318 h 388471"/>
              <a:gd name="connsiteX5" fmla="*/ 418352 w 956235"/>
              <a:gd name="connsiteY5" fmla="*/ 209176 h 388471"/>
              <a:gd name="connsiteX6" fmla="*/ 472141 w 956235"/>
              <a:gd name="connsiteY6" fmla="*/ 227106 h 388471"/>
              <a:gd name="connsiteX7" fmla="*/ 615576 w 956235"/>
              <a:gd name="connsiteY7" fmla="*/ 280894 h 388471"/>
              <a:gd name="connsiteX8" fmla="*/ 651435 w 956235"/>
              <a:gd name="connsiteY8" fmla="*/ 292847 h 388471"/>
              <a:gd name="connsiteX9" fmla="*/ 693270 w 956235"/>
              <a:gd name="connsiteY9" fmla="*/ 310776 h 388471"/>
              <a:gd name="connsiteX10" fmla="*/ 717176 w 956235"/>
              <a:gd name="connsiteY10" fmla="*/ 316753 h 388471"/>
              <a:gd name="connsiteX11" fmla="*/ 747058 w 956235"/>
              <a:gd name="connsiteY11" fmla="*/ 328706 h 388471"/>
              <a:gd name="connsiteX12" fmla="*/ 794870 w 956235"/>
              <a:gd name="connsiteY12" fmla="*/ 334682 h 388471"/>
              <a:gd name="connsiteX13" fmla="*/ 824752 w 956235"/>
              <a:gd name="connsiteY13" fmla="*/ 346635 h 388471"/>
              <a:gd name="connsiteX14" fmla="*/ 854635 w 956235"/>
              <a:gd name="connsiteY14" fmla="*/ 352612 h 388471"/>
              <a:gd name="connsiteX15" fmla="*/ 872564 w 956235"/>
              <a:gd name="connsiteY15" fmla="*/ 364565 h 388471"/>
              <a:gd name="connsiteX16" fmla="*/ 902447 w 956235"/>
              <a:gd name="connsiteY16" fmla="*/ 370541 h 388471"/>
              <a:gd name="connsiteX17" fmla="*/ 944282 w 956235"/>
              <a:gd name="connsiteY17" fmla="*/ 382494 h 388471"/>
              <a:gd name="connsiteX18" fmla="*/ 956235 w 956235"/>
              <a:gd name="connsiteY18" fmla="*/ 388471 h 38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56235" h="388471">
                <a:moveTo>
                  <a:pt x="0" y="0"/>
                </a:moveTo>
                <a:cubicBezTo>
                  <a:pt x="72934" y="43760"/>
                  <a:pt x="-27313" y="-14422"/>
                  <a:pt x="101600" y="47812"/>
                </a:cubicBezTo>
                <a:cubicBezTo>
                  <a:pt x="136109" y="64472"/>
                  <a:pt x="170142" y="82221"/>
                  <a:pt x="203200" y="101600"/>
                </a:cubicBezTo>
                <a:cubicBezTo>
                  <a:pt x="227986" y="116130"/>
                  <a:pt x="249219" y="136563"/>
                  <a:pt x="274917" y="149412"/>
                </a:cubicBezTo>
                <a:cubicBezTo>
                  <a:pt x="297456" y="160681"/>
                  <a:pt x="323374" y="163626"/>
                  <a:pt x="346635" y="173318"/>
                </a:cubicBezTo>
                <a:cubicBezTo>
                  <a:pt x="371306" y="183598"/>
                  <a:pt x="393786" y="198648"/>
                  <a:pt x="418352" y="209176"/>
                </a:cubicBezTo>
                <a:cubicBezTo>
                  <a:pt x="435723" y="216621"/>
                  <a:pt x="454638" y="219975"/>
                  <a:pt x="472141" y="227106"/>
                </a:cubicBezTo>
                <a:cubicBezTo>
                  <a:pt x="609043" y="282881"/>
                  <a:pt x="535374" y="267528"/>
                  <a:pt x="615576" y="280894"/>
                </a:cubicBezTo>
                <a:cubicBezTo>
                  <a:pt x="627529" y="284878"/>
                  <a:pt x="639675" y="288324"/>
                  <a:pt x="651435" y="292847"/>
                </a:cubicBezTo>
                <a:cubicBezTo>
                  <a:pt x="665595" y="298293"/>
                  <a:pt x="679012" y="305591"/>
                  <a:pt x="693270" y="310776"/>
                </a:cubicBezTo>
                <a:cubicBezTo>
                  <a:pt x="700989" y="313583"/>
                  <a:pt x="709384" y="314155"/>
                  <a:pt x="717176" y="316753"/>
                </a:cubicBezTo>
                <a:cubicBezTo>
                  <a:pt x="727353" y="320146"/>
                  <a:pt x="736605" y="326294"/>
                  <a:pt x="747058" y="328706"/>
                </a:cubicBezTo>
                <a:cubicBezTo>
                  <a:pt x="762708" y="332317"/>
                  <a:pt x="778933" y="332690"/>
                  <a:pt x="794870" y="334682"/>
                </a:cubicBezTo>
                <a:cubicBezTo>
                  <a:pt x="804831" y="338666"/>
                  <a:pt x="814476" y="343552"/>
                  <a:pt x="824752" y="346635"/>
                </a:cubicBezTo>
                <a:cubicBezTo>
                  <a:pt x="834482" y="349554"/>
                  <a:pt x="845124" y="349045"/>
                  <a:pt x="854635" y="352612"/>
                </a:cubicBezTo>
                <a:cubicBezTo>
                  <a:pt x="861360" y="355134"/>
                  <a:pt x="865839" y="362043"/>
                  <a:pt x="872564" y="364565"/>
                </a:cubicBezTo>
                <a:cubicBezTo>
                  <a:pt x="882075" y="368132"/>
                  <a:pt x="892531" y="368337"/>
                  <a:pt x="902447" y="370541"/>
                </a:cubicBezTo>
                <a:cubicBezTo>
                  <a:pt x="915186" y="373372"/>
                  <a:pt x="931812" y="377506"/>
                  <a:pt x="944282" y="382494"/>
                </a:cubicBezTo>
                <a:cubicBezTo>
                  <a:pt x="948418" y="384148"/>
                  <a:pt x="952251" y="386479"/>
                  <a:pt x="956235" y="3884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3" name="Freeform: Shape 52">
            <a:extLst>
              <a:ext uri="{FF2B5EF4-FFF2-40B4-BE49-F238E27FC236}">
                <a16:creationId xmlns:a16="http://schemas.microsoft.com/office/drawing/2014/main" id="{B25C99A7-F46E-4E17-8C65-262B6781914B}"/>
              </a:ext>
            </a:extLst>
          </p:cNvPr>
          <p:cNvSpPr/>
          <p:nvPr/>
        </p:nvSpPr>
        <p:spPr>
          <a:xfrm>
            <a:off x="3733800" y="2703958"/>
            <a:ext cx="242212" cy="95363"/>
          </a:xfrm>
          <a:custGeom>
            <a:avLst/>
            <a:gdLst>
              <a:gd name="connsiteX0" fmla="*/ 0 w 322949"/>
              <a:gd name="connsiteY0" fmla="*/ 59795 h 127151"/>
              <a:gd name="connsiteX1" fmla="*/ 322729 w 322949"/>
              <a:gd name="connsiteY1" fmla="*/ 125536 h 127151"/>
              <a:gd name="connsiteX2" fmla="*/ 53788 w 322949"/>
              <a:gd name="connsiteY2" fmla="*/ 30 h 127151"/>
              <a:gd name="connsiteX3" fmla="*/ 262965 w 322949"/>
              <a:gd name="connsiteY3" fmla="*/ 113583 h 127151"/>
              <a:gd name="connsiteX4" fmla="*/ 292847 w 322949"/>
              <a:gd name="connsiteY4" fmla="*/ 113583 h 127151"/>
              <a:gd name="connsiteX5" fmla="*/ 203200 w 322949"/>
              <a:gd name="connsiteY5" fmla="*/ 65771 h 12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2949" h="127151">
                <a:moveTo>
                  <a:pt x="0" y="59795"/>
                </a:moveTo>
                <a:cubicBezTo>
                  <a:pt x="156882" y="97646"/>
                  <a:pt x="313764" y="135497"/>
                  <a:pt x="322729" y="125536"/>
                </a:cubicBezTo>
                <a:cubicBezTo>
                  <a:pt x="331694" y="115575"/>
                  <a:pt x="63749" y="2022"/>
                  <a:pt x="53788" y="30"/>
                </a:cubicBezTo>
                <a:cubicBezTo>
                  <a:pt x="43827" y="-1962"/>
                  <a:pt x="223122" y="94658"/>
                  <a:pt x="262965" y="113583"/>
                </a:cubicBezTo>
                <a:cubicBezTo>
                  <a:pt x="302808" y="132509"/>
                  <a:pt x="302808" y="121552"/>
                  <a:pt x="292847" y="113583"/>
                </a:cubicBezTo>
                <a:cubicBezTo>
                  <a:pt x="282886" y="105614"/>
                  <a:pt x="243043" y="85692"/>
                  <a:pt x="203200" y="657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1" name="Shape 164">
            <a:extLst>
              <a:ext uri="{FF2B5EF4-FFF2-40B4-BE49-F238E27FC236}">
                <a16:creationId xmlns:a16="http://schemas.microsoft.com/office/drawing/2014/main" id="{C2D32F46-EDBA-4C5F-B985-63D8B3E57452}"/>
              </a:ext>
            </a:extLst>
          </p:cNvPr>
          <p:cNvSpPr/>
          <p:nvPr/>
        </p:nvSpPr>
        <p:spPr>
          <a:xfrm>
            <a:off x="-19051" y="-51774"/>
            <a:ext cx="91630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54" name="Shape 165">
            <a:extLst>
              <a:ext uri="{FF2B5EF4-FFF2-40B4-BE49-F238E27FC236}">
                <a16:creationId xmlns:a16="http://schemas.microsoft.com/office/drawing/2014/main" id="{6DA8BD19-170E-4FBB-B6BD-89907D302A43}"/>
              </a:ext>
            </a:extLst>
          </p:cNvPr>
          <p:cNvSpPr/>
          <p:nvPr/>
        </p:nvSpPr>
        <p:spPr>
          <a:xfrm>
            <a:off x="457200" y="130930"/>
            <a:ext cx="618363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2022 Cigna Dental Plan</a:t>
            </a:r>
            <a:endParaRPr dirty="0">
              <a:solidFill>
                <a:schemeClr val="tx1"/>
              </a:solidFill>
            </a:endParaRPr>
          </a:p>
        </p:txBody>
      </p:sp>
      <p:pic>
        <p:nvPicPr>
          <p:cNvPr id="26" name="Picture 25" descr="A picture containing cup, indoor, wall&#10;&#10;Description automatically generated">
            <a:extLst>
              <a:ext uri="{FF2B5EF4-FFF2-40B4-BE49-F238E27FC236}">
                <a16:creationId xmlns:a16="http://schemas.microsoft.com/office/drawing/2014/main" id="{6B7EDAAC-4B63-4FA1-9FA8-1F64533969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90610" y="3612462"/>
            <a:ext cx="1819808" cy="2550022"/>
          </a:xfrm>
          <a:prstGeom prst="rect">
            <a:avLst/>
          </a:prstGeom>
        </p:spPr>
      </p:pic>
      <p:graphicFrame>
        <p:nvGraphicFramePr>
          <p:cNvPr id="29" name="Table 28">
            <a:extLst>
              <a:ext uri="{FF2B5EF4-FFF2-40B4-BE49-F238E27FC236}">
                <a16:creationId xmlns:a16="http://schemas.microsoft.com/office/drawing/2014/main" id="{A10E2CFF-E669-46E2-B66B-85CEB50EB77E}"/>
              </a:ext>
            </a:extLst>
          </p:cNvPr>
          <p:cNvGraphicFramePr>
            <a:graphicFrameLocks noGrp="1"/>
          </p:cNvGraphicFramePr>
          <p:nvPr>
            <p:extLst>
              <p:ext uri="{D42A27DB-BD31-4B8C-83A1-F6EECF244321}">
                <p14:modId xmlns:p14="http://schemas.microsoft.com/office/powerpoint/2010/main" val="935521029"/>
              </p:ext>
            </p:extLst>
          </p:nvPr>
        </p:nvGraphicFramePr>
        <p:xfrm>
          <a:off x="543190" y="1115122"/>
          <a:ext cx="5214505" cy="3030165"/>
        </p:xfrm>
        <a:graphic>
          <a:graphicData uri="http://schemas.openxmlformats.org/drawingml/2006/table">
            <a:tbl>
              <a:tblPr>
                <a:tableStyleId>{EEE7283C-3CF3-47DC-8721-378D4A62B228}</a:tableStyleId>
              </a:tblPr>
              <a:tblGrid>
                <a:gridCol w="2521963">
                  <a:extLst>
                    <a:ext uri="{9D8B030D-6E8A-4147-A177-3AD203B41FA5}">
                      <a16:colId xmlns:a16="http://schemas.microsoft.com/office/drawing/2014/main" val="20000"/>
                    </a:ext>
                  </a:extLst>
                </a:gridCol>
                <a:gridCol w="1244742">
                  <a:extLst>
                    <a:ext uri="{9D8B030D-6E8A-4147-A177-3AD203B41FA5}">
                      <a16:colId xmlns:a16="http://schemas.microsoft.com/office/drawing/2014/main" val="20001"/>
                    </a:ext>
                  </a:extLst>
                </a:gridCol>
                <a:gridCol w="1447800">
                  <a:extLst>
                    <a:ext uri="{9D8B030D-6E8A-4147-A177-3AD203B41FA5}">
                      <a16:colId xmlns:a16="http://schemas.microsoft.com/office/drawing/2014/main" val="1430318035"/>
                    </a:ext>
                  </a:extLst>
                </a:gridCol>
              </a:tblGrid>
              <a:tr h="255659">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u="none" strike="noStrike" cap="none" normalizeH="0" baseline="0" dirty="0">
                          <a:ln>
                            <a:noFill/>
                          </a:ln>
                          <a:effectLst/>
                          <a:latin typeface="+mj-lt"/>
                        </a:rPr>
                        <a:t>Benefit Summary</a:t>
                      </a:r>
                      <a:endParaRPr kumimoji="0" lang="en-US" sz="1200" b="1" i="0" u="none" strike="noStrike" cap="none" normalizeH="0" baseline="0" dirty="0">
                        <a:ln>
                          <a:noFill/>
                        </a:ln>
                        <a:solidFill>
                          <a:schemeClr val="tx1"/>
                        </a:solidFill>
                        <a:effectLst/>
                        <a:latin typeface="+mj-lt"/>
                        <a:cs typeface="Arial" charset="0"/>
                      </a:endParaRPr>
                    </a:p>
                  </a:txBody>
                  <a:tcPr marT="45717" marB="45717" anchor="ctr" horzOverflow="overflow">
                    <a:solidFill>
                      <a:schemeClr val="accent1"/>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u="none" strike="noStrike" cap="none" normalizeH="0" baseline="0" dirty="0">
                          <a:ln>
                            <a:noFill/>
                          </a:ln>
                          <a:effectLst/>
                          <a:latin typeface="+mj-lt"/>
                        </a:rPr>
                        <a:t>Cigna Dental</a:t>
                      </a:r>
                      <a:endParaRPr kumimoji="0" lang="en-US" sz="1200" b="1" i="0" u="none" strike="noStrike" cap="none" normalizeH="0" baseline="0" dirty="0">
                        <a:ln>
                          <a:noFill/>
                        </a:ln>
                        <a:solidFill>
                          <a:schemeClr val="tx1"/>
                        </a:solidFill>
                        <a:effectLst/>
                        <a:latin typeface="+mj-lt"/>
                        <a:cs typeface="Arial" charset="0"/>
                      </a:endParaRPr>
                    </a:p>
                  </a:txBody>
                  <a:tcPr marT="45717" marB="45717" anchor="ctr" horzOverflow="overflow">
                    <a:solidFill>
                      <a:schemeClr val="accent1"/>
                    </a:solidFill>
                  </a:tcPr>
                </a:tc>
                <a:tc hMerge="1">
                  <a:txBody>
                    <a:bodyPr/>
                    <a:lstStyle/>
                    <a:p>
                      <a:endParaRPr lang="en-US"/>
                    </a:p>
                  </a:txBody>
                  <a:tcPr/>
                </a:tc>
                <a:extLst>
                  <a:ext uri="{0D108BD9-81ED-4DB2-BD59-A6C34878D82A}">
                    <a16:rowId xmlns:a16="http://schemas.microsoft.com/office/drawing/2014/main" val="10000"/>
                  </a:ext>
                </a:extLst>
              </a:tr>
              <a:tr h="378459">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1" u="none" strike="noStrike" kern="1200" cap="none" spc="0" normalizeH="0" baseline="0" noProof="0" dirty="0">
                          <a:ln>
                            <a:noFill/>
                          </a:ln>
                          <a:effectLst/>
                          <a:uLnTx/>
                          <a:uFillTx/>
                          <a:latin typeface="+mj-lt"/>
                        </a:rPr>
                        <a:t>In-Network</a:t>
                      </a:r>
                      <a:endParaRPr kumimoji="0" lang="en-US" sz="1200" b="1" i="0" u="none" strike="noStrike" kern="1200" cap="none" spc="0" normalizeH="0" baseline="0" noProof="0" dirty="0">
                        <a:ln>
                          <a:noFill/>
                        </a:ln>
                        <a:solidFill>
                          <a:prstClr val="black"/>
                        </a:solidFill>
                        <a:effectLst/>
                        <a:uLnTx/>
                        <a:uFillTx/>
                        <a:latin typeface="+mj-lt"/>
                        <a:ea typeface="+mn-ea"/>
                        <a:cs typeface="Arial" charset="0"/>
                      </a:endParaRPr>
                    </a:p>
                  </a:txBody>
                  <a:tcPr marT="45717" marB="45717" anchor="ctr" horzOverflow="overflow">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1" u="none" strike="noStrike" kern="1200" cap="none" spc="0" normalizeH="0" baseline="0" noProof="0" dirty="0">
                          <a:ln>
                            <a:noFill/>
                          </a:ln>
                          <a:effectLst/>
                          <a:uLnTx/>
                          <a:uFillTx/>
                          <a:latin typeface="+mj-lt"/>
                        </a:rPr>
                        <a:t>Out-of-Network</a:t>
                      </a:r>
                      <a:endParaRPr kumimoji="0" lang="en-US" sz="1200" b="1" i="0" u="none" strike="noStrike" kern="1200" cap="none" spc="0" normalizeH="0" baseline="0" noProof="0" dirty="0">
                        <a:ln>
                          <a:noFill/>
                        </a:ln>
                        <a:solidFill>
                          <a:prstClr val="black"/>
                        </a:solidFill>
                        <a:effectLst/>
                        <a:uLnTx/>
                        <a:uFillTx/>
                        <a:latin typeface="+mj-lt"/>
                        <a:ea typeface="+mn-ea"/>
                        <a:cs typeface="Arial" charset="0"/>
                      </a:endParaRPr>
                    </a:p>
                  </a:txBody>
                  <a:tcPr marT="45717" marB="45717" anchor="ctr" horzOverflow="overflow">
                    <a:solidFill>
                      <a:schemeClr val="accent1"/>
                    </a:solidFill>
                  </a:tcPr>
                </a:tc>
                <a:extLst>
                  <a:ext uri="{0D108BD9-81ED-4DB2-BD59-A6C34878D82A}">
                    <a16:rowId xmlns:a16="http://schemas.microsoft.com/office/drawing/2014/main" val="10001"/>
                  </a:ext>
                </a:extLst>
              </a:tr>
              <a:tr h="204474">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u="none" strike="noStrike" cap="none" normalizeH="0" baseline="0" dirty="0">
                          <a:ln>
                            <a:noFill/>
                          </a:ln>
                          <a:effectLst/>
                          <a:latin typeface="+mj-lt"/>
                        </a:rPr>
                        <a:t>Annual Calendar Year Deductible   </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$50 Individual  / $150 Family</a:t>
                      </a:r>
                      <a:endParaRPr kumimoji="0" lang="en-US" sz="1200" b="1" i="0" u="none" strike="noStrike" cap="none" normalizeH="0" baseline="0" dirty="0">
                        <a:ln>
                          <a:noFill/>
                        </a:ln>
                        <a:solidFill>
                          <a:schemeClr val="tx1"/>
                        </a:solidFill>
                        <a:effectLst/>
                        <a:latin typeface="+mj-lt"/>
                        <a:cs typeface="Arial" charset="0"/>
                      </a:endParaRPr>
                    </a:p>
                  </a:txBody>
                  <a:tcPr marT="45717" marB="45717" anchor="ctr" horzOverflow="overflow"/>
                </a:tc>
                <a:tc hMerge="1">
                  <a:txBody>
                    <a:bodyPr/>
                    <a:lstStyle/>
                    <a:p>
                      <a:endParaRPr lang="en-US"/>
                    </a:p>
                  </a:txBody>
                  <a:tcPr/>
                </a:tc>
                <a:extLst>
                  <a:ext uri="{0D108BD9-81ED-4DB2-BD59-A6C34878D82A}">
                    <a16:rowId xmlns:a16="http://schemas.microsoft.com/office/drawing/2014/main" val="10003"/>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Diagnostic/Preventive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(Not subject to  deductible)</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u="none" strike="noStrike" kern="1200" cap="none" spc="0" normalizeH="0" baseline="0" noProof="0" dirty="0">
                          <a:ln>
                            <a:noFill/>
                          </a:ln>
                          <a:effectLst/>
                          <a:uLnTx/>
                          <a:uFillTx/>
                          <a:latin typeface="+mj-lt"/>
                        </a:rPr>
                        <a:t>0%</a:t>
                      </a:r>
                      <a:endParaRPr kumimoji="0" lang="en-US" sz="1200" b="0" i="0" u="none" strike="noStrike" kern="1200" cap="none" spc="0" normalizeH="0" baseline="0" noProof="0" dirty="0">
                        <a:ln>
                          <a:noFill/>
                        </a:ln>
                        <a:solidFill>
                          <a:schemeClr val="tx1"/>
                        </a:solidFill>
                        <a:effectLst/>
                        <a:uLnTx/>
                        <a:uFillTx/>
                        <a:latin typeface="+mj-lt"/>
                        <a:ea typeface="+mn-ea"/>
                        <a:cs typeface="Arial" charset="0"/>
                      </a:endParaRPr>
                    </a:p>
                  </a:txBody>
                  <a:tcPr marT="45717" marB="45717" anchor="ctr" horzOverflow="overflow"/>
                </a:tc>
                <a:tc>
                  <a:txBody>
                    <a:bodyPr/>
                    <a:lstStyle/>
                    <a:p>
                      <a:pPr algn="ctr"/>
                      <a:r>
                        <a:rPr lang="en-US" sz="1200" dirty="0">
                          <a:latin typeface="+mj-lt"/>
                        </a:rPr>
                        <a:t>0%</a:t>
                      </a:r>
                      <a:endParaRPr lang="en-US" sz="1200" b="0" dirty="0">
                        <a:solidFill>
                          <a:schemeClr val="tx1"/>
                        </a:solidFill>
                        <a:latin typeface="+mj-lt"/>
                      </a:endParaRPr>
                    </a:p>
                  </a:txBody>
                  <a:tcPr marT="45717" marB="45717" anchor="ctr" horzOverflow="overflow"/>
                </a:tc>
                <a:extLst>
                  <a:ext uri="{0D108BD9-81ED-4DB2-BD59-A6C34878D82A}">
                    <a16:rowId xmlns:a16="http://schemas.microsoft.com/office/drawing/2014/main" val="10004"/>
                  </a:ext>
                </a:extLst>
              </a:tr>
              <a:tr h="2556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Basic Services</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20%</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a:txBody>
                    <a:bodyPr/>
                    <a:lstStyle/>
                    <a:p>
                      <a:pPr algn="ctr"/>
                      <a:r>
                        <a:rPr lang="en-US" sz="1200" dirty="0">
                          <a:latin typeface="+mj-lt"/>
                        </a:rPr>
                        <a:t>20%</a:t>
                      </a:r>
                      <a:endParaRPr lang="en-US" sz="1200" dirty="0">
                        <a:solidFill>
                          <a:schemeClr val="tx1"/>
                        </a:solidFill>
                        <a:latin typeface="+mj-lt"/>
                      </a:endParaRPr>
                    </a:p>
                  </a:txBody>
                  <a:tcPr marT="45717" marB="45717" anchor="ctr" horzOverflow="overflow"/>
                </a:tc>
                <a:extLst>
                  <a:ext uri="{0D108BD9-81ED-4DB2-BD59-A6C34878D82A}">
                    <a16:rowId xmlns:a16="http://schemas.microsoft.com/office/drawing/2014/main" val="10005"/>
                  </a:ext>
                </a:extLst>
              </a:tr>
              <a:tr h="2556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Major Services</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extLst>
                  <a:ext uri="{0D108BD9-81ED-4DB2-BD59-A6C34878D82A}">
                    <a16:rowId xmlns:a16="http://schemas.microsoft.com/office/drawing/2014/main" val="10006"/>
                  </a:ext>
                </a:extLst>
              </a:tr>
              <a:tr h="25565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Implants</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extLst>
                  <a:ext uri="{0D108BD9-81ED-4DB2-BD59-A6C34878D82A}">
                    <a16:rowId xmlns:a16="http://schemas.microsoft.com/office/drawing/2014/main" val="10007"/>
                  </a:ext>
                </a:extLst>
              </a:tr>
              <a:tr h="20234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Annual Calendar Year Maximum</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u="none" strike="noStrike" cap="none" normalizeH="0" baseline="0" dirty="0">
                          <a:ln>
                            <a:noFill/>
                          </a:ln>
                          <a:effectLst/>
                          <a:latin typeface="+mj-lt"/>
                        </a:rPr>
                        <a:t>$2,000</a:t>
                      </a:r>
                      <a:endParaRPr kumimoji="0" lang="en-US" sz="1200" b="1" i="0" u="none" strike="noStrike" cap="none" normalizeH="0" baseline="0" dirty="0">
                        <a:ln>
                          <a:noFill/>
                        </a:ln>
                        <a:solidFill>
                          <a:schemeClr val="tx1"/>
                        </a:solidFill>
                        <a:effectLst/>
                        <a:latin typeface="+mj-lt"/>
                        <a:cs typeface="Arial" charset="0"/>
                      </a:endParaRPr>
                    </a:p>
                  </a:txBody>
                  <a:tcPr marT="45717" marB="45717" anchor="ctr" horzOverflow="overflow"/>
                </a:tc>
                <a:tc hMerge="1">
                  <a:txBody>
                    <a:bodyPr/>
                    <a:lstStyle/>
                    <a:p>
                      <a:endParaRPr lang="en-US"/>
                    </a:p>
                  </a:txBody>
                  <a:tcPr/>
                </a:tc>
                <a:extLst>
                  <a:ext uri="{0D108BD9-81ED-4DB2-BD59-A6C34878D82A}">
                    <a16:rowId xmlns:a16="http://schemas.microsoft.com/office/drawing/2014/main" val="10008"/>
                  </a:ext>
                </a:extLst>
              </a:tr>
              <a:tr h="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dirty="0">
                        <a:ln>
                          <a:noFill/>
                        </a:ln>
                        <a:solidFill>
                          <a:schemeClr val="tx1">
                            <a:lumMod val="50000"/>
                            <a:lumOff val="50000"/>
                          </a:schemeClr>
                        </a:solidFill>
                        <a:effectLst/>
                        <a:latin typeface="+mj-lt"/>
                        <a:cs typeface="Arial" charset="0"/>
                      </a:endParaRPr>
                    </a:p>
                  </a:txBody>
                  <a:tcPr marT="45717" marB="45717" anchor="ctr" horzOverflow="overflow"/>
                </a:tc>
                <a:tc hMerge="1">
                  <a:txBody>
                    <a:bodyPr/>
                    <a:lstStyle/>
                    <a:p>
                      <a:endParaRPr lang="en-US"/>
                    </a:p>
                  </a:txBody>
                  <a:tcPr/>
                </a:tc>
                <a:extLst>
                  <a:ext uri="{0D108BD9-81ED-4DB2-BD59-A6C34878D82A}">
                    <a16:rowId xmlns:a16="http://schemas.microsoft.com/office/drawing/2014/main" val="10009"/>
                  </a:ext>
                </a:extLst>
              </a:tr>
              <a:tr h="243463">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Orthodontia</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Not Covered</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30" name="Content Placeholder 3">
            <a:extLst>
              <a:ext uri="{FF2B5EF4-FFF2-40B4-BE49-F238E27FC236}">
                <a16:creationId xmlns:a16="http://schemas.microsoft.com/office/drawing/2014/main" id="{67B4987D-7F03-4155-9F6F-392124CDE8AD}"/>
              </a:ext>
            </a:extLst>
          </p:cNvPr>
          <p:cNvGraphicFramePr>
            <a:graphicFrameLocks/>
          </p:cNvGraphicFramePr>
          <p:nvPr>
            <p:extLst>
              <p:ext uri="{D42A27DB-BD31-4B8C-83A1-F6EECF244321}">
                <p14:modId xmlns:p14="http://schemas.microsoft.com/office/powerpoint/2010/main" val="588068143"/>
              </p:ext>
            </p:extLst>
          </p:nvPr>
        </p:nvGraphicFramePr>
        <p:xfrm>
          <a:off x="524140" y="4565256"/>
          <a:ext cx="6496930" cy="1578924"/>
        </p:xfrm>
        <a:graphic>
          <a:graphicData uri="http://schemas.openxmlformats.org/drawingml/2006/table">
            <a:tbl>
              <a:tblPr firstRow="1" bandRow="1">
                <a:tableStyleId>{EEE7283C-3CF3-47DC-8721-378D4A62B228}</a:tableStyleId>
              </a:tblPr>
              <a:tblGrid>
                <a:gridCol w="2663769">
                  <a:extLst>
                    <a:ext uri="{9D8B030D-6E8A-4147-A177-3AD203B41FA5}">
                      <a16:colId xmlns:a16="http://schemas.microsoft.com/office/drawing/2014/main" val="20000"/>
                    </a:ext>
                  </a:extLst>
                </a:gridCol>
                <a:gridCol w="3833161">
                  <a:extLst>
                    <a:ext uri="{9D8B030D-6E8A-4147-A177-3AD203B41FA5}">
                      <a16:colId xmlns:a16="http://schemas.microsoft.com/office/drawing/2014/main" val="20001"/>
                    </a:ext>
                  </a:extLst>
                </a:gridCol>
              </a:tblGrid>
              <a:tr h="0">
                <a:tc>
                  <a:txBody>
                    <a:bodyPr/>
                    <a:lstStyle/>
                    <a:p>
                      <a:pPr algn="ctr"/>
                      <a:r>
                        <a:rPr lang="en-US" sz="1100" dirty="0">
                          <a:solidFill>
                            <a:schemeClr val="tx1"/>
                          </a:solidFill>
                        </a:rPr>
                        <a:t>Tier</a:t>
                      </a:r>
                      <a:endParaRPr lang="en-US" sz="1100" dirty="0">
                        <a:solidFill>
                          <a:schemeClr val="tx1"/>
                        </a:solidFill>
                        <a:latin typeface="+mn-lt"/>
                      </a:endParaRPr>
                    </a:p>
                  </a:txBody>
                  <a:tcPr marL="113571" marR="113571" anchor="ctr">
                    <a:solidFill>
                      <a:schemeClr val="accent1"/>
                    </a:solidFill>
                  </a:tcPr>
                </a:tc>
                <a:tc>
                  <a:txBody>
                    <a:bodyPr/>
                    <a:lstStyle/>
                    <a:p>
                      <a:pPr algn="ctr"/>
                      <a:r>
                        <a:rPr lang="en-US" sz="1100" dirty="0">
                          <a:solidFill>
                            <a:schemeClr val="tx1"/>
                          </a:solidFill>
                        </a:rPr>
                        <a:t>Bi-Weekly Contribution</a:t>
                      </a:r>
                    </a:p>
                    <a:p>
                      <a:pPr algn="ctr"/>
                      <a:r>
                        <a:rPr lang="en-US" sz="1100" dirty="0">
                          <a:solidFill>
                            <a:schemeClr val="tx1"/>
                          </a:solidFill>
                        </a:rPr>
                        <a:t>1/1/2022 – 12/31/2022</a:t>
                      </a:r>
                      <a:endParaRPr lang="en-US" sz="1100" dirty="0">
                        <a:solidFill>
                          <a:schemeClr val="tx1"/>
                        </a:solidFill>
                        <a:latin typeface="+mn-lt"/>
                      </a:endParaRPr>
                    </a:p>
                  </a:txBody>
                  <a:tcPr marL="113571" marR="113571" anchor="ctr">
                    <a:solidFill>
                      <a:schemeClr val="accent1"/>
                    </a:solidFill>
                  </a:tcPr>
                </a:tc>
                <a:extLst>
                  <a:ext uri="{0D108BD9-81ED-4DB2-BD59-A6C34878D82A}">
                    <a16:rowId xmlns:a16="http://schemas.microsoft.com/office/drawing/2014/main" val="10000"/>
                  </a:ext>
                </a:extLst>
              </a:tr>
              <a:tr h="240848">
                <a:tc>
                  <a:txBody>
                    <a:bodyPr/>
                    <a:lstStyle/>
                    <a:p>
                      <a:pPr algn="l"/>
                      <a:r>
                        <a:rPr lang="en-US" sz="1200" dirty="0"/>
                        <a:t>Employee</a:t>
                      </a:r>
                      <a:endParaRPr lang="en-US" sz="1200" b="1" dirty="0">
                        <a:latin typeface="+mn-lt"/>
                      </a:endParaRPr>
                    </a:p>
                  </a:txBody>
                  <a:tcPr marL="113571" marR="113571" anchor="ctr"/>
                </a:tc>
                <a:tc>
                  <a:txBody>
                    <a:bodyPr/>
                    <a:lstStyle/>
                    <a:p>
                      <a:pPr marL="0" algn="ctr" defTabSz="457200" rtl="0" eaLnBrk="1" latinLnBrk="0" hangingPunct="1"/>
                      <a:r>
                        <a:rPr lang="en-US" sz="1200" kern="1200" dirty="0"/>
                        <a:t>$1.38</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1"/>
                  </a:ext>
                </a:extLst>
              </a:tr>
              <a:tr h="240848">
                <a:tc>
                  <a:txBody>
                    <a:bodyPr/>
                    <a:lstStyle/>
                    <a:p>
                      <a:pPr algn="l"/>
                      <a:r>
                        <a:rPr lang="en-US" sz="1200" dirty="0"/>
                        <a:t>Employee + Spouse</a:t>
                      </a:r>
                      <a:endParaRPr lang="en-US" sz="1200" b="1" dirty="0">
                        <a:latin typeface="+mn-lt"/>
                      </a:endParaRPr>
                    </a:p>
                  </a:txBody>
                  <a:tcPr marL="113571" marR="113571" anchor="ctr"/>
                </a:tc>
                <a:tc>
                  <a:txBody>
                    <a:bodyPr/>
                    <a:lstStyle/>
                    <a:p>
                      <a:pPr marL="0" algn="ctr" defTabSz="457200" rtl="0" eaLnBrk="1" latinLnBrk="0" hangingPunct="1"/>
                      <a:r>
                        <a:rPr lang="en-US" sz="1200" kern="1200" dirty="0"/>
                        <a:t>$2.61</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2"/>
                  </a:ext>
                </a:extLst>
              </a:tr>
              <a:tr h="240848">
                <a:tc>
                  <a:txBody>
                    <a:bodyPr/>
                    <a:lstStyle/>
                    <a:p>
                      <a:pPr algn="l"/>
                      <a:r>
                        <a:rPr lang="en-US" sz="1200" dirty="0"/>
                        <a:t>Employee + Children</a:t>
                      </a:r>
                      <a:endParaRPr lang="en-US" sz="1200" b="1" dirty="0">
                        <a:latin typeface="+mn-lt"/>
                      </a:endParaRPr>
                    </a:p>
                  </a:txBody>
                  <a:tcPr marL="113571" marR="113571" anchor="ctr"/>
                </a:tc>
                <a:tc>
                  <a:txBody>
                    <a:bodyPr/>
                    <a:lstStyle/>
                    <a:p>
                      <a:pPr marL="0" algn="ctr" defTabSz="457200" rtl="0" eaLnBrk="1" latinLnBrk="0" hangingPunct="1"/>
                      <a:r>
                        <a:rPr lang="en-US" sz="1200" kern="1200" dirty="0"/>
                        <a:t>$2.70</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3"/>
                  </a:ext>
                </a:extLst>
              </a:tr>
              <a:tr h="329244">
                <a:tc>
                  <a:txBody>
                    <a:bodyPr/>
                    <a:lstStyle/>
                    <a:p>
                      <a:pPr algn="l"/>
                      <a:r>
                        <a:rPr lang="en-US" sz="1200" dirty="0"/>
                        <a:t>Family</a:t>
                      </a:r>
                      <a:endParaRPr lang="en-US" sz="1200" b="1" dirty="0">
                        <a:latin typeface="+mn-lt"/>
                      </a:endParaRPr>
                    </a:p>
                  </a:txBody>
                  <a:tcPr marL="113571" marR="113571" anchor="ctr"/>
                </a:tc>
                <a:tc>
                  <a:txBody>
                    <a:bodyPr/>
                    <a:lstStyle/>
                    <a:p>
                      <a:pPr marL="0" algn="ctr" defTabSz="457200" rtl="0" eaLnBrk="1" latinLnBrk="0" hangingPunct="1"/>
                      <a:r>
                        <a:rPr lang="en-US" sz="1200" kern="1200" dirty="0"/>
                        <a:t>$4.43</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4"/>
                  </a:ext>
                </a:extLst>
              </a:tr>
            </a:tbl>
          </a:graphicData>
        </a:graphic>
      </p:graphicFrame>
      <p:sp>
        <p:nvSpPr>
          <p:cNvPr id="31" name="TextBox 30">
            <a:extLst>
              <a:ext uri="{FF2B5EF4-FFF2-40B4-BE49-F238E27FC236}">
                <a16:creationId xmlns:a16="http://schemas.microsoft.com/office/drawing/2014/main" id="{117AF701-8C5B-4ECE-969D-90F8DAEFDB0F}"/>
              </a:ext>
            </a:extLst>
          </p:cNvPr>
          <p:cNvSpPr txBox="1"/>
          <p:nvPr/>
        </p:nvSpPr>
        <p:spPr>
          <a:xfrm>
            <a:off x="0" y="6302649"/>
            <a:ext cx="9144000" cy="338554"/>
          </a:xfrm>
          <a:prstGeom prst="rect">
            <a:avLst/>
          </a:prstGeom>
          <a:noFill/>
        </p:spPr>
        <p:txBody>
          <a:bodyPr wrap="square" rtlCol="0">
            <a:spAutoFit/>
          </a:bodyPr>
          <a:lstStyle/>
          <a:p>
            <a:pPr algn="ctr"/>
            <a:r>
              <a:rPr lang="en-US" sz="1600" dirty="0"/>
              <a:t>List of participating PPO dentists: </a:t>
            </a:r>
            <a:r>
              <a:rPr lang="en-US" sz="1600" b="1" i="1" u="sng" dirty="0">
                <a:solidFill>
                  <a:srgbClr val="B1831D"/>
                </a:solidFill>
                <a:hlinkClick r:id="rId4">
                  <a:extLst>
                    <a:ext uri="{A12FA001-AC4F-418D-AE19-62706E023703}">
                      <ahyp:hlinkClr xmlns:ahyp="http://schemas.microsoft.com/office/drawing/2018/hyperlinkcolor" val="tx"/>
                    </a:ext>
                  </a:extLst>
                </a:hlinkClick>
              </a:rPr>
              <a:t>www.cigna.com</a:t>
            </a:r>
            <a:endParaRPr lang="en-US" sz="1600" b="1" i="1" u="sng" dirty="0">
              <a:solidFill>
                <a:srgbClr val="B1831D"/>
              </a:solidFill>
            </a:endParaRPr>
          </a:p>
        </p:txBody>
      </p:sp>
      <p:sp>
        <p:nvSpPr>
          <p:cNvPr id="2" name="TextBox 1">
            <a:extLst>
              <a:ext uri="{FF2B5EF4-FFF2-40B4-BE49-F238E27FC236}">
                <a16:creationId xmlns:a16="http://schemas.microsoft.com/office/drawing/2014/main" id="{E03A9275-9B85-4DE8-A507-32BBA5BBF5B0}"/>
              </a:ext>
            </a:extLst>
          </p:cNvPr>
          <p:cNvSpPr txBox="1"/>
          <p:nvPr/>
        </p:nvSpPr>
        <p:spPr>
          <a:xfrm>
            <a:off x="883654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31</a:t>
            </a:r>
          </a:p>
        </p:txBody>
      </p:sp>
    </p:spTree>
    <p:extLst>
      <p:ext uri="{BB962C8B-B14F-4D97-AF65-F5344CB8AC3E}">
        <p14:creationId xmlns:p14="http://schemas.microsoft.com/office/powerpoint/2010/main" val="3822829865"/>
      </p:ext>
    </p:extLst>
  </p:cSld>
  <p:clrMapOvr>
    <a:masterClrMapping/>
  </p:clrMapOvr>
  <p:transition spd="med">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Placeholder 2"/>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5547" r="5547"/>
          <a:stretch>
            <a:fillRect/>
          </a:stretch>
        </p:blipFill>
        <p:spPr bwMode="auto">
          <a:xfrm>
            <a:off x="0" y="0"/>
            <a:ext cx="9144000" cy="687685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138">
            <a:extLst>
              <a:ext uri="{FF2B5EF4-FFF2-40B4-BE49-F238E27FC236}">
                <a16:creationId xmlns:a16="http://schemas.microsoft.com/office/drawing/2014/main" id="{9E37509E-7B37-470B-8130-29E08A09306B}"/>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7" name="Shape 139">
            <a:extLst>
              <a:ext uri="{FF2B5EF4-FFF2-40B4-BE49-F238E27FC236}">
                <a16:creationId xmlns:a16="http://schemas.microsoft.com/office/drawing/2014/main" id="{9DDA6469-5849-4765-BCEE-8D0437CB7D41}"/>
              </a:ext>
            </a:extLst>
          </p:cNvPr>
          <p:cNvSpPr/>
          <p:nvPr/>
        </p:nvSpPr>
        <p:spPr>
          <a:xfrm>
            <a:off x="457200" y="176650"/>
            <a:ext cx="6475445"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2022</a:t>
            </a:r>
            <a:r>
              <a:rPr dirty="0">
                <a:solidFill>
                  <a:schemeClr val="tx1"/>
                </a:solidFill>
              </a:rPr>
              <a:t> </a:t>
            </a:r>
            <a:r>
              <a:rPr lang="en-US" dirty="0">
                <a:solidFill>
                  <a:schemeClr val="tx1"/>
                </a:solidFill>
              </a:rPr>
              <a:t>Cigna Vision </a:t>
            </a:r>
            <a:r>
              <a:rPr dirty="0">
                <a:solidFill>
                  <a:schemeClr val="tx1"/>
                </a:solidFill>
              </a:rPr>
              <a:t>Plan</a:t>
            </a:r>
          </a:p>
        </p:txBody>
      </p:sp>
      <p:sp>
        <p:nvSpPr>
          <p:cNvPr id="2" name="TextBox 1">
            <a:extLst>
              <a:ext uri="{FF2B5EF4-FFF2-40B4-BE49-F238E27FC236}">
                <a16:creationId xmlns:a16="http://schemas.microsoft.com/office/drawing/2014/main" id="{2EB8907D-9711-4ED5-A03D-A3885164EE20}"/>
              </a:ext>
            </a:extLst>
          </p:cNvPr>
          <p:cNvSpPr txBox="1"/>
          <p:nvPr/>
        </p:nvSpPr>
        <p:spPr>
          <a:xfrm>
            <a:off x="8829366" y="6617110"/>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32</a:t>
            </a:r>
          </a:p>
        </p:txBody>
      </p:sp>
    </p:spTree>
    <p:extLst>
      <p:ext uri="{BB962C8B-B14F-4D97-AF65-F5344CB8AC3E}">
        <p14:creationId xmlns:p14="http://schemas.microsoft.com/office/powerpoint/2010/main" val="1494934428"/>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E3F0CCC-3F2F-4DB9-BB06-C362C7AF1FD9}"/>
              </a:ext>
            </a:extLst>
          </p:cNvPr>
          <p:cNvSpPr/>
          <p:nvPr/>
        </p:nvSpPr>
        <p:spPr>
          <a:xfrm>
            <a:off x="3657600" y="2743200"/>
            <a:ext cx="457200" cy="5715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4" name="Rectangle 13">
            <a:extLst>
              <a:ext uri="{FF2B5EF4-FFF2-40B4-BE49-F238E27FC236}">
                <a16:creationId xmlns:a16="http://schemas.microsoft.com/office/drawing/2014/main" id="{4B1DE007-6FD0-424F-BD0F-D09AFEAF128D}"/>
              </a:ext>
            </a:extLst>
          </p:cNvPr>
          <p:cNvSpPr/>
          <p:nvPr/>
        </p:nvSpPr>
        <p:spPr>
          <a:xfrm>
            <a:off x="3943350" y="2743200"/>
            <a:ext cx="285750" cy="114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5" name="Oval 14">
            <a:extLst>
              <a:ext uri="{FF2B5EF4-FFF2-40B4-BE49-F238E27FC236}">
                <a16:creationId xmlns:a16="http://schemas.microsoft.com/office/drawing/2014/main" id="{B9D833BC-C88C-48D6-B4B0-AE0A520BBF87}"/>
              </a:ext>
            </a:extLst>
          </p:cNvPr>
          <p:cNvSpPr/>
          <p:nvPr/>
        </p:nvSpPr>
        <p:spPr>
          <a:xfrm>
            <a:off x="3829050" y="2743200"/>
            <a:ext cx="285750" cy="1143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17" name="Straight Connector 16">
            <a:extLst>
              <a:ext uri="{FF2B5EF4-FFF2-40B4-BE49-F238E27FC236}">
                <a16:creationId xmlns:a16="http://schemas.microsoft.com/office/drawing/2014/main" id="{64A6948F-74B4-40F7-94BE-94F547D39D8B}"/>
              </a:ext>
            </a:extLst>
          </p:cNvPr>
          <p:cNvCxnSpPr>
            <a:cxnSpLocks/>
            <a:stCxn id="13" idx="3"/>
            <a:endCxn id="15" idx="0"/>
          </p:cNvCxnSpPr>
          <p:nvPr/>
        </p:nvCxnSpPr>
        <p:spPr>
          <a:xfrm flipH="1" flipV="1">
            <a:off x="3971925" y="2743200"/>
            <a:ext cx="142875" cy="285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314FA15-3C7F-4A22-B28F-D04475AA7CB4}"/>
              </a:ext>
            </a:extLst>
          </p:cNvPr>
          <p:cNvCxnSpPr>
            <a:cxnSpLocks/>
            <a:endCxn id="15" idx="0"/>
          </p:cNvCxnSpPr>
          <p:nvPr/>
        </p:nvCxnSpPr>
        <p:spPr>
          <a:xfrm flipV="1">
            <a:off x="3771900" y="2743200"/>
            <a:ext cx="200025" cy="57150"/>
          </a:xfrm>
          <a:prstGeom prst="line">
            <a:avLst/>
          </a:prstGeom>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4F5A2D80-E67B-4959-ADCB-19DDECC9E154}"/>
              </a:ext>
            </a:extLst>
          </p:cNvPr>
          <p:cNvSpPr/>
          <p:nvPr/>
        </p:nvSpPr>
        <p:spPr>
          <a:xfrm>
            <a:off x="3714750" y="2743200"/>
            <a:ext cx="342900" cy="57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23" name="Straight Connector 22">
            <a:extLst>
              <a:ext uri="{FF2B5EF4-FFF2-40B4-BE49-F238E27FC236}">
                <a16:creationId xmlns:a16="http://schemas.microsoft.com/office/drawing/2014/main" id="{BC5EA816-1AA5-4090-8A1D-B211CA69B58F}"/>
              </a:ext>
            </a:extLst>
          </p:cNvPr>
          <p:cNvCxnSpPr>
            <a:cxnSpLocks/>
            <a:endCxn id="13" idx="1"/>
          </p:cNvCxnSpPr>
          <p:nvPr/>
        </p:nvCxnSpPr>
        <p:spPr>
          <a:xfrm flipH="1">
            <a:off x="3657600" y="2686050"/>
            <a:ext cx="571500" cy="85725"/>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27" name="Freeform: Shape 26">
            <a:extLst>
              <a:ext uri="{FF2B5EF4-FFF2-40B4-BE49-F238E27FC236}">
                <a16:creationId xmlns:a16="http://schemas.microsoft.com/office/drawing/2014/main" id="{7DB81F63-3F00-4B4D-8319-EBB54B50B768}"/>
              </a:ext>
            </a:extLst>
          </p:cNvPr>
          <p:cNvSpPr/>
          <p:nvPr/>
        </p:nvSpPr>
        <p:spPr>
          <a:xfrm>
            <a:off x="3773925" y="2744283"/>
            <a:ext cx="68452" cy="18023"/>
          </a:xfrm>
          <a:custGeom>
            <a:avLst/>
            <a:gdLst>
              <a:gd name="connsiteX0" fmla="*/ 289 w 91269"/>
              <a:gd name="connsiteY0" fmla="*/ 50 h 24030"/>
              <a:gd name="connsiteX1" fmla="*/ 89936 w 91269"/>
              <a:gd name="connsiteY1" fmla="*/ 17980 h 24030"/>
              <a:gd name="connsiteX2" fmla="*/ 66030 w 91269"/>
              <a:gd name="connsiteY2" fmla="*/ 23956 h 24030"/>
              <a:gd name="connsiteX3" fmla="*/ 289 w 91269"/>
              <a:gd name="connsiteY3" fmla="*/ 50 h 24030"/>
            </a:gdLst>
            <a:ahLst/>
            <a:cxnLst>
              <a:cxn ang="0">
                <a:pos x="connsiteX0" y="connsiteY0"/>
              </a:cxn>
              <a:cxn ang="0">
                <a:pos x="connsiteX1" y="connsiteY1"/>
              </a:cxn>
              <a:cxn ang="0">
                <a:pos x="connsiteX2" y="connsiteY2"/>
              </a:cxn>
              <a:cxn ang="0">
                <a:pos x="connsiteX3" y="connsiteY3"/>
              </a:cxn>
            </a:cxnLst>
            <a:rect l="l" t="t" r="r" b="b"/>
            <a:pathLst>
              <a:path w="91269" h="24030">
                <a:moveTo>
                  <a:pt x="289" y="50"/>
                </a:moveTo>
                <a:cubicBezTo>
                  <a:pt x="4273" y="-946"/>
                  <a:pt x="81525" y="12933"/>
                  <a:pt x="89936" y="17980"/>
                </a:cubicBezTo>
                <a:cubicBezTo>
                  <a:pt x="96979" y="22206"/>
                  <a:pt x="74234" y="23546"/>
                  <a:pt x="66030" y="23956"/>
                </a:cubicBezTo>
                <a:cubicBezTo>
                  <a:pt x="34195" y="25548"/>
                  <a:pt x="-3695" y="1046"/>
                  <a:pt x="289" y="50"/>
                </a:cubicBezTo>
                <a:close/>
              </a:path>
            </a:pathLst>
          </a:cu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8" name="Freeform: Shape 27">
            <a:extLst>
              <a:ext uri="{FF2B5EF4-FFF2-40B4-BE49-F238E27FC236}">
                <a16:creationId xmlns:a16="http://schemas.microsoft.com/office/drawing/2014/main" id="{8A8CA035-0E3D-40C4-8973-7F5337B26A15}"/>
              </a:ext>
            </a:extLst>
          </p:cNvPr>
          <p:cNvSpPr/>
          <p:nvPr/>
        </p:nvSpPr>
        <p:spPr>
          <a:xfrm>
            <a:off x="3733801" y="2721909"/>
            <a:ext cx="183776" cy="62753"/>
          </a:xfrm>
          <a:custGeom>
            <a:avLst/>
            <a:gdLst>
              <a:gd name="connsiteX0" fmla="*/ 107576 w 245035"/>
              <a:gd name="connsiteY0" fmla="*/ 0 h 83670"/>
              <a:gd name="connsiteX1" fmla="*/ 125506 w 245035"/>
              <a:gd name="connsiteY1" fmla="*/ 11953 h 83670"/>
              <a:gd name="connsiteX2" fmla="*/ 83671 w 245035"/>
              <a:gd name="connsiteY2" fmla="*/ 17929 h 83670"/>
              <a:gd name="connsiteX3" fmla="*/ 0 w 245035"/>
              <a:gd name="connsiteY3" fmla="*/ 23906 h 83670"/>
              <a:gd name="connsiteX4" fmla="*/ 47812 w 245035"/>
              <a:gd name="connsiteY4" fmla="*/ 35859 h 83670"/>
              <a:gd name="connsiteX5" fmla="*/ 65741 w 245035"/>
              <a:gd name="connsiteY5" fmla="*/ 47812 h 83670"/>
              <a:gd name="connsiteX6" fmla="*/ 113553 w 245035"/>
              <a:gd name="connsiteY6" fmla="*/ 65741 h 83670"/>
              <a:gd name="connsiteX7" fmla="*/ 161365 w 245035"/>
              <a:gd name="connsiteY7" fmla="*/ 71717 h 83670"/>
              <a:gd name="connsiteX8" fmla="*/ 65741 w 245035"/>
              <a:gd name="connsiteY8" fmla="*/ 77694 h 83670"/>
              <a:gd name="connsiteX9" fmla="*/ 47812 w 245035"/>
              <a:gd name="connsiteY9" fmla="*/ 83670 h 83670"/>
              <a:gd name="connsiteX10" fmla="*/ 245035 w 245035"/>
              <a:gd name="connsiteY10" fmla="*/ 77694 h 83670"/>
              <a:gd name="connsiteX11" fmla="*/ 173318 w 245035"/>
              <a:gd name="connsiteY11" fmla="*/ 65741 h 83670"/>
              <a:gd name="connsiteX12" fmla="*/ 125506 w 245035"/>
              <a:gd name="connsiteY12" fmla="*/ 59764 h 83670"/>
              <a:gd name="connsiteX13" fmla="*/ 155388 w 245035"/>
              <a:gd name="connsiteY13" fmla="*/ 53788 h 83670"/>
              <a:gd name="connsiteX14" fmla="*/ 173318 w 245035"/>
              <a:gd name="connsiteY14" fmla="*/ 47812 h 83670"/>
              <a:gd name="connsiteX15" fmla="*/ 197224 w 245035"/>
              <a:gd name="connsiteY15" fmla="*/ 41835 h 83670"/>
              <a:gd name="connsiteX16" fmla="*/ 209176 w 245035"/>
              <a:gd name="connsiteY16" fmla="*/ 29882 h 83670"/>
              <a:gd name="connsiteX17" fmla="*/ 239059 w 245035"/>
              <a:gd name="connsiteY17" fmla="*/ 17929 h 83670"/>
              <a:gd name="connsiteX18" fmla="*/ 107576 w 245035"/>
              <a:gd name="connsiteY18" fmla="*/ 0 h 83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5035" h="83670">
                <a:moveTo>
                  <a:pt x="107576" y="0"/>
                </a:moveTo>
                <a:cubicBezTo>
                  <a:pt x="-44023" y="12632"/>
                  <a:pt x="74393" y="-825"/>
                  <a:pt x="125506" y="11953"/>
                </a:cubicBezTo>
                <a:cubicBezTo>
                  <a:pt x="139172" y="15369"/>
                  <a:pt x="97694" y="16593"/>
                  <a:pt x="83671" y="17929"/>
                </a:cubicBezTo>
                <a:cubicBezTo>
                  <a:pt x="55836" y="20580"/>
                  <a:pt x="27890" y="21914"/>
                  <a:pt x="0" y="23906"/>
                </a:cubicBezTo>
                <a:cubicBezTo>
                  <a:pt x="15937" y="27890"/>
                  <a:pt x="31535" y="33639"/>
                  <a:pt x="47812" y="35859"/>
                </a:cubicBezTo>
                <a:cubicBezTo>
                  <a:pt x="123253" y="46146"/>
                  <a:pt x="183076" y="37144"/>
                  <a:pt x="65741" y="47812"/>
                </a:cubicBezTo>
                <a:cubicBezTo>
                  <a:pt x="27673" y="60501"/>
                  <a:pt x="38110" y="53829"/>
                  <a:pt x="113553" y="65741"/>
                </a:cubicBezTo>
                <a:cubicBezTo>
                  <a:pt x="129418" y="68246"/>
                  <a:pt x="145428" y="69725"/>
                  <a:pt x="161365" y="71717"/>
                </a:cubicBezTo>
                <a:cubicBezTo>
                  <a:pt x="129490" y="73709"/>
                  <a:pt x="97502" y="74351"/>
                  <a:pt x="65741" y="77694"/>
                </a:cubicBezTo>
                <a:cubicBezTo>
                  <a:pt x="59476" y="78353"/>
                  <a:pt x="41512" y="83670"/>
                  <a:pt x="47812" y="83670"/>
                </a:cubicBezTo>
                <a:cubicBezTo>
                  <a:pt x="113583" y="83670"/>
                  <a:pt x="179294" y="79686"/>
                  <a:pt x="245035" y="77694"/>
                </a:cubicBezTo>
                <a:lnTo>
                  <a:pt x="173318" y="65741"/>
                </a:lnTo>
                <a:cubicBezTo>
                  <a:pt x="157434" y="63358"/>
                  <a:pt x="138870" y="68673"/>
                  <a:pt x="125506" y="59764"/>
                </a:cubicBezTo>
                <a:cubicBezTo>
                  <a:pt x="117054" y="54130"/>
                  <a:pt x="145533" y="56251"/>
                  <a:pt x="155388" y="53788"/>
                </a:cubicBezTo>
                <a:cubicBezTo>
                  <a:pt x="161500" y="52260"/>
                  <a:pt x="167260" y="49543"/>
                  <a:pt x="173318" y="47812"/>
                </a:cubicBezTo>
                <a:cubicBezTo>
                  <a:pt x="181216" y="45555"/>
                  <a:pt x="189255" y="43827"/>
                  <a:pt x="197224" y="41835"/>
                </a:cubicBezTo>
                <a:cubicBezTo>
                  <a:pt x="166126" y="31470"/>
                  <a:pt x="178810" y="38992"/>
                  <a:pt x="209176" y="29882"/>
                </a:cubicBezTo>
                <a:cubicBezTo>
                  <a:pt x="219452" y="26799"/>
                  <a:pt x="229098" y="21913"/>
                  <a:pt x="239059" y="17929"/>
                </a:cubicBezTo>
                <a:lnTo>
                  <a:pt x="107576"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3" name="Oval 32">
            <a:extLst>
              <a:ext uri="{FF2B5EF4-FFF2-40B4-BE49-F238E27FC236}">
                <a16:creationId xmlns:a16="http://schemas.microsoft.com/office/drawing/2014/main" id="{D70E0A20-FF90-47BE-9F58-2EB384114F6F}"/>
              </a:ext>
            </a:extLst>
          </p:cNvPr>
          <p:cNvSpPr/>
          <p:nvPr/>
        </p:nvSpPr>
        <p:spPr>
          <a:xfrm>
            <a:off x="3657600" y="2686050"/>
            <a:ext cx="171450" cy="1143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4" name="Oval 33">
            <a:extLst>
              <a:ext uri="{FF2B5EF4-FFF2-40B4-BE49-F238E27FC236}">
                <a16:creationId xmlns:a16="http://schemas.microsoft.com/office/drawing/2014/main" id="{CA6A4D5C-B50D-4C4D-8C11-CE60B444819A}"/>
              </a:ext>
            </a:extLst>
          </p:cNvPr>
          <p:cNvSpPr/>
          <p:nvPr/>
        </p:nvSpPr>
        <p:spPr>
          <a:xfrm>
            <a:off x="3771900" y="2743200"/>
            <a:ext cx="342900" cy="5715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36" name="Straight Connector 35">
            <a:extLst>
              <a:ext uri="{FF2B5EF4-FFF2-40B4-BE49-F238E27FC236}">
                <a16:creationId xmlns:a16="http://schemas.microsoft.com/office/drawing/2014/main" id="{040393D9-1952-4F56-A4EE-7AE1F41262DB}"/>
              </a:ext>
            </a:extLst>
          </p:cNvPr>
          <p:cNvCxnSpPr>
            <a:cxnSpLocks/>
          </p:cNvCxnSpPr>
          <p:nvPr/>
        </p:nvCxnSpPr>
        <p:spPr>
          <a:xfrm>
            <a:off x="3714750" y="2743201"/>
            <a:ext cx="321259" cy="65519"/>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EF73D86-C3D1-4288-A2E5-908ED2A7F239}"/>
              </a:ext>
            </a:extLst>
          </p:cNvPr>
          <p:cNvCxnSpPr>
            <a:stCxn id="33" idx="0"/>
            <a:endCxn id="34" idx="0"/>
          </p:cNvCxnSpPr>
          <p:nvPr/>
        </p:nvCxnSpPr>
        <p:spPr>
          <a:xfrm>
            <a:off x="3743325" y="2686050"/>
            <a:ext cx="200025" cy="571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Oval 39">
            <a:extLst>
              <a:ext uri="{FF2B5EF4-FFF2-40B4-BE49-F238E27FC236}">
                <a16:creationId xmlns:a16="http://schemas.microsoft.com/office/drawing/2014/main" id="{06BC4775-32C1-426A-8289-79DC2D11C21D}"/>
              </a:ext>
            </a:extLst>
          </p:cNvPr>
          <p:cNvSpPr/>
          <p:nvPr/>
        </p:nvSpPr>
        <p:spPr>
          <a:xfrm>
            <a:off x="3714750" y="2743200"/>
            <a:ext cx="228600" cy="5715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42" name="Straight Connector 41">
            <a:extLst>
              <a:ext uri="{FF2B5EF4-FFF2-40B4-BE49-F238E27FC236}">
                <a16:creationId xmlns:a16="http://schemas.microsoft.com/office/drawing/2014/main" id="{BE04155D-74ED-47D9-AEDE-C9192771510C}"/>
              </a:ext>
            </a:extLst>
          </p:cNvPr>
          <p:cNvCxnSpPr>
            <a:cxnSpLocks/>
            <a:stCxn id="33" idx="7"/>
            <a:endCxn id="34" idx="0"/>
          </p:cNvCxnSpPr>
          <p:nvPr/>
        </p:nvCxnSpPr>
        <p:spPr>
          <a:xfrm>
            <a:off x="3803941" y="2702788"/>
            <a:ext cx="139409" cy="40412"/>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4B2D5297-614E-4638-B899-5E085D64B545}"/>
              </a:ext>
            </a:extLst>
          </p:cNvPr>
          <p:cNvSpPr/>
          <p:nvPr/>
        </p:nvSpPr>
        <p:spPr>
          <a:xfrm>
            <a:off x="3714750" y="2743200"/>
            <a:ext cx="228600" cy="57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2" name="Freeform: Shape 51">
            <a:extLst>
              <a:ext uri="{FF2B5EF4-FFF2-40B4-BE49-F238E27FC236}">
                <a16:creationId xmlns:a16="http://schemas.microsoft.com/office/drawing/2014/main" id="{5D498833-0966-4677-ABC0-50F1AA49E79A}"/>
              </a:ext>
            </a:extLst>
          </p:cNvPr>
          <p:cNvSpPr/>
          <p:nvPr/>
        </p:nvSpPr>
        <p:spPr>
          <a:xfrm>
            <a:off x="7005919" y="2076451"/>
            <a:ext cx="717176" cy="291353"/>
          </a:xfrm>
          <a:custGeom>
            <a:avLst/>
            <a:gdLst>
              <a:gd name="connsiteX0" fmla="*/ 0 w 956235"/>
              <a:gd name="connsiteY0" fmla="*/ 0 h 388471"/>
              <a:gd name="connsiteX1" fmla="*/ 101600 w 956235"/>
              <a:gd name="connsiteY1" fmla="*/ 47812 h 388471"/>
              <a:gd name="connsiteX2" fmla="*/ 203200 w 956235"/>
              <a:gd name="connsiteY2" fmla="*/ 101600 h 388471"/>
              <a:gd name="connsiteX3" fmla="*/ 274917 w 956235"/>
              <a:gd name="connsiteY3" fmla="*/ 149412 h 388471"/>
              <a:gd name="connsiteX4" fmla="*/ 346635 w 956235"/>
              <a:gd name="connsiteY4" fmla="*/ 173318 h 388471"/>
              <a:gd name="connsiteX5" fmla="*/ 418352 w 956235"/>
              <a:gd name="connsiteY5" fmla="*/ 209176 h 388471"/>
              <a:gd name="connsiteX6" fmla="*/ 472141 w 956235"/>
              <a:gd name="connsiteY6" fmla="*/ 227106 h 388471"/>
              <a:gd name="connsiteX7" fmla="*/ 615576 w 956235"/>
              <a:gd name="connsiteY7" fmla="*/ 280894 h 388471"/>
              <a:gd name="connsiteX8" fmla="*/ 651435 w 956235"/>
              <a:gd name="connsiteY8" fmla="*/ 292847 h 388471"/>
              <a:gd name="connsiteX9" fmla="*/ 693270 w 956235"/>
              <a:gd name="connsiteY9" fmla="*/ 310776 h 388471"/>
              <a:gd name="connsiteX10" fmla="*/ 717176 w 956235"/>
              <a:gd name="connsiteY10" fmla="*/ 316753 h 388471"/>
              <a:gd name="connsiteX11" fmla="*/ 747058 w 956235"/>
              <a:gd name="connsiteY11" fmla="*/ 328706 h 388471"/>
              <a:gd name="connsiteX12" fmla="*/ 794870 w 956235"/>
              <a:gd name="connsiteY12" fmla="*/ 334682 h 388471"/>
              <a:gd name="connsiteX13" fmla="*/ 824752 w 956235"/>
              <a:gd name="connsiteY13" fmla="*/ 346635 h 388471"/>
              <a:gd name="connsiteX14" fmla="*/ 854635 w 956235"/>
              <a:gd name="connsiteY14" fmla="*/ 352612 h 388471"/>
              <a:gd name="connsiteX15" fmla="*/ 872564 w 956235"/>
              <a:gd name="connsiteY15" fmla="*/ 364565 h 388471"/>
              <a:gd name="connsiteX16" fmla="*/ 902447 w 956235"/>
              <a:gd name="connsiteY16" fmla="*/ 370541 h 388471"/>
              <a:gd name="connsiteX17" fmla="*/ 944282 w 956235"/>
              <a:gd name="connsiteY17" fmla="*/ 382494 h 388471"/>
              <a:gd name="connsiteX18" fmla="*/ 956235 w 956235"/>
              <a:gd name="connsiteY18" fmla="*/ 388471 h 38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56235" h="388471">
                <a:moveTo>
                  <a:pt x="0" y="0"/>
                </a:moveTo>
                <a:cubicBezTo>
                  <a:pt x="72934" y="43760"/>
                  <a:pt x="-27313" y="-14422"/>
                  <a:pt x="101600" y="47812"/>
                </a:cubicBezTo>
                <a:cubicBezTo>
                  <a:pt x="136109" y="64472"/>
                  <a:pt x="170142" y="82221"/>
                  <a:pt x="203200" y="101600"/>
                </a:cubicBezTo>
                <a:cubicBezTo>
                  <a:pt x="227986" y="116130"/>
                  <a:pt x="249219" y="136563"/>
                  <a:pt x="274917" y="149412"/>
                </a:cubicBezTo>
                <a:cubicBezTo>
                  <a:pt x="297456" y="160681"/>
                  <a:pt x="323374" y="163626"/>
                  <a:pt x="346635" y="173318"/>
                </a:cubicBezTo>
                <a:cubicBezTo>
                  <a:pt x="371306" y="183598"/>
                  <a:pt x="393786" y="198648"/>
                  <a:pt x="418352" y="209176"/>
                </a:cubicBezTo>
                <a:cubicBezTo>
                  <a:pt x="435723" y="216621"/>
                  <a:pt x="454638" y="219975"/>
                  <a:pt x="472141" y="227106"/>
                </a:cubicBezTo>
                <a:cubicBezTo>
                  <a:pt x="609043" y="282881"/>
                  <a:pt x="535374" y="267528"/>
                  <a:pt x="615576" y="280894"/>
                </a:cubicBezTo>
                <a:cubicBezTo>
                  <a:pt x="627529" y="284878"/>
                  <a:pt x="639675" y="288324"/>
                  <a:pt x="651435" y="292847"/>
                </a:cubicBezTo>
                <a:cubicBezTo>
                  <a:pt x="665595" y="298293"/>
                  <a:pt x="679012" y="305591"/>
                  <a:pt x="693270" y="310776"/>
                </a:cubicBezTo>
                <a:cubicBezTo>
                  <a:pt x="700989" y="313583"/>
                  <a:pt x="709384" y="314155"/>
                  <a:pt x="717176" y="316753"/>
                </a:cubicBezTo>
                <a:cubicBezTo>
                  <a:pt x="727353" y="320146"/>
                  <a:pt x="736605" y="326294"/>
                  <a:pt x="747058" y="328706"/>
                </a:cubicBezTo>
                <a:cubicBezTo>
                  <a:pt x="762708" y="332317"/>
                  <a:pt x="778933" y="332690"/>
                  <a:pt x="794870" y="334682"/>
                </a:cubicBezTo>
                <a:cubicBezTo>
                  <a:pt x="804831" y="338666"/>
                  <a:pt x="814476" y="343552"/>
                  <a:pt x="824752" y="346635"/>
                </a:cubicBezTo>
                <a:cubicBezTo>
                  <a:pt x="834482" y="349554"/>
                  <a:pt x="845124" y="349045"/>
                  <a:pt x="854635" y="352612"/>
                </a:cubicBezTo>
                <a:cubicBezTo>
                  <a:pt x="861360" y="355134"/>
                  <a:pt x="865839" y="362043"/>
                  <a:pt x="872564" y="364565"/>
                </a:cubicBezTo>
                <a:cubicBezTo>
                  <a:pt x="882075" y="368132"/>
                  <a:pt x="892531" y="368337"/>
                  <a:pt x="902447" y="370541"/>
                </a:cubicBezTo>
                <a:cubicBezTo>
                  <a:pt x="915186" y="373372"/>
                  <a:pt x="931812" y="377506"/>
                  <a:pt x="944282" y="382494"/>
                </a:cubicBezTo>
                <a:cubicBezTo>
                  <a:pt x="948418" y="384148"/>
                  <a:pt x="952251" y="386479"/>
                  <a:pt x="956235" y="3884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3" name="Freeform: Shape 52">
            <a:extLst>
              <a:ext uri="{FF2B5EF4-FFF2-40B4-BE49-F238E27FC236}">
                <a16:creationId xmlns:a16="http://schemas.microsoft.com/office/drawing/2014/main" id="{B25C99A7-F46E-4E17-8C65-262B6781914B}"/>
              </a:ext>
            </a:extLst>
          </p:cNvPr>
          <p:cNvSpPr/>
          <p:nvPr/>
        </p:nvSpPr>
        <p:spPr>
          <a:xfrm>
            <a:off x="3733800" y="2703958"/>
            <a:ext cx="242212" cy="95363"/>
          </a:xfrm>
          <a:custGeom>
            <a:avLst/>
            <a:gdLst>
              <a:gd name="connsiteX0" fmla="*/ 0 w 322949"/>
              <a:gd name="connsiteY0" fmla="*/ 59795 h 127151"/>
              <a:gd name="connsiteX1" fmla="*/ 322729 w 322949"/>
              <a:gd name="connsiteY1" fmla="*/ 125536 h 127151"/>
              <a:gd name="connsiteX2" fmla="*/ 53788 w 322949"/>
              <a:gd name="connsiteY2" fmla="*/ 30 h 127151"/>
              <a:gd name="connsiteX3" fmla="*/ 262965 w 322949"/>
              <a:gd name="connsiteY3" fmla="*/ 113583 h 127151"/>
              <a:gd name="connsiteX4" fmla="*/ 292847 w 322949"/>
              <a:gd name="connsiteY4" fmla="*/ 113583 h 127151"/>
              <a:gd name="connsiteX5" fmla="*/ 203200 w 322949"/>
              <a:gd name="connsiteY5" fmla="*/ 65771 h 12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2949" h="127151">
                <a:moveTo>
                  <a:pt x="0" y="59795"/>
                </a:moveTo>
                <a:cubicBezTo>
                  <a:pt x="156882" y="97646"/>
                  <a:pt x="313764" y="135497"/>
                  <a:pt x="322729" y="125536"/>
                </a:cubicBezTo>
                <a:cubicBezTo>
                  <a:pt x="331694" y="115575"/>
                  <a:pt x="63749" y="2022"/>
                  <a:pt x="53788" y="30"/>
                </a:cubicBezTo>
                <a:cubicBezTo>
                  <a:pt x="43827" y="-1962"/>
                  <a:pt x="223122" y="94658"/>
                  <a:pt x="262965" y="113583"/>
                </a:cubicBezTo>
                <a:cubicBezTo>
                  <a:pt x="302808" y="132509"/>
                  <a:pt x="302808" y="121552"/>
                  <a:pt x="292847" y="113583"/>
                </a:cubicBezTo>
                <a:cubicBezTo>
                  <a:pt x="282886" y="105614"/>
                  <a:pt x="243043" y="85692"/>
                  <a:pt x="203200" y="657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1" name="Shape 164">
            <a:extLst>
              <a:ext uri="{FF2B5EF4-FFF2-40B4-BE49-F238E27FC236}">
                <a16:creationId xmlns:a16="http://schemas.microsoft.com/office/drawing/2014/main" id="{C2D32F46-EDBA-4C5F-B985-63D8B3E57452}"/>
              </a:ext>
            </a:extLst>
          </p:cNvPr>
          <p:cNvSpPr/>
          <p:nvPr/>
        </p:nvSpPr>
        <p:spPr>
          <a:xfrm>
            <a:off x="-19051" y="-51774"/>
            <a:ext cx="91630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54" name="Shape 165">
            <a:extLst>
              <a:ext uri="{FF2B5EF4-FFF2-40B4-BE49-F238E27FC236}">
                <a16:creationId xmlns:a16="http://schemas.microsoft.com/office/drawing/2014/main" id="{6DA8BD19-170E-4FBB-B6BD-89907D302A43}"/>
              </a:ext>
            </a:extLst>
          </p:cNvPr>
          <p:cNvSpPr/>
          <p:nvPr/>
        </p:nvSpPr>
        <p:spPr>
          <a:xfrm>
            <a:off x="457200" y="130930"/>
            <a:ext cx="618363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2022 Cigna Vision Plan</a:t>
            </a:r>
            <a:endParaRPr dirty="0">
              <a:solidFill>
                <a:schemeClr val="tx1"/>
              </a:solidFill>
            </a:endParaRPr>
          </a:p>
        </p:txBody>
      </p:sp>
      <p:graphicFrame>
        <p:nvGraphicFramePr>
          <p:cNvPr id="29" name="Table 232">
            <a:extLst>
              <a:ext uri="{FF2B5EF4-FFF2-40B4-BE49-F238E27FC236}">
                <a16:creationId xmlns:a16="http://schemas.microsoft.com/office/drawing/2014/main" id="{27F1DDF4-5ED5-4290-92C6-AD69F9271DFA}"/>
              </a:ext>
            </a:extLst>
          </p:cNvPr>
          <p:cNvGraphicFramePr/>
          <p:nvPr>
            <p:extLst>
              <p:ext uri="{D42A27DB-BD31-4B8C-83A1-F6EECF244321}">
                <p14:modId xmlns:p14="http://schemas.microsoft.com/office/powerpoint/2010/main" val="1502512675"/>
              </p:ext>
            </p:extLst>
          </p:nvPr>
        </p:nvGraphicFramePr>
        <p:xfrm>
          <a:off x="558005" y="938790"/>
          <a:ext cx="8049490" cy="3342635"/>
        </p:xfrm>
        <a:graphic>
          <a:graphicData uri="http://schemas.openxmlformats.org/drawingml/2006/table">
            <a:tbl>
              <a:tblPr firstRow="1" bandRow="1">
                <a:tableStyleId>{EEE7283C-3CF3-47DC-8721-378D4A62B228}</a:tableStyleId>
              </a:tblPr>
              <a:tblGrid>
                <a:gridCol w="1897463">
                  <a:extLst>
                    <a:ext uri="{9D8B030D-6E8A-4147-A177-3AD203B41FA5}">
                      <a16:colId xmlns:a16="http://schemas.microsoft.com/office/drawing/2014/main" val="20000"/>
                    </a:ext>
                  </a:extLst>
                </a:gridCol>
                <a:gridCol w="2154905">
                  <a:extLst>
                    <a:ext uri="{9D8B030D-6E8A-4147-A177-3AD203B41FA5}">
                      <a16:colId xmlns:a16="http://schemas.microsoft.com/office/drawing/2014/main" val="20001"/>
                    </a:ext>
                  </a:extLst>
                </a:gridCol>
                <a:gridCol w="1764801">
                  <a:extLst>
                    <a:ext uri="{9D8B030D-6E8A-4147-A177-3AD203B41FA5}">
                      <a16:colId xmlns:a16="http://schemas.microsoft.com/office/drawing/2014/main" val="20002"/>
                    </a:ext>
                  </a:extLst>
                </a:gridCol>
                <a:gridCol w="2232321">
                  <a:extLst>
                    <a:ext uri="{9D8B030D-6E8A-4147-A177-3AD203B41FA5}">
                      <a16:colId xmlns:a16="http://schemas.microsoft.com/office/drawing/2014/main" val="20003"/>
                    </a:ext>
                  </a:extLst>
                </a:gridCol>
              </a:tblGrid>
              <a:tr h="595430">
                <a:tc>
                  <a:txBody>
                    <a:bodyPr/>
                    <a:lstStyle/>
                    <a:p>
                      <a:pPr algn="ctr" defTabSz="457200">
                        <a:lnSpc>
                          <a:spcPct val="115000"/>
                        </a:lnSpc>
                        <a:defRPr sz="1800" b="0">
                          <a:solidFill>
                            <a:srgbClr val="000000"/>
                          </a:solidFill>
                        </a:defRPr>
                      </a:pPr>
                      <a:r>
                        <a:rPr sz="1200" b="1" dirty="0">
                          <a:latin typeface="+mj-lt"/>
                        </a:rPr>
                        <a:t>Benefit </a:t>
                      </a:r>
                      <a:endParaRPr sz="1200" b="1" dirty="0">
                        <a:solidFill>
                          <a:schemeClr val="bg1"/>
                        </a:solidFill>
                        <a:latin typeface="+mj-lt"/>
                      </a:endParaRPr>
                    </a:p>
                  </a:txBody>
                  <a:tcPr marL="41942" marR="41942" marT="41942" marB="41942" anchor="ctr" horzOverflow="overflow"/>
                </a:tc>
                <a:tc>
                  <a:txBody>
                    <a:bodyPr/>
                    <a:lstStyle/>
                    <a:p>
                      <a:pPr algn="ctr" defTabSz="457200">
                        <a:lnSpc>
                          <a:spcPct val="115000"/>
                        </a:lnSpc>
                        <a:defRPr sz="1800" b="0">
                          <a:solidFill>
                            <a:srgbClr val="000000"/>
                          </a:solidFill>
                        </a:defRPr>
                      </a:pPr>
                      <a:r>
                        <a:rPr sz="1200" b="1" dirty="0">
                          <a:latin typeface="+mj-lt"/>
                        </a:rPr>
                        <a:t>In-Network</a:t>
                      </a:r>
                      <a:endParaRPr sz="1200" b="1" dirty="0">
                        <a:solidFill>
                          <a:schemeClr val="bg1"/>
                        </a:solidFill>
                        <a:latin typeface="+mj-lt"/>
                      </a:endParaRPr>
                    </a:p>
                  </a:txBody>
                  <a:tcPr marL="41942" marR="41942" marT="41942" marB="41942" anchor="ctr" horzOverflow="overflow"/>
                </a:tc>
                <a:tc>
                  <a:txBody>
                    <a:bodyPr/>
                    <a:lstStyle/>
                    <a:p>
                      <a:pPr algn="ctr" defTabSz="457200">
                        <a:lnSpc>
                          <a:spcPct val="115000"/>
                        </a:lnSpc>
                        <a:defRPr sz="1800" b="0">
                          <a:solidFill>
                            <a:srgbClr val="000000"/>
                          </a:solidFill>
                        </a:defRPr>
                      </a:pPr>
                      <a:r>
                        <a:rPr sz="1200" b="1" dirty="0">
                          <a:latin typeface="+mj-lt"/>
                        </a:rPr>
                        <a:t>Out-of-Network  Allowance</a:t>
                      </a:r>
                      <a:endParaRPr sz="1200" b="1" dirty="0">
                        <a:solidFill>
                          <a:schemeClr val="bg1"/>
                        </a:solidFill>
                        <a:latin typeface="+mj-lt"/>
                      </a:endParaRPr>
                    </a:p>
                  </a:txBody>
                  <a:tcPr marL="41942" marR="41942" marT="41942" marB="41942" anchor="ctr" horzOverflow="overflow"/>
                </a:tc>
                <a:tc>
                  <a:txBody>
                    <a:bodyPr/>
                    <a:lstStyle/>
                    <a:p>
                      <a:pPr algn="ctr" defTabSz="457200">
                        <a:lnSpc>
                          <a:spcPct val="115000"/>
                        </a:lnSpc>
                        <a:defRPr sz="1800" b="0">
                          <a:solidFill>
                            <a:srgbClr val="000000"/>
                          </a:solidFill>
                        </a:defRPr>
                      </a:pPr>
                      <a:r>
                        <a:rPr sz="1200" b="1" dirty="0">
                          <a:latin typeface="+mj-lt"/>
                        </a:rPr>
                        <a:t>Frequency</a:t>
                      </a:r>
                      <a:r>
                        <a:rPr lang="en-US" sz="1200" b="1" dirty="0">
                          <a:latin typeface="+mj-lt"/>
                        </a:rPr>
                        <a:t> Per Calendar Year</a:t>
                      </a:r>
                      <a:endParaRPr sz="1200" b="1" dirty="0">
                        <a:solidFill>
                          <a:schemeClr val="bg1"/>
                        </a:solidFill>
                        <a:latin typeface="+mj-lt"/>
                      </a:endParaRPr>
                    </a:p>
                  </a:txBody>
                  <a:tcPr marL="41942" marR="41942" marT="41942" marB="41942" anchor="ctr" horzOverflow="overflow"/>
                </a:tc>
                <a:extLst>
                  <a:ext uri="{0D108BD9-81ED-4DB2-BD59-A6C34878D82A}">
                    <a16:rowId xmlns:a16="http://schemas.microsoft.com/office/drawing/2014/main" val="10000"/>
                  </a:ext>
                </a:extLst>
              </a:tr>
              <a:tr h="266588">
                <a:tc>
                  <a:txBody>
                    <a:bodyPr/>
                    <a:lstStyle/>
                    <a:p>
                      <a:pPr algn="l" defTabSz="457200">
                        <a:lnSpc>
                          <a:spcPct val="115000"/>
                        </a:lnSpc>
                        <a:defRPr sz="1800"/>
                      </a:pPr>
                      <a:r>
                        <a:rPr sz="1200" dirty="0">
                          <a:latin typeface="+mj-lt"/>
                        </a:rPr>
                        <a:t>Exam</a:t>
                      </a:r>
                    </a:p>
                  </a:txBody>
                  <a:tcPr marL="41942" marR="41942" marT="41942" marB="41942" horzOverflow="overflow"/>
                </a:tc>
                <a:tc>
                  <a:txBody>
                    <a:bodyPr/>
                    <a:lstStyle/>
                    <a:p>
                      <a:pPr algn="ctr" defTabSz="457200">
                        <a:lnSpc>
                          <a:spcPct val="115000"/>
                        </a:lnSpc>
                        <a:defRPr sz="1800"/>
                      </a:pPr>
                      <a:r>
                        <a:rPr sz="1200" dirty="0">
                          <a:latin typeface="+mj-lt"/>
                        </a:rPr>
                        <a:t>$</a:t>
                      </a:r>
                      <a:r>
                        <a:rPr lang="en-US" sz="1200" dirty="0">
                          <a:latin typeface="+mj-lt"/>
                        </a:rPr>
                        <a:t>20</a:t>
                      </a:r>
                      <a:r>
                        <a:rPr sz="1200" dirty="0">
                          <a:latin typeface="+mj-lt"/>
                        </a:rPr>
                        <a:t> copay</a:t>
                      </a: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45</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12 months</a:t>
                      </a:r>
                    </a:p>
                  </a:txBody>
                  <a:tcPr marL="41942" marR="41942" marT="41942" marB="41942" horzOverflow="overflow"/>
                </a:tc>
                <a:extLst>
                  <a:ext uri="{0D108BD9-81ED-4DB2-BD59-A6C34878D82A}">
                    <a16:rowId xmlns:a16="http://schemas.microsoft.com/office/drawing/2014/main" val="10001"/>
                  </a:ext>
                </a:extLst>
              </a:tr>
              <a:tr h="420452">
                <a:tc>
                  <a:txBody>
                    <a:bodyPr/>
                    <a:lstStyle/>
                    <a:p>
                      <a:pPr algn="l" defTabSz="457200">
                        <a:lnSpc>
                          <a:spcPct val="115000"/>
                        </a:lnSpc>
                      </a:pPr>
                      <a:r>
                        <a:rPr sz="1200" dirty="0">
                          <a:latin typeface="+mj-lt"/>
                        </a:rPr>
                        <a:t>Materials</a:t>
                      </a:r>
                    </a:p>
                    <a:p>
                      <a:pPr algn="l" defTabSz="457200">
                        <a:lnSpc>
                          <a:spcPct val="115000"/>
                        </a:lnSpc>
                        <a:tabLst>
                          <a:tab pos="457200" algn="l"/>
                        </a:tabLst>
                      </a:pPr>
                      <a:r>
                        <a:rPr sz="1200" dirty="0">
                          <a:latin typeface="+mj-lt"/>
                        </a:rPr>
                        <a:t>    Lenses/Frames</a:t>
                      </a:r>
                    </a:p>
                  </a:txBody>
                  <a:tcPr marL="41942" marR="41942" marT="41942" marB="41942" horzOverflow="overflow"/>
                </a:tc>
                <a:tc>
                  <a:txBody>
                    <a:bodyPr/>
                    <a:lstStyle/>
                    <a:p>
                      <a:pPr lvl="1" algn="ctr" defTabSz="457200">
                        <a:lnSpc>
                          <a:spcPct val="115000"/>
                        </a:lnSpc>
                        <a:defRPr sz="1800"/>
                      </a:pPr>
                      <a:endParaRPr lang="en-US" sz="1200" dirty="0">
                        <a:latin typeface="+mj-lt"/>
                      </a:endParaRPr>
                    </a:p>
                    <a:p>
                      <a:pPr lvl="1" algn="ctr" defTabSz="457200">
                        <a:lnSpc>
                          <a:spcPct val="115000"/>
                        </a:lnSpc>
                        <a:defRPr sz="1800"/>
                      </a:pPr>
                      <a:r>
                        <a:rPr lang="en-US" sz="1200" dirty="0">
                          <a:latin typeface="+mj-lt"/>
                        </a:rPr>
                        <a:t>None</a:t>
                      </a:r>
                      <a:endParaRPr sz="1200" dirty="0">
                        <a:latin typeface="+mj-lt"/>
                      </a:endParaRPr>
                    </a:p>
                  </a:txBody>
                  <a:tcPr marL="41942" marR="41942" marT="41942" marB="41942" anchor="ctr" horzOverflow="overflow"/>
                </a:tc>
                <a:tc>
                  <a:txBody>
                    <a:bodyPr/>
                    <a:lstStyle/>
                    <a:p>
                      <a:pPr lvl="1" algn="ctr" defTabSz="457200">
                        <a:defRPr sz="1800"/>
                      </a:pPr>
                      <a:endParaRPr lang="en-US" sz="1200" dirty="0">
                        <a:latin typeface="+mj-lt"/>
                      </a:endParaRPr>
                    </a:p>
                    <a:p>
                      <a:pPr lvl="1" algn="ctr" defTabSz="457200">
                        <a:defRPr sz="1800"/>
                      </a:pPr>
                      <a:r>
                        <a:rPr sz="1200" dirty="0">
                          <a:latin typeface="+mj-lt"/>
                        </a:rPr>
                        <a:t>N/A</a:t>
                      </a:r>
                    </a:p>
                  </a:txBody>
                  <a:tcPr marL="41942" marR="41942" marT="41942" marB="41942" anchor="ctr" horzOverflow="overflow"/>
                </a:tc>
                <a:tc>
                  <a:txBody>
                    <a:bodyPr/>
                    <a:lstStyle/>
                    <a:p>
                      <a:pPr algn="ctr" defTabSz="457200">
                        <a:lnSpc>
                          <a:spcPct val="115000"/>
                        </a:lnSpc>
                        <a:defRPr>
                          <a:solidFill>
                            <a:srgbClr val="953735"/>
                          </a:solidFill>
                        </a:defRPr>
                      </a:pPr>
                      <a:endParaRPr sz="1200" dirty="0">
                        <a:latin typeface="+mj-lt"/>
                      </a:endParaRPr>
                    </a:p>
                  </a:txBody>
                  <a:tcPr marL="41942" marR="41942" marT="41942" marB="41942" horzOverflow="overflow"/>
                </a:tc>
                <a:extLst>
                  <a:ext uri="{0D108BD9-81ED-4DB2-BD59-A6C34878D82A}">
                    <a16:rowId xmlns:a16="http://schemas.microsoft.com/office/drawing/2014/main" val="10002"/>
                  </a:ext>
                </a:extLst>
              </a:tr>
              <a:tr h="247094">
                <a:tc>
                  <a:txBody>
                    <a:bodyPr/>
                    <a:lstStyle/>
                    <a:p>
                      <a:pPr algn="l" defTabSz="457200">
                        <a:lnSpc>
                          <a:spcPct val="115000"/>
                        </a:lnSpc>
                        <a:defRPr sz="1800"/>
                      </a:pPr>
                      <a:r>
                        <a:rPr sz="1200" dirty="0">
                          <a:latin typeface="+mj-lt"/>
                        </a:rPr>
                        <a:t>Single Vision Lens </a:t>
                      </a:r>
                    </a:p>
                  </a:txBody>
                  <a:tcPr marL="41942" marR="41942" marT="41942" marB="41942" horzOverflow="overflow"/>
                </a:tc>
                <a:tc>
                  <a:txBody>
                    <a:bodyPr/>
                    <a:lstStyle/>
                    <a:p>
                      <a:pPr algn="ctr" defTabSz="457200">
                        <a:lnSpc>
                          <a:spcPct val="115000"/>
                        </a:lnSpc>
                        <a:defRPr sz="1800"/>
                      </a:pPr>
                      <a:r>
                        <a:rPr sz="1200" dirty="0">
                          <a:latin typeface="+mj-lt"/>
                        </a:rPr>
                        <a:t>100% after copay</a:t>
                      </a: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32</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12 months </a:t>
                      </a:r>
                    </a:p>
                  </a:txBody>
                  <a:tcPr marL="41942" marR="41942" marT="41942" marB="41942" horzOverflow="overflow"/>
                </a:tc>
                <a:extLst>
                  <a:ext uri="{0D108BD9-81ED-4DB2-BD59-A6C34878D82A}">
                    <a16:rowId xmlns:a16="http://schemas.microsoft.com/office/drawing/2014/main" val="10004"/>
                  </a:ext>
                </a:extLst>
              </a:tr>
              <a:tr h="229962">
                <a:tc>
                  <a:txBody>
                    <a:bodyPr/>
                    <a:lstStyle/>
                    <a:p>
                      <a:pPr algn="l" defTabSz="457200">
                        <a:lnSpc>
                          <a:spcPct val="115000"/>
                        </a:lnSpc>
                        <a:defRPr sz="1800"/>
                      </a:pPr>
                      <a:r>
                        <a:rPr sz="1200" dirty="0">
                          <a:latin typeface="+mj-lt"/>
                        </a:rPr>
                        <a:t>Bifocal Lens </a:t>
                      </a:r>
                    </a:p>
                  </a:txBody>
                  <a:tcPr marL="41942" marR="41942" marT="41942" marB="41942" horzOverflow="overflow"/>
                </a:tc>
                <a:tc>
                  <a:txBody>
                    <a:bodyPr/>
                    <a:lstStyle/>
                    <a:p>
                      <a:pPr algn="ctr" defTabSz="457200">
                        <a:lnSpc>
                          <a:spcPct val="115000"/>
                        </a:lnSpc>
                        <a:defRPr sz="1800"/>
                      </a:pPr>
                      <a:r>
                        <a:rPr sz="1200" dirty="0">
                          <a:latin typeface="+mj-lt"/>
                        </a:rPr>
                        <a:t>100% after copay</a:t>
                      </a: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55</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12 months</a:t>
                      </a:r>
                    </a:p>
                  </a:txBody>
                  <a:tcPr marL="41942" marR="41942" marT="41942" marB="41942" horzOverflow="overflow"/>
                </a:tc>
                <a:extLst>
                  <a:ext uri="{0D108BD9-81ED-4DB2-BD59-A6C34878D82A}">
                    <a16:rowId xmlns:a16="http://schemas.microsoft.com/office/drawing/2014/main" val="10005"/>
                  </a:ext>
                </a:extLst>
              </a:tr>
              <a:tr h="180639">
                <a:tc>
                  <a:txBody>
                    <a:bodyPr/>
                    <a:lstStyle/>
                    <a:p>
                      <a:pPr algn="l" defTabSz="457200">
                        <a:lnSpc>
                          <a:spcPct val="115000"/>
                        </a:lnSpc>
                        <a:defRPr sz="1800"/>
                      </a:pPr>
                      <a:r>
                        <a:rPr sz="1200" dirty="0">
                          <a:latin typeface="+mj-lt"/>
                        </a:rPr>
                        <a:t>Trifocal Lens </a:t>
                      </a:r>
                    </a:p>
                  </a:txBody>
                  <a:tcPr marL="41942" marR="41942" marT="41942" marB="41942" horzOverflow="overflow"/>
                </a:tc>
                <a:tc>
                  <a:txBody>
                    <a:bodyPr/>
                    <a:lstStyle/>
                    <a:p>
                      <a:pPr algn="ctr" defTabSz="457200">
                        <a:lnSpc>
                          <a:spcPct val="115000"/>
                        </a:lnSpc>
                        <a:defRPr sz="1800"/>
                      </a:pPr>
                      <a:r>
                        <a:rPr sz="1200" dirty="0">
                          <a:latin typeface="+mj-lt"/>
                        </a:rPr>
                        <a:t>100% after copay</a:t>
                      </a: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65</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12 months</a:t>
                      </a:r>
                    </a:p>
                  </a:txBody>
                  <a:tcPr marL="41942" marR="41942" marT="41942" marB="41942" horzOverflow="overflow"/>
                </a:tc>
                <a:extLst>
                  <a:ext uri="{0D108BD9-81ED-4DB2-BD59-A6C34878D82A}">
                    <a16:rowId xmlns:a16="http://schemas.microsoft.com/office/drawing/2014/main" val="10006"/>
                  </a:ext>
                </a:extLst>
              </a:tr>
              <a:tr h="192330">
                <a:tc>
                  <a:txBody>
                    <a:bodyPr/>
                    <a:lstStyle/>
                    <a:p>
                      <a:pPr algn="l" defTabSz="457200">
                        <a:lnSpc>
                          <a:spcPct val="115000"/>
                        </a:lnSpc>
                        <a:defRPr sz="1800"/>
                      </a:pPr>
                      <a:r>
                        <a:rPr lang="en-US" sz="1200" dirty="0">
                          <a:latin typeface="+mj-lt"/>
                        </a:rPr>
                        <a:t>Lenticular Lens</a:t>
                      </a:r>
                      <a:endParaRPr sz="1200" dirty="0">
                        <a:latin typeface="+mj-lt"/>
                      </a:endParaRPr>
                    </a:p>
                  </a:txBody>
                  <a:tcPr marL="41942" marR="41942" marT="41942" marB="41942" horzOverflow="overflow"/>
                </a:tc>
                <a:tc>
                  <a:txBody>
                    <a:bodyPr/>
                    <a:lstStyle/>
                    <a:p>
                      <a:pPr algn="ctr" defTabSz="457200">
                        <a:lnSpc>
                          <a:spcPct val="115000"/>
                        </a:lnSpc>
                        <a:defRPr sz="1800"/>
                      </a:pPr>
                      <a:r>
                        <a:rPr lang="en-US" sz="1200" dirty="0">
                          <a:latin typeface="+mj-lt"/>
                        </a:rPr>
                        <a:t>100% after copay</a:t>
                      </a:r>
                      <a:endParaRPr sz="1200" dirty="0">
                        <a:latin typeface="+mj-lt"/>
                      </a:endParaRPr>
                    </a:p>
                  </a:txBody>
                  <a:tcPr marL="41942" marR="41942" marT="41942" marB="41942" anchor="ctr" horzOverflow="overflow"/>
                </a:tc>
                <a:tc>
                  <a:txBody>
                    <a:bodyPr/>
                    <a:lstStyle/>
                    <a:p>
                      <a:pPr algn="ctr" defTabSz="457200">
                        <a:lnSpc>
                          <a:spcPct val="115000"/>
                        </a:lnSpc>
                        <a:defRPr sz="1800"/>
                      </a:pPr>
                      <a:r>
                        <a:rPr lang="en-US" sz="1200" dirty="0">
                          <a:latin typeface="+mj-lt"/>
                        </a:rPr>
                        <a:t>Up to $80</a:t>
                      </a:r>
                      <a:endParaRPr sz="1200" dirty="0">
                        <a:latin typeface="+mj-lt"/>
                      </a:endParaRPr>
                    </a:p>
                  </a:txBody>
                  <a:tcPr marL="41942" marR="41942" marT="41942" marB="41942" anchor="ctr" horzOverflow="overflow"/>
                </a:tc>
                <a:tc>
                  <a:txBody>
                    <a:bodyPr/>
                    <a:lstStyle/>
                    <a:p>
                      <a:pPr algn="l" defTabSz="457200">
                        <a:lnSpc>
                          <a:spcPct val="115000"/>
                        </a:lnSpc>
                        <a:defRPr sz="1800"/>
                      </a:pPr>
                      <a:r>
                        <a:rPr lang="en-US" sz="1200" dirty="0">
                          <a:latin typeface="+mj-lt"/>
                        </a:rPr>
                        <a:t>Once every 12 months</a:t>
                      </a:r>
                      <a:endParaRPr sz="1200" dirty="0">
                        <a:latin typeface="+mj-lt"/>
                      </a:endParaRPr>
                    </a:p>
                  </a:txBody>
                  <a:tcPr marL="41942" marR="41942" marT="41942" marB="41942" anchor="ctr" horzOverflow="overflow"/>
                </a:tc>
                <a:extLst>
                  <a:ext uri="{0D108BD9-81ED-4DB2-BD59-A6C34878D82A}">
                    <a16:rowId xmlns:a16="http://schemas.microsoft.com/office/drawing/2014/main" val="3587782002"/>
                  </a:ext>
                </a:extLst>
              </a:tr>
              <a:tr h="162765">
                <a:tc>
                  <a:txBody>
                    <a:bodyPr/>
                    <a:lstStyle/>
                    <a:p>
                      <a:pPr algn="l" defTabSz="457200">
                        <a:lnSpc>
                          <a:spcPct val="115000"/>
                        </a:lnSpc>
                        <a:defRPr sz="1800"/>
                      </a:pPr>
                      <a:r>
                        <a:rPr sz="1200" dirty="0">
                          <a:latin typeface="+mj-lt"/>
                        </a:rPr>
                        <a:t>Elective Contacts </a:t>
                      </a:r>
                    </a:p>
                  </a:txBody>
                  <a:tcPr marL="41942" marR="41942" marT="41942" marB="41942" horzOverflow="overflow"/>
                </a:tc>
                <a:tc>
                  <a:txBody>
                    <a:bodyPr/>
                    <a:lstStyle/>
                    <a:p>
                      <a:pPr algn="ctr" defTabSz="457200">
                        <a:lnSpc>
                          <a:spcPct val="115000"/>
                        </a:lnSpc>
                        <a:defRPr sz="1800"/>
                      </a:pPr>
                      <a:r>
                        <a:rPr lang="en-US" sz="1200" dirty="0">
                          <a:latin typeface="+mj-lt"/>
                        </a:rPr>
                        <a:t>$110 allowance</a:t>
                      </a:r>
                      <a:endParaRPr sz="1200" dirty="0">
                        <a:latin typeface="+mj-lt"/>
                      </a:endParaRP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98</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12 months</a:t>
                      </a:r>
                    </a:p>
                  </a:txBody>
                  <a:tcPr marL="41942" marR="41942" marT="41942" marB="41942" horzOverflow="overflow"/>
                </a:tc>
                <a:extLst>
                  <a:ext uri="{0D108BD9-81ED-4DB2-BD59-A6C34878D82A}">
                    <a16:rowId xmlns:a16="http://schemas.microsoft.com/office/drawing/2014/main" val="10008"/>
                  </a:ext>
                </a:extLst>
              </a:tr>
              <a:tr h="247839">
                <a:tc>
                  <a:txBody>
                    <a:bodyPr/>
                    <a:lstStyle/>
                    <a:p>
                      <a:pPr algn="l" defTabSz="457200">
                        <a:lnSpc>
                          <a:spcPct val="115000"/>
                        </a:lnSpc>
                        <a:defRPr sz="1800"/>
                      </a:pPr>
                      <a:r>
                        <a:rPr lang="en-US" sz="1200" dirty="0">
                          <a:latin typeface="+mj-lt"/>
                        </a:rPr>
                        <a:t>Therapeutic Contacts</a:t>
                      </a:r>
                      <a:endParaRPr sz="1200" dirty="0">
                        <a:latin typeface="+mj-lt"/>
                      </a:endParaRPr>
                    </a:p>
                  </a:txBody>
                  <a:tcPr marL="41942" marR="41942" marT="41942" marB="41942" horzOverflow="overflow"/>
                </a:tc>
                <a:tc>
                  <a:txBody>
                    <a:bodyPr/>
                    <a:lstStyle/>
                    <a:p>
                      <a:pPr marL="0" marR="0" indent="0" algn="ctr" defTabSz="457200" rtl="0" latinLnBrk="0">
                        <a:lnSpc>
                          <a:spcPct val="115000"/>
                        </a:lnSpc>
                        <a:spcBef>
                          <a:spcPts val="0"/>
                        </a:spcBef>
                        <a:spcAft>
                          <a:spcPts val="0"/>
                        </a:spcAft>
                        <a:buClrTx/>
                        <a:buSzTx/>
                        <a:buFontTx/>
                        <a:buNone/>
                        <a:tabLst/>
                        <a:defRPr sz="1800"/>
                      </a:pPr>
                      <a:r>
                        <a:rPr lang="en-US" sz="1200" b="0" i="0" u="none" strike="noStrike" cap="none" spc="0" baseline="0" dirty="0">
                          <a:ln>
                            <a:noFill/>
                          </a:ln>
                          <a:solidFill>
                            <a:srgbClr val="000000"/>
                          </a:solidFill>
                          <a:uFillTx/>
                          <a:latin typeface="+mj-lt"/>
                          <a:ea typeface="+mj-ea"/>
                          <a:cs typeface="+mj-cs"/>
                          <a:sym typeface="Calibri"/>
                        </a:rPr>
                        <a:t>Covered 100%</a:t>
                      </a:r>
                    </a:p>
                  </a:txBody>
                  <a:tcPr marL="41942" marR="41942" marT="41942" marB="41942" horzOverflow="overflow"/>
                </a:tc>
                <a:tc>
                  <a:txBody>
                    <a:bodyPr/>
                    <a:lstStyle/>
                    <a:p>
                      <a:pPr algn="ctr" defTabSz="457200">
                        <a:lnSpc>
                          <a:spcPct val="115000"/>
                        </a:lnSpc>
                        <a:defRPr sz="1800"/>
                      </a:pPr>
                      <a:r>
                        <a:rPr lang="en-US" sz="1200" dirty="0">
                          <a:latin typeface="+mj-lt"/>
                        </a:rPr>
                        <a:t>Up to $210</a:t>
                      </a:r>
                      <a:endParaRPr sz="1200" dirty="0">
                        <a:latin typeface="+mj-lt"/>
                      </a:endParaRPr>
                    </a:p>
                  </a:txBody>
                  <a:tcPr marL="41942" marR="41942" marT="41942" marB="41942" horzOverflow="overflow"/>
                </a:tc>
                <a:tc>
                  <a:txBody>
                    <a:bodyPr/>
                    <a:lstStyle/>
                    <a:p>
                      <a:pPr algn="l" defTabSz="457200">
                        <a:lnSpc>
                          <a:spcPct val="115000"/>
                        </a:lnSpc>
                        <a:defRPr sz="1800"/>
                      </a:pPr>
                      <a:r>
                        <a:rPr lang="en-US" sz="1200" dirty="0">
                          <a:latin typeface="+mj-lt"/>
                        </a:rPr>
                        <a:t>Once every 12 months</a:t>
                      </a:r>
                      <a:endParaRPr sz="1200" dirty="0">
                        <a:latin typeface="+mj-lt"/>
                      </a:endParaRPr>
                    </a:p>
                  </a:txBody>
                  <a:tcPr marL="41942" marR="41942" marT="41942" marB="41942" horzOverflow="overflow"/>
                </a:tc>
                <a:extLst>
                  <a:ext uri="{0D108BD9-81ED-4DB2-BD59-A6C34878D82A}">
                    <a16:rowId xmlns:a16="http://schemas.microsoft.com/office/drawing/2014/main" val="4053216434"/>
                  </a:ext>
                </a:extLst>
              </a:tr>
              <a:tr h="208558">
                <a:tc>
                  <a:txBody>
                    <a:bodyPr/>
                    <a:lstStyle/>
                    <a:p>
                      <a:pPr algn="l" defTabSz="457200">
                        <a:lnSpc>
                          <a:spcPct val="115000"/>
                        </a:lnSpc>
                        <a:defRPr sz="1800"/>
                      </a:pPr>
                      <a:r>
                        <a:rPr sz="1200" dirty="0">
                          <a:latin typeface="+mj-lt"/>
                        </a:rPr>
                        <a:t>Frame </a:t>
                      </a:r>
                    </a:p>
                  </a:txBody>
                  <a:tcPr marL="41942" marR="41942" marT="41942" marB="41942" horzOverflow="overflow"/>
                </a:tc>
                <a:tc>
                  <a:txBody>
                    <a:bodyPr/>
                    <a:lstStyle/>
                    <a:p>
                      <a:pPr marL="0" marR="0" indent="0" algn="ctr" defTabSz="457200" rtl="0" latinLnBrk="0">
                        <a:lnSpc>
                          <a:spcPct val="115000"/>
                        </a:lnSpc>
                        <a:spcBef>
                          <a:spcPts val="0"/>
                        </a:spcBef>
                        <a:spcAft>
                          <a:spcPts val="0"/>
                        </a:spcAft>
                        <a:buClrTx/>
                        <a:buSzTx/>
                        <a:buFontTx/>
                        <a:buNone/>
                        <a:tabLst/>
                        <a:defRPr sz="1800"/>
                      </a:pPr>
                      <a:r>
                        <a:rPr lang="en-US" sz="1200" u="none" strike="noStrike" cap="none" spc="0" baseline="0" dirty="0">
                          <a:ln>
                            <a:noFill/>
                          </a:ln>
                          <a:uFillTx/>
                          <a:latin typeface="+mj-lt"/>
                          <a:sym typeface="Calibri"/>
                        </a:rPr>
                        <a:t>$110 allowance</a:t>
                      </a: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77</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24 months </a:t>
                      </a:r>
                    </a:p>
                  </a:txBody>
                  <a:tcPr marL="41942" marR="41942" marT="41942" marB="41942" horzOverflow="overflow"/>
                </a:tc>
                <a:extLst>
                  <a:ext uri="{0D108BD9-81ED-4DB2-BD59-A6C34878D82A}">
                    <a16:rowId xmlns:a16="http://schemas.microsoft.com/office/drawing/2014/main" val="10010"/>
                  </a:ext>
                </a:extLst>
              </a:tr>
            </a:tbl>
          </a:graphicData>
        </a:graphic>
      </p:graphicFrame>
      <p:sp>
        <p:nvSpPr>
          <p:cNvPr id="25" name="TextBox 24">
            <a:extLst>
              <a:ext uri="{FF2B5EF4-FFF2-40B4-BE49-F238E27FC236}">
                <a16:creationId xmlns:a16="http://schemas.microsoft.com/office/drawing/2014/main" id="{E35E6C8D-5617-45C9-B231-D412F1C84948}"/>
              </a:ext>
            </a:extLst>
          </p:cNvPr>
          <p:cNvSpPr txBox="1"/>
          <p:nvPr/>
        </p:nvSpPr>
        <p:spPr>
          <a:xfrm>
            <a:off x="1774098" y="5989806"/>
            <a:ext cx="5626861" cy="276999"/>
          </a:xfrm>
          <a:prstGeom prst="rect">
            <a:avLst/>
          </a:prstGeom>
          <a:noFill/>
        </p:spPr>
        <p:txBody>
          <a:bodyPr wrap="none" rtlCol="0">
            <a:spAutoFit/>
          </a:bodyPr>
          <a:lstStyle/>
          <a:p>
            <a:r>
              <a:rPr lang="en-US" sz="1200" b="1" dirty="0"/>
              <a:t>LASIK VISION DISCOUNT: In-Network 15% off Retail price or 5% off promotional price</a:t>
            </a:r>
          </a:p>
        </p:txBody>
      </p:sp>
      <p:sp>
        <p:nvSpPr>
          <p:cNvPr id="26" name="TextBox 25">
            <a:extLst>
              <a:ext uri="{FF2B5EF4-FFF2-40B4-BE49-F238E27FC236}">
                <a16:creationId xmlns:a16="http://schemas.microsoft.com/office/drawing/2014/main" id="{1FA54D05-95A2-496D-8AD0-6A6497E60F6B}"/>
              </a:ext>
            </a:extLst>
          </p:cNvPr>
          <p:cNvSpPr txBox="1"/>
          <p:nvPr/>
        </p:nvSpPr>
        <p:spPr>
          <a:xfrm>
            <a:off x="1774098" y="6252033"/>
            <a:ext cx="6539532" cy="276999"/>
          </a:xfrm>
          <a:prstGeom prst="rect">
            <a:avLst/>
          </a:prstGeom>
          <a:noFill/>
        </p:spPr>
        <p:txBody>
          <a:bodyPr wrap="square" rtlCol="0">
            <a:spAutoFit/>
          </a:bodyPr>
          <a:lstStyle/>
          <a:p>
            <a:r>
              <a:rPr lang="en-US" sz="1200" b="1" u="sng" dirty="0"/>
              <a:t>Note:</a:t>
            </a:r>
            <a:r>
              <a:rPr lang="en-US" sz="1200" b="1" dirty="0"/>
              <a:t>  </a:t>
            </a:r>
            <a:r>
              <a:rPr lang="en-US" sz="1200" dirty="0"/>
              <a:t>Additional 20% discount on any overage for the frames.</a:t>
            </a:r>
          </a:p>
        </p:txBody>
      </p:sp>
      <p:graphicFrame>
        <p:nvGraphicFramePr>
          <p:cNvPr id="30" name="Content Placeholder 3">
            <a:extLst>
              <a:ext uri="{FF2B5EF4-FFF2-40B4-BE49-F238E27FC236}">
                <a16:creationId xmlns:a16="http://schemas.microsoft.com/office/drawing/2014/main" id="{615F8B11-D1FB-4F37-9929-6FD195EEB25F}"/>
              </a:ext>
            </a:extLst>
          </p:cNvPr>
          <p:cNvGraphicFramePr>
            <a:graphicFrameLocks/>
          </p:cNvGraphicFramePr>
          <p:nvPr>
            <p:extLst>
              <p:ext uri="{D42A27DB-BD31-4B8C-83A1-F6EECF244321}">
                <p14:modId xmlns:p14="http://schemas.microsoft.com/office/powerpoint/2010/main" val="393513138"/>
              </p:ext>
            </p:extLst>
          </p:nvPr>
        </p:nvGraphicFramePr>
        <p:xfrm>
          <a:off x="1257492" y="4398523"/>
          <a:ext cx="6496930" cy="1524000"/>
        </p:xfrm>
        <a:graphic>
          <a:graphicData uri="http://schemas.openxmlformats.org/drawingml/2006/table">
            <a:tbl>
              <a:tblPr firstRow="1" bandRow="1">
                <a:tableStyleId>{EEE7283C-3CF3-47DC-8721-378D4A62B228}</a:tableStyleId>
              </a:tblPr>
              <a:tblGrid>
                <a:gridCol w="2663769">
                  <a:extLst>
                    <a:ext uri="{9D8B030D-6E8A-4147-A177-3AD203B41FA5}">
                      <a16:colId xmlns:a16="http://schemas.microsoft.com/office/drawing/2014/main" val="20000"/>
                    </a:ext>
                  </a:extLst>
                </a:gridCol>
                <a:gridCol w="3833161">
                  <a:extLst>
                    <a:ext uri="{9D8B030D-6E8A-4147-A177-3AD203B41FA5}">
                      <a16:colId xmlns:a16="http://schemas.microsoft.com/office/drawing/2014/main" val="20001"/>
                    </a:ext>
                  </a:extLst>
                </a:gridCol>
              </a:tblGrid>
              <a:tr h="0">
                <a:tc>
                  <a:txBody>
                    <a:bodyPr/>
                    <a:lstStyle/>
                    <a:p>
                      <a:pPr algn="ctr"/>
                      <a:r>
                        <a:rPr lang="en-US" sz="1100" dirty="0">
                          <a:solidFill>
                            <a:schemeClr val="tx1"/>
                          </a:solidFill>
                        </a:rPr>
                        <a:t>Tier</a:t>
                      </a:r>
                      <a:endParaRPr lang="en-US" sz="1100" dirty="0">
                        <a:solidFill>
                          <a:schemeClr val="tx1"/>
                        </a:solidFill>
                        <a:latin typeface="+mn-lt"/>
                      </a:endParaRPr>
                    </a:p>
                  </a:txBody>
                  <a:tcPr marL="113571" marR="113571" anchor="ctr">
                    <a:solidFill>
                      <a:schemeClr val="accent1"/>
                    </a:solidFill>
                  </a:tcPr>
                </a:tc>
                <a:tc>
                  <a:txBody>
                    <a:bodyPr/>
                    <a:lstStyle/>
                    <a:p>
                      <a:pPr algn="ctr"/>
                      <a:r>
                        <a:rPr lang="en-US" sz="1100" dirty="0">
                          <a:solidFill>
                            <a:schemeClr val="tx1"/>
                          </a:solidFill>
                        </a:rPr>
                        <a:t>Bi-Weekly Contribution</a:t>
                      </a:r>
                    </a:p>
                    <a:p>
                      <a:pPr algn="ctr"/>
                      <a:r>
                        <a:rPr lang="en-US" sz="1100" dirty="0">
                          <a:solidFill>
                            <a:schemeClr val="tx1"/>
                          </a:solidFill>
                        </a:rPr>
                        <a:t>1/1/2022 – 12/31/2022</a:t>
                      </a:r>
                      <a:endParaRPr lang="en-US" sz="1100" dirty="0">
                        <a:solidFill>
                          <a:schemeClr val="tx1"/>
                        </a:solidFill>
                        <a:latin typeface="+mn-lt"/>
                      </a:endParaRPr>
                    </a:p>
                  </a:txBody>
                  <a:tcPr marL="113571" marR="113571" anchor="ctr">
                    <a:solidFill>
                      <a:schemeClr val="accent1"/>
                    </a:solidFill>
                  </a:tcPr>
                </a:tc>
                <a:extLst>
                  <a:ext uri="{0D108BD9-81ED-4DB2-BD59-A6C34878D82A}">
                    <a16:rowId xmlns:a16="http://schemas.microsoft.com/office/drawing/2014/main" val="10000"/>
                  </a:ext>
                </a:extLst>
              </a:tr>
              <a:tr h="207807">
                <a:tc>
                  <a:txBody>
                    <a:bodyPr/>
                    <a:lstStyle/>
                    <a:p>
                      <a:pPr algn="l"/>
                      <a:r>
                        <a:rPr lang="en-US" sz="1200" dirty="0"/>
                        <a:t>Employee</a:t>
                      </a:r>
                      <a:endParaRPr lang="en-US" sz="1200" b="1" dirty="0">
                        <a:latin typeface="+mn-lt"/>
                      </a:endParaRPr>
                    </a:p>
                  </a:txBody>
                  <a:tcPr marL="113571" marR="113571" anchor="ctr"/>
                </a:tc>
                <a:tc>
                  <a:txBody>
                    <a:bodyPr/>
                    <a:lstStyle/>
                    <a:p>
                      <a:pPr marL="0" algn="ctr" defTabSz="457200" rtl="0" eaLnBrk="1" latinLnBrk="0" hangingPunct="1"/>
                      <a:r>
                        <a:rPr lang="en-US" sz="1200" kern="1200" dirty="0"/>
                        <a:t>$2.66</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1"/>
                  </a:ext>
                </a:extLst>
              </a:tr>
              <a:tr h="185414">
                <a:tc>
                  <a:txBody>
                    <a:bodyPr/>
                    <a:lstStyle/>
                    <a:p>
                      <a:pPr algn="l"/>
                      <a:r>
                        <a:rPr lang="en-US" sz="1200" dirty="0"/>
                        <a:t>Employee + Spouse</a:t>
                      </a:r>
                      <a:endParaRPr lang="en-US" sz="1200" b="1" dirty="0">
                        <a:latin typeface="+mn-lt"/>
                      </a:endParaRPr>
                    </a:p>
                  </a:txBody>
                  <a:tcPr marL="113571" marR="113571" anchor="ctr"/>
                </a:tc>
                <a:tc>
                  <a:txBody>
                    <a:bodyPr/>
                    <a:lstStyle/>
                    <a:p>
                      <a:pPr marL="0" algn="ctr" defTabSz="457200" rtl="0" eaLnBrk="1" latinLnBrk="0" hangingPunct="1"/>
                      <a:r>
                        <a:rPr lang="en-US" sz="1200" kern="1200" dirty="0"/>
                        <a:t>$5.33</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2"/>
                  </a:ext>
                </a:extLst>
              </a:tr>
              <a:tr h="200343">
                <a:tc>
                  <a:txBody>
                    <a:bodyPr/>
                    <a:lstStyle/>
                    <a:p>
                      <a:pPr algn="l"/>
                      <a:r>
                        <a:rPr lang="en-US" sz="1200" dirty="0"/>
                        <a:t>Employee + Children</a:t>
                      </a:r>
                      <a:endParaRPr lang="en-US" sz="1200" b="1" dirty="0">
                        <a:latin typeface="+mn-lt"/>
                      </a:endParaRPr>
                    </a:p>
                  </a:txBody>
                  <a:tcPr marL="113571" marR="113571" anchor="ctr"/>
                </a:tc>
                <a:tc>
                  <a:txBody>
                    <a:bodyPr/>
                    <a:lstStyle/>
                    <a:p>
                      <a:pPr marL="0" algn="ctr" defTabSz="457200" rtl="0" eaLnBrk="1" latinLnBrk="0" hangingPunct="1"/>
                      <a:r>
                        <a:rPr lang="en-US" sz="1200" kern="1200" dirty="0"/>
                        <a:t>$5.38</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3"/>
                  </a:ext>
                </a:extLst>
              </a:tr>
              <a:tr h="220752">
                <a:tc>
                  <a:txBody>
                    <a:bodyPr/>
                    <a:lstStyle/>
                    <a:p>
                      <a:pPr algn="l"/>
                      <a:r>
                        <a:rPr lang="en-US" sz="1200" dirty="0"/>
                        <a:t>Family</a:t>
                      </a:r>
                      <a:endParaRPr lang="en-US" sz="1200" b="1" dirty="0">
                        <a:latin typeface="+mn-lt"/>
                      </a:endParaRPr>
                    </a:p>
                  </a:txBody>
                  <a:tcPr marL="113571" marR="113571" anchor="ctr"/>
                </a:tc>
                <a:tc>
                  <a:txBody>
                    <a:bodyPr/>
                    <a:lstStyle/>
                    <a:p>
                      <a:pPr marL="0" algn="ctr" defTabSz="457200" rtl="0" eaLnBrk="1" latinLnBrk="0" hangingPunct="1"/>
                      <a:r>
                        <a:rPr lang="en-US" sz="1200" kern="1200" dirty="0"/>
                        <a:t>$8.59</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4"/>
                  </a:ext>
                </a:extLst>
              </a:tr>
            </a:tbl>
          </a:graphicData>
        </a:graphic>
      </p:graphicFrame>
      <p:sp>
        <p:nvSpPr>
          <p:cNvPr id="2" name="TextBox 1">
            <a:extLst>
              <a:ext uri="{FF2B5EF4-FFF2-40B4-BE49-F238E27FC236}">
                <a16:creationId xmlns:a16="http://schemas.microsoft.com/office/drawing/2014/main" id="{3A86DCF3-5AAA-4553-9B3F-3C0D3D13D2A6}"/>
              </a:ext>
            </a:extLst>
          </p:cNvPr>
          <p:cNvSpPr txBox="1"/>
          <p:nvPr/>
        </p:nvSpPr>
        <p:spPr>
          <a:xfrm>
            <a:off x="8750710" y="658761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33</a:t>
            </a:r>
          </a:p>
        </p:txBody>
      </p:sp>
    </p:spTree>
    <p:extLst>
      <p:ext uri="{BB962C8B-B14F-4D97-AF65-F5344CB8AC3E}">
        <p14:creationId xmlns:p14="http://schemas.microsoft.com/office/powerpoint/2010/main" val="1726037268"/>
      </p:ext>
    </p:extLst>
  </p:cSld>
  <p:clrMapOvr>
    <a:masterClrMapping/>
  </p:clrMapOvr>
  <p:transition spd="med">
    <p:pull/>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4857867-9B88-4185-8B72-D5E4F79C27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899" y="2024902"/>
            <a:ext cx="4207038" cy="2808197"/>
          </a:xfrm>
          <a:prstGeom prst="rect">
            <a:avLst/>
          </a:prstGeom>
        </p:spPr>
      </p:pic>
      <p:pic>
        <p:nvPicPr>
          <p:cNvPr id="6" name="Picture 5">
            <a:extLst>
              <a:ext uri="{FF2B5EF4-FFF2-40B4-BE49-F238E27FC236}">
                <a16:creationId xmlns:a16="http://schemas.microsoft.com/office/drawing/2014/main" id="{6CE8018A-84F1-4067-A73C-F5117F524E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16275" y="940647"/>
            <a:ext cx="3788325" cy="5571067"/>
          </a:xfrm>
          <a:prstGeom prst="rect">
            <a:avLst/>
          </a:prstGeom>
        </p:spPr>
      </p:pic>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285750" y="210940"/>
            <a:ext cx="627507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2022</a:t>
            </a:r>
            <a:r>
              <a:rPr dirty="0">
                <a:solidFill>
                  <a:schemeClr val="tx1"/>
                </a:solidFill>
              </a:rPr>
              <a:t> </a:t>
            </a:r>
            <a:r>
              <a:rPr lang="en-US" dirty="0">
                <a:solidFill>
                  <a:schemeClr val="tx1"/>
                </a:solidFill>
              </a:rPr>
              <a:t>Lincoln Life and Disability</a:t>
            </a:r>
            <a:endParaRPr dirty="0">
              <a:solidFill>
                <a:schemeClr val="tx1"/>
              </a:solidFill>
            </a:endParaRPr>
          </a:p>
        </p:txBody>
      </p:sp>
      <p:sp>
        <p:nvSpPr>
          <p:cNvPr id="2" name="TextBox 1">
            <a:extLst>
              <a:ext uri="{FF2B5EF4-FFF2-40B4-BE49-F238E27FC236}">
                <a16:creationId xmlns:a16="http://schemas.microsoft.com/office/drawing/2014/main" id="{3FDC0121-D3FE-4083-80C6-F73414FF89D9}"/>
              </a:ext>
            </a:extLst>
          </p:cNvPr>
          <p:cNvSpPr txBox="1"/>
          <p:nvPr/>
        </p:nvSpPr>
        <p:spPr>
          <a:xfrm>
            <a:off x="8752084"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34</a:t>
            </a:r>
          </a:p>
        </p:txBody>
      </p:sp>
    </p:spTree>
    <p:extLst>
      <p:ext uri="{BB962C8B-B14F-4D97-AF65-F5344CB8AC3E}">
        <p14:creationId xmlns:p14="http://schemas.microsoft.com/office/powerpoint/2010/main" val="1681083080"/>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285750" y="210940"/>
            <a:ext cx="627507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2022</a:t>
            </a:r>
            <a:r>
              <a:rPr dirty="0">
                <a:solidFill>
                  <a:schemeClr val="tx1"/>
                </a:solidFill>
              </a:rPr>
              <a:t> </a:t>
            </a:r>
            <a:r>
              <a:rPr lang="en-US" dirty="0">
                <a:solidFill>
                  <a:schemeClr val="tx1"/>
                </a:solidFill>
              </a:rPr>
              <a:t>Lincoln Life and Disability</a:t>
            </a:r>
            <a:endParaRPr dirty="0">
              <a:solidFill>
                <a:schemeClr val="tx1"/>
              </a:solidFill>
            </a:endParaRPr>
          </a:p>
        </p:txBody>
      </p:sp>
      <p:pic>
        <p:nvPicPr>
          <p:cNvPr id="7" name="Picture 6">
            <a:extLst>
              <a:ext uri="{FF2B5EF4-FFF2-40B4-BE49-F238E27FC236}">
                <a16:creationId xmlns:a16="http://schemas.microsoft.com/office/drawing/2014/main" id="{04F1B2C1-1E45-4F0C-BD60-0FBB2DA8FF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577" y="1171834"/>
            <a:ext cx="7874597" cy="4795308"/>
          </a:xfrm>
          <a:prstGeom prst="rect">
            <a:avLst/>
          </a:prstGeom>
        </p:spPr>
      </p:pic>
      <p:sp>
        <p:nvSpPr>
          <p:cNvPr id="11" name="TextBox 10">
            <a:extLst>
              <a:ext uri="{FF2B5EF4-FFF2-40B4-BE49-F238E27FC236}">
                <a16:creationId xmlns:a16="http://schemas.microsoft.com/office/drawing/2014/main" id="{A46336C4-2DFC-4EE0-A8AF-5334AE350886}"/>
              </a:ext>
            </a:extLst>
          </p:cNvPr>
          <p:cNvSpPr txBox="1"/>
          <p:nvPr/>
        </p:nvSpPr>
        <p:spPr>
          <a:xfrm>
            <a:off x="799615" y="2191087"/>
            <a:ext cx="2199572" cy="203132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400" dirty="0"/>
              <a:t>- 60% of monthly earnings up $5,000/month</a:t>
            </a:r>
          </a:p>
          <a:p>
            <a:pPr marL="0" marR="0" indent="0" algn="ctr" defTabSz="914400" rtl="0" fontAlgn="auto" latinLnBrk="0" hangingPunct="0">
              <a:lnSpc>
                <a:spcPct val="100000"/>
              </a:lnSpc>
              <a:spcBef>
                <a:spcPts val="0"/>
              </a:spcBef>
              <a:spcAft>
                <a:spcPts val="0"/>
              </a:spcAft>
              <a:buClrTx/>
              <a:buSzTx/>
              <a:buFontTx/>
              <a:buNone/>
              <a:tabLst/>
            </a:pPr>
            <a:r>
              <a:rPr lang="en-US" sz="1400" dirty="0"/>
              <a:t>- Income replacement up to a maximum of 60% for a salary up to $100k</a:t>
            </a:r>
          </a:p>
          <a:p>
            <a:pPr marL="0" marR="0" indent="0" algn="ctr" defTabSz="914400" rtl="0" fontAlgn="auto" latinLnBrk="0" hangingPunct="0">
              <a:lnSpc>
                <a:spcPct val="100000"/>
              </a:lnSpc>
              <a:spcBef>
                <a:spcPts val="0"/>
              </a:spcBef>
              <a:spcAft>
                <a:spcPts val="0"/>
              </a:spcAft>
              <a:buClrTx/>
              <a:buSzTx/>
              <a:buFontTx/>
              <a:buNone/>
              <a:tabLst/>
            </a:pPr>
            <a:r>
              <a:rPr kumimoji="0" lang="en-US" sz="1400" b="0" i="0" u="none" strike="noStrike" cap="none" spc="0" normalizeH="0" baseline="0" dirty="0">
                <a:ln>
                  <a:noFill/>
                </a:ln>
                <a:solidFill>
                  <a:srgbClr val="000000"/>
                </a:solidFill>
                <a:effectLst/>
                <a:uFillTx/>
                <a:latin typeface="+mj-lt"/>
                <a:ea typeface="+mj-ea"/>
                <a:cs typeface="+mj-cs"/>
                <a:sym typeface="Calibri"/>
              </a:rPr>
              <a:t>- Elimination Period 90 days</a:t>
            </a:r>
          </a:p>
          <a:p>
            <a:pPr marL="0" marR="0" indent="0" algn="ctr" defTabSz="914400" rtl="0" fontAlgn="auto" latinLnBrk="0" hangingPunct="0">
              <a:lnSpc>
                <a:spcPct val="100000"/>
              </a:lnSpc>
              <a:spcBef>
                <a:spcPts val="0"/>
              </a:spcBef>
              <a:spcAft>
                <a:spcPts val="0"/>
              </a:spcAft>
              <a:buClrTx/>
              <a:buSzTx/>
              <a:buFontTx/>
              <a:buNone/>
              <a:tabLst/>
            </a:pPr>
            <a:r>
              <a:rPr lang="en-US" sz="1400" dirty="0"/>
              <a:t>- Benefit pays up to 24 months from date of disability (own occupation)</a:t>
            </a:r>
            <a:endParaRPr kumimoji="0" lang="en-US" sz="1400" b="0" i="0" u="none" strike="noStrike" cap="none" spc="0" normalizeH="0" baseline="0" dirty="0">
              <a:ln>
                <a:noFill/>
              </a:ln>
              <a:solidFill>
                <a:srgbClr val="000000"/>
              </a:solidFill>
              <a:effectLst/>
              <a:uFillTx/>
              <a:latin typeface="+mj-lt"/>
              <a:ea typeface="+mj-ea"/>
              <a:cs typeface="+mj-cs"/>
              <a:sym typeface="Calibri"/>
            </a:endParaRPr>
          </a:p>
        </p:txBody>
      </p:sp>
      <p:sp>
        <p:nvSpPr>
          <p:cNvPr id="12" name="TextBox 11">
            <a:extLst>
              <a:ext uri="{FF2B5EF4-FFF2-40B4-BE49-F238E27FC236}">
                <a16:creationId xmlns:a16="http://schemas.microsoft.com/office/drawing/2014/main" id="{E962A4B4-85DF-4224-8667-AD33138F0125}"/>
              </a:ext>
            </a:extLst>
          </p:cNvPr>
          <p:cNvSpPr txBox="1"/>
          <p:nvPr/>
        </p:nvSpPr>
        <p:spPr>
          <a:xfrm>
            <a:off x="3245223" y="1810049"/>
            <a:ext cx="2465164" cy="310854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400" b="0" i="0" u="none" strike="noStrike" cap="none" spc="0" normalizeH="0" baseline="0" dirty="0">
                <a:ln>
                  <a:noFill/>
                </a:ln>
                <a:solidFill>
                  <a:srgbClr val="000000"/>
                </a:solidFill>
                <a:effectLst/>
                <a:uFillTx/>
                <a:latin typeface="+mj-lt"/>
                <a:ea typeface="+mj-ea"/>
                <a:cs typeface="+mj-cs"/>
                <a:sym typeface="Calibri"/>
              </a:rPr>
              <a:t>- 1 x annual earnings Up to a maximum of $50,000</a:t>
            </a:r>
          </a:p>
          <a:p>
            <a:pPr algn="ctr"/>
            <a:r>
              <a:rPr lang="en-US" sz="1400" dirty="0"/>
              <a:t>- Guaranteed Issue: $50,000 </a:t>
            </a:r>
          </a:p>
          <a:p>
            <a:pPr algn="ctr"/>
            <a:r>
              <a:rPr lang="en-US" sz="1400" dirty="0"/>
              <a:t>- Accidental Death Benefit equal to Basic Life Benefit</a:t>
            </a:r>
          </a:p>
          <a:p>
            <a:pPr algn="ctr"/>
            <a:r>
              <a:rPr lang="en-US" sz="1400" dirty="0"/>
              <a:t>- Continuation options are available at termination of employment</a:t>
            </a:r>
          </a:p>
          <a:p>
            <a:pPr algn="ctr"/>
            <a:r>
              <a:rPr lang="en-US" sz="1400" dirty="0"/>
              <a:t>- Beneficiary designations can be updated any time</a:t>
            </a:r>
          </a:p>
          <a:p>
            <a:pPr algn="ctr"/>
            <a:endParaRPr lang="en-US" sz="1400" dirty="0"/>
          </a:p>
          <a:p>
            <a:pPr algn="ctr"/>
            <a:endParaRPr lang="en-US" sz="1400" dirty="0"/>
          </a:p>
          <a:p>
            <a:pPr algn="ctr"/>
            <a:endParaRPr lang="en-US" sz="1400" dirty="0"/>
          </a:p>
          <a:p>
            <a:pPr marL="0" marR="0" indent="0" algn="ctr" defTabSz="914400" rtl="0" fontAlgn="auto" latinLnBrk="0" hangingPunct="0">
              <a:lnSpc>
                <a:spcPct val="100000"/>
              </a:lnSpc>
              <a:spcBef>
                <a:spcPts val="0"/>
              </a:spcBef>
              <a:spcAft>
                <a:spcPts val="0"/>
              </a:spcAft>
              <a:buClrTx/>
              <a:buSzTx/>
              <a:buFontTx/>
              <a:buNone/>
              <a:tabLst/>
            </a:pPr>
            <a:endParaRPr kumimoji="0" lang="en-US" sz="1400" b="0" i="0" u="none" strike="noStrike" cap="none" spc="0" normalizeH="0" baseline="0" dirty="0">
              <a:ln>
                <a:noFill/>
              </a:ln>
              <a:solidFill>
                <a:srgbClr val="000000"/>
              </a:solidFill>
              <a:effectLst/>
              <a:uFillTx/>
              <a:latin typeface="+mj-lt"/>
              <a:ea typeface="+mj-ea"/>
              <a:cs typeface="+mj-cs"/>
              <a:sym typeface="Calibri"/>
            </a:endParaRPr>
          </a:p>
        </p:txBody>
      </p:sp>
      <p:sp>
        <p:nvSpPr>
          <p:cNvPr id="13" name="TextBox 12">
            <a:extLst>
              <a:ext uri="{FF2B5EF4-FFF2-40B4-BE49-F238E27FC236}">
                <a16:creationId xmlns:a16="http://schemas.microsoft.com/office/drawing/2014/main" id="{512180AD-B607-40C4-837F-45AA2443F4A1}"/>
              </a:ext>
            </a:extLst>
          </p:cNvPr>
          <p:cNvSpPr txBox="1"/>
          <p:nvPr/>
        </p:nvSpPr>
        <p:spPr>
          <a:xfrm>
            <a:off x="5978826" y="2219080"/>
            <a:ext cx="2199572" cy="203132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400" dirty="0"/>
              <a:t>- 60% of weekly earnings up to  $1,250/week</a:t>
            </a:r>
            <a:endParaRPr kumimoji="0" lang="en-US" sz="1400" b="0" i="0" u="none" strike="noStrike" cap="none" spc="0" normalizeH="0" baseline="0" dirty="0">
              <a:ln>
                <a:noFill/>
              </a:ln>
              <a:solidFill>
                <a:srgbClr val="000000"/>
              </a:solidFill>
              <a:effectLst/>
              <a:uFillTx/>
              <a:latin typeface="+mj-lt"/>
              <a:ea typeface="+mj-ea"/>
              <a:cs typeface="+mj-cs"/>
              <a:sym typeface="Calibri"/>
            </a:endParaRPr>
          </a:p>
          <a:p>
            <a:pPr marL="0" marR="0" indent="0" algn="ctr" defTabSz="914400" rtl="0" fontAlgn="auto" latinLnBrk="0" hangingPunct="0">
              <a:lnSpc>
                <a:spcPct val="100000"/>
              </a:lnSpc>
              <a:spcBef>
                <a:spcPts val="0"/>
              </a:spcBef>
              <a:spcAft>
                <a:spcPts val="0"/>
              </a:spcAft>
              <a:buClrTx/>
              <a:buSzTx/>
              <a:buFontTx/>
              <a:buNone/>
              <a:tabLst/>
            </a:pPr>
            <a:r>
              <a:rPr lang="en-US" sz="1400" dirty="0"/>
              <a:t>- Income replacement up to a maximum of 60% for a salary up to $2,083/week</a:t>
            </a:r>
          </a:p>
          <a:p>
            <a:pPr marL="0" marR="0" indent="0" algn="ctr" defTabSz="914400" rtl="0" fontAlgn="auto" latinLnBrk="0" hangingPunct="0">
              <a:lnSpc>
                <a:spcPct val="100000"/>
              </a:lnSpc>
              <a:spcBef>
                <a:spcPts val="0"/>
              </a:spcBef>
              <a:spcAft>
                <a:spcPts val="0"/>
              </a:spcAft>
              <a:buClrTx/>
              <a:buSzTx/>
              <a:buFontTx/>
              <a:buNone/>
              <a:tabLst/>
            </a:pPr>
            <a:r>
              <a:rPr lang="en-US" sz="1400" dirty="0"/>
              <a:t>- Elimination Period 7 days injury/sickness</a:t>
            </a:r>
          </a:p>
          <a:p>
            <a:pPr marL="0" marR="0" indent="0" algn="ctr" defTabSz="914400" rtl="0" fontAlgn="auto" latinLnBrk="0" hangingPunct="0">
              <a:lnSpc>
                <a:spcPct val="100000"/>
              </a:lnSpc>
              <a:spcBef>
                <a:spcPts val="0"/>
              </a:spcBef>
              <a:spcAft>
                <a:spcPts val="0"/>
              </a:spcAft>
              <a:buClrTx/>
              <a:buSzTx/>
              <a:buFontTx/>
              <a:buNone/>
              <a:tabLst/>
            </a:pPr>
            <a:r>
              <a:rPr lang="en-US" sz="1400" dirty="0"/>
              <a:t>- Benefit paid up to 13 weeks</a:t>
            </a:r>
            <a:endParaRPr kumimoji="0" lang="en-US" sz="1400" b="0" i="0" u="none" strike="noStrike" cap="none" spc="0" normalizeH="0" baseline="0" dirty="0">
              <a:ln>
                <a:noFill/>
              </a:ln>
              <a:solidFill>
                <a:srgbClr val="000000"/>
              </a:solidFill>
              <a:effectLst/>
              <a:uFillTx/>
              <a:latin typeface="+mj-lt"/>
              <a:ea typeface="+mj-ea"/>
              <a:cs typeface="+mj-cs"/>
              <a:sym typeface="Calibri"/>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565869"/>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267013"/>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366850" y="1605565"/>
            <a:ext cx="140486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VOLUNTARY STD</a:t>
            </a:r>
            <a:endParaRPr kumimoji="0" lang="en-US" sz="1600" b="1" i="0" u="none" strike="noStrike" cap="none" spc="0" normalizeH="0" baseline="0" dirty="0">
              <a:ln>
                <a:noFill/>
              </a:ln>
              <a:solidFill>
                <a:schemeClr val="bg1"/>
              </a:solidFill>
              <a:effectLst/>
              <a:uFillTx/>
              <a:sym typeface="Calibri"/>
            </a:endParaRPr>
          </a:p>
        </p:txBody>
      </p:sp>
      <p:sp>
        <p:nvSpPr>
          <p:cNvPr id="17" name="Explosion: 14 Points 16">
            <a:extLst>
              <a:ext uri="{FF2B5EF4-FFF2-40B4-BE49-F238E27FC236}">
                <a16:creationId xmlns:a16="http://schemas.microsoft.com/office/drawing/2014/main" id="{38F9D1AF-8A8B-48FD-9B80-577D5C3D0CFC}"/>
              </a:ext>
            </a:extLst>
          </p:cNvPr>
          <p:cNvSpPr/>
          <p:nvPr/>
        </p:nvSpPr>
        <p:spPr>
          <a:xfrm rot="1178183">
            <a:off x="3017341" y="3868043"/>
            <a:ext cx="3428138" cy="2558000"/>
          </a:xfrm>
          <a:prstGeom prst="irregularSeal2">
            <a:avLst/>
          </a:prstGeom>
          <a:solidFill>
            <a:srgbClr val="FFFFFF"/>
          </a:solidFill>
          <a:ln w="25400" cap="flat">
            <a:solidFill>
              <a:srgbClr val="192857"/>
            </a:solid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000000"/>
              </a:solidFill>
              <a:effectLst/>
              <a:uFillTx/>
              <a:latin typeface="+mj-lt"/>
              <a:ea typeface="+mj-ea"/>
              <a:cs typeface="+mj-cs"/>
              <a:sym typeface="Calibri"/>
            </a:endParaRPr>
          </a:p>
        </p:txBody>
      </p:sp>
      <p:sp>
        <p:nvSpPr>
          <p:cNvPr id="18" name="TextBox 17">
            <a:extLst>
              <a:ext uri="{FF2B5EF4-FFF2-40B4-BE49-F238E27FC236}">
                <a16:creationId xmlns:a16="http://schemas.microsoft.com/office/drawing/2014/main" id="{135FA29A-D323-4A03-B350-2C8964F25849}"/>
              </a:ext>
            </a:extLst>
          </p:cNvPr>
          <p:cNvSpPr txBox="1"/>
          <p:nvPr/>
        </p:nvSpPr>
        <p:spPr>
          <a:xfrm>
            <a:off x="3526971" y="4553183"/>
            <a:ext cx="2062064"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300" b="1" u="none" strike="noStrike" cap="none" spc="0" normalizeH="0" baseline="0" dirty="0">
                <a:ln>
                  <a:noFill/>
                </a:ln>
                <a:solidFill>
                  <a:schemeClr val="accent1"/>
                </a:solidFill>
                <a:effectLst/>
                <a:uFillTx/>
                <a:sym typeface="Calibri"/>
              </a:rPr>
              <a:t>Life/AD&amp;D</a:t>
            </a:r>
            <a:r>
              <a:rPr kumimoji="0" lang="en-US" sz="1300" b="1" u="none" strike="noStrike" cap="none" spc="0" normalizeH="0" baseline="0" dirty="0">
                <a:ln>
                  <a:noFill/>
                </a:ln>
                <a:solidFill>
                  <a:schemeClr val="tx1"/>
                </a:solidFill>
                <a:effectLst/>
                <a:uFillTx/>
                <a:sym typeface="Calibri"/>
              </a:rPr>
              <a:t>: Premium paid 100% by CCIS</a:t>
            </a:r>
          </a:p>
          <a:p>
            <a:pPr marL="0" marR="0" indent="0" algn="ctr" defTabSz="914400" rtl="0" fontAlgn="auto" latinLnBrk="0" hangingPunct="0">
              <a:lnSpc>
                <a:spcPct val="100000"/>
              </a:lnSpc>
              <a:spcBef>
                <a:spcPts val="0"/>
              </a:spcBef>
              <a:spcAft>
                <a:spcPts val="0"/>
              </a:spcAft>
              <a:buClrTx/>
              <a:buSzTx/>
              <a:buFontTx/>
              <a:buNone/>
              <a:tabLst/>
            </a:pPr>
            <a:r>
              <a:rPr kumimoji="0" lang="en-US" sz="1300" b="1" u="none" strike="noStrike" cap="none" spc="0" normalizeH="0" baseline="0" dirty="0">
                <a:ln>
                  <a:noFill/>
                </a:ln>
                <a:solidFill>
                  <a:srgbClr val="E21CA9"/>
                </a:solidFill>
                <a:effectLst/>
                <a:uFillTx/>
                <a:sym typeface="Calibri"/>
              </a:rPr>
              <a:t>Vol. STD: </a:t>
            </a:r>
            <a:r>
              <a:rPr kumimoji="0" lang="en-US" sz="1300" b="1" u="none" strike="noStrike" cap="none" spc="0" normalizeH="0" baseline="0" dirty="0">
                <a:ln>
                  <a:noFill/>
                </a:ln>
                <a:solidFill>
                  <a:schemeClr val="tx1"/>
                </a:solidFill>
                <a:effectLst/>
                <a:uFillTx/>
                <a:sym typeface="Calibri"/>
              </a:rPr>
              <a:t>Premium paid 100% by Employees</a:t>
            </a:r>
          </a:p>
          <a:p>
            <a:pPr marL="0" marR="0" indent="0" algn="ctr" defTabSz="914400" rtl="0" fontAlgn="auto" latinLnBrk="0" hangingPunct="0">
              <a:lnSpc>
                <a:spcPct val="100000"/>
              </a:lnSpc>
              <a:spcBef>
                <a:spcPts val="0"/>
              </a:spcBef>
              <a:spcAft>
                <a:spcPts val="0"/>
              </a:spcAft>
              <a:buClrTx/>
              <a:buSzTx/>
              <a:buFontTx/>
              <a:buNone/>
              <a:tabLst/>
            </a:pPr>
            <a:r>
              <a:rPr lang="en-US" sz="1300" b="1" dirty="0">
                <a:solidFill>
                  <a:srgbClr val="92D050"/>
                </a:solidFill>
              </a:rPr>
              <a:t>LTD:</a:t>
            </a:r>
            <a:r>
              <a:rPr lang="en-US" sz="1300" b="1" dirty="0">
                <a:solidFill>
                  <a:srgbClr val="B1831D"/>
                </a:solidFill>
              </a:rPr>
              <a:t> </a:t>
            </a:r>
            <a:r>
              <a:rPr lang="en-US" sz="1300" b="1" dirty="0">
                <a:solidFill>
                  <a:schemeClr val="tx1"/>
                </a:solidFill>
              </a:rPr>
              <a:t>Premium paid 100% by CCIS or Employee</a:t>
            </a:r>
            <a:endParaRPr kumimoji="0" lang="en-US" sz="1300" b="1" u="none" strike="noStrike" cap="none" spc="0" normalizeH="0" baseline="0" dirty="0">
              <a:ln>
                <a:noFill/>
              </a:ln>
              <a:solidFill>
                <a:schemeClr val="tx1"/>
              </a:solidFill>
              <a:effectLst/>
              <a:uFillTx/>
              <a:sym typeface="Calibri"/>
            </a:endParaRPr>
          </a:p>
        </p:txBody>
      </p:sp>
      <p:sp>
        <p:nvSpPr>
          <p:cNvPr id="20" name="TextBox 19">
            <a:extLst>
              <a:ext uri="{FF2B5EF4-FFF2-40B4-BE49-F238E27FC236}">
                <a16:creationId xmlns:a16="http://schemas.microsoft.com/office/drawing/2014/main" id="{04156D0A-0345-4BD7-8815-64FB8F87DEDD}"/>
              </a:ext>
            </a:extLst>
          </p:cNvPr>
          <p:cNvSpPr txBox="1"/>
          <p:nvPr/>
        </p:nvSpPr>
        <p:spPr>
          <a:xfrm>
            <a:off x="264314" y="6123798"/>
            <a:ext cx="8163860" cy="646331"/>
          </a:xfrm>
          <a:prstGeom prst="rect">
            <a:avLst/>
          </a:prstGeom>
          <a:noFill/>
        </p:spPr>
        <p:txBody>
          <a:bodyPr wrap="square" rtlCol="0">
            <a:spAutoFit/>
          </a:bodyPr>
          <a:lstStyle/>
          <a:p>
            <a:r>
              <a:rPr lang="en-US" sz="1200" b="1" u="sng" dirty="0">
                <a:solidFill>
                  <a:srgbClr val="B1831D"/>
                </a:solidFill>
              </a:rPr>
              <a:t>Long Term Disability:</a:t>
            </a:r>
            <a:r>
              <a:rPr lang="en-US" sz="1200" u="sng" dirty="0">
                <a:solidFill>
                  <a:srgbClr val="B1831D"/>
                </a:solidFill>
              </a:rPr>
              <a:t> </a:t>
            </a:r>
            <a:r>
              <a:rPr lang="en-US" sz="1200" dirty="0"/>
              <a:t>Tax Choice Option</a:t>
            </a:r>
          </a:p>
          <a:p>
            <a:r>
              <a:rPr lang="en-US" sz="1200" b="1" dirty="0">
                <a:solidFill>
                  <a:srgbClr val="B1831D"/>
                </a:solidFill>
              </a:rPr>
              <a:t>Employer Paid: </a:t>
            </a:r>
            <a:r>
              <a:rPr lang="en-US" sz="1200" dirty="0"/>
              <a:t>Employer Pays Premium, but benefit reduces when paid out (Taxed)</a:t>
            </a:r>
          </a:p>
          <a:p>
            <a:r>
              <a:rPr lang="en-US" sz="1200" b="1" dirty="0">
                <a:solidFill>
                  <a:srgbClr val="B1831D"/>
                </a:solidFill>
              </a:rPr>
              <a:t>Employee Paid:</a:t>
            </a:r>
            <a:r>
              <a:rPr lang="en-US" sz="1200" dirty="0">
                <a:solidFill>
                  <a:srgbClr val="B1831D"/>
                </a:solidFill>
              </a:rPr>
              <a:t> </a:t>
            </a:r>
            <a:r>
              <a:rPr lang="en-US" sz="1200" dirty="0"/>
              <a:t>Employee Pays Premium through Post-Tax salary deduction, maximizes benefit when paid out (Tax free)</a:t>
            </a:r>
          </a:p>
        </p:txBody>
      </p:sp>
      <p:sp>
        <p:nvSpPr>
          <p:cNvPr id="2" name="TextBox 1">
            <a:extLst>
              <a:ext uri="{FF2B5EF4-FFF2-40B4-BE49-F238E27FC236}">
                <a16:creationId xmlns:a16="http://schemas.microsoft.com/office/drawing/2014/main" id="{8B28C6BC-8F93-4BB3-A2F9-AD683EB8DFB1}"/>
              </a:ext>
            </a:extLst>
          </p:cNvPr>
          <p:cNvSpPr txBox="1"/>
          <p:nvPr/>
        </p:nvSpPr>
        <p:spPr>
          <a:xfrm>
            <a:off x="8879686"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35</a:t>
            </a:r>
          </a:p>
        </p:txBody>
      </p:sp>
    </p:spTree>
    <p:extLst>
      <p:ext uri="{BB962C8B-B14F-4D97-AF65-F5344CB8AC3E}">
        <p14:creationId xmlns:p14="http://schemas.microsoft.com/office/powerpoint/2010/main" val="3502468743"/>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285750" y="210940"/>
            <a:ext cx="809244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Long Term Disability – Tax Choice Example</a:t>
            </a:r>
            <a:endParaRPr dirty="0">
              <a:solidFill>
                <a:schemeClr val="tx1"/>
              </a:solidFill>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668510"/>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369654"/>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792437" y="1770089"/>
            <a:ext cx="553688"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STD</a:t>
            </a:r>
            <a:endParaRPr kumimoji="0" lang="en-US" sz="1600" b="1" i="0" u="none" strike="noStrike" cap="none" spc="0" normalizeH="0" baseline="0" dirty="0">
              <a:ln>
                <a:noFill/>
              </a:ln>
              <a:solidFill>
                <a:schemeClr val="bg1"/>
              </a:solidFill>
              <a:effectLst/>
              <a:uFillTx/>
              <a:sym typeface="Calibri"/>
            </a:endParaRPr>
          </a:p>
        </p:txBody>
      </p:sp>
      <p:sp>
        <p:nvSpPr>
          <p:cNvPr id="20" name="object 3">
            <a:extLst>
              <a:ext uri="{FF2B5EF4-FFF2-40B4-BE49-F238E27FC236}">
                <a16:creationId xmlns:a16="http://schemas.microsoft.com/office/drawing/2014/main" id="{9569ABB8-3E14-4A23-BF94-176CFE44A0D4}"/>
              </a:ext>
            </a:extLst>
          </p:cNvPr>
          <p:cNvSpPr txBox="1"/>
          <p:nvPr/>
        </p:nvSpPr>
        <p:spPr>
          <a:xfrm>
            <a:off x="614371" y="1041377"/>
            <a:ext cx="5678805" cy="461665"/>
          </a:xfrm>
          <a:prstGeom prst="rect">
            <a:avLst/>
          </a:prstGeom>
        </p:spPr>
        <p:txBody>
          <a:bodyPr vert="horz" wrap="square" lIns="0" tIns="0" rIns="0" bIns="0" rtlCol="0">
            <a:spAutoFit/>
          </a:bodyPr>
          <a:lstStyle/>
          <a:p>
            <a:pPr marL="12700">
              <a:lnSpc>
                <a:spcPct val="100000"/>
              </a:lnSpc>
            </a:pPr>
            <a:r>
              <a:rPr sz="1600" b="1" spc="-10" dirty="0">
                <a:solidFill>
                  <a:srgbClr val="303A3F"/>
                </a:solidFill>
                <a:cs typeface="Calibri"/>
              </a:rPr>
              <a:t>E</a:t>
            </a:r>
            <a:r>
              <a:rPr sz="1400" b="1" spc="-40" dirty="0">
                <a:solidFill>
                  <a:srgbClr val="303A3F"/>
                </a:solidFill>
                <a:cs typeface="Calibri"/>
              </a:rPr>
              <a:t>x</a:t>
            </a:r>
            <a:r>
              <a:rPr sz="1400" b="1" spc="-10" dirty="0">
                <a:solidFill>
                  <a:srgbClr val="303A3F"/>
                </a:solidFill>
                <a:cs typeface="Calibri"/>
              </a:rPr>
              <a:t>a</a:t>
            </a:r>
            <a:r>
              <a:rPr sz="1400" b="1" spc="-20" dirty="0">
                <a:solidFill>
                  <a:srgbClr val="303A3F"/>
                </a:solidFill>
                <a:cs typeface="Calibri"/>
              </a:rPr>
              <a:t>mp</a:t>
            </a:r>
            <a:r>
              <a:rPr sz="1400" b="1" spc="-10" dirty="0">
                <a:solidFill>
                  <a:srgbClr val="303A3F"/>
                </a:solidFill>
                <a:cs typeface="Calibri"/>
              </a:rPr>
              <a:t>le:</a:t>
            </a:r>
            <a:endParaRPr sz="1400" dirty="0">
              <a:cs typeface="Calibri"/>
            </a:endParaRPr>
          </a:p>
          <a:p>
            <a:pPr marL="12700"/>
            <a:r>
              <a:rPr sz="1400" b="1" spc="-10" dirty="0">
                <a:solidFill>
                  <a:srgbClr val="000000"/>
                </a:solidFill>
                <a:cs typeface="Calibri"/>
              </a:rPr>
              <a:t>Ga</a:t>
            </a:r>
            <a:r>
              <a:rPr sz="1400" b="1" spc="-5" dirty="0">
                <a:solidFill>
                  <a:srgbClr val="000000"/>
                </a:solidFill>
                <a:cs typeface="Calibri"/>
              </a:rPr>
              <a:t>r</a:t>
            </a:r>
            <a:r>
              <a:rPr sz="1400" b="1" spc="-10" dirty="0">
                <a:solidFill>
                  <a:srgbClr val="000000"/>
                </a:solidFill>
                <a:cs typeface="Calibri"/>
              </a:rPr>
              <a:t>y</a:t>
            </a:r>
            <a:r>
              <a:rPr sz="1400" b="1" spc="10" dirty="0">
                <a:solidFill>
                  <a:srgbClr val="000000"/>
                </a:solidFill>
                <a:cs typeface="Calibri"/>
              </a:rPr>
              <a:t> </a:t>
            </a:r>
            <a:r>
              <a:rPr sz="1400" b="1" spc="-10" dirty="0">
                <a:solidFill>
                  <a:srgbClr val="000000"/>
                </a:solidFill>
                <a:cs typeface="Calibri"/>
              </a:rPr>
              <a:t>ea</a:t>
            </a:r>
            <a:r>
              <a:rPr sz="1400" b="1" spc="-15" dirty="0">
                <a:solidFill>
                  <a:srgbClr val="000000"/>
                </a:solidFill>
                <a:cs typeface="Calibri"/>
              </a:rPr>
              <a:t>rn</a:t>
            </a:r>
            <a:r>
              <a:rPr sz="1400" b="1" spc="-10" dirty="0">
                <a:solidFill>
                  <a:srgbClr val="000000"/>
                </a:solidFill>
                <a:cs typeface="Calibri"/>
              </a:rPr>
              <a:t>s</a:t>
            </a:r>
            <a:r>
              <a:rPr sz="1400" b="1" spc="20" dirty="0">
                <a:solidFill>
                  <a:srgbClr val="000000"/>
                </a:solidFill>
                <a:cs typeface="Calibri"/>
              </a:rPr>
              <a:t> </a:t>
            </a:r>
            <a:r>
              <a:rPr sz="1400" b="1" spc="-15" dirty="0">
                <a:solidFill>
                  <a:srgbClr val="000000"/>
                </a:solidFill>
                <a:cs typeface="Calibri"/>
              </a:rPr>
              <a:t>$</a:t>
            </a:r>
            <a:r>
              <a:rPr lang="en-US" sz="1400" b="1" spc="-15" dirty="0">
                <a:solidFill>
                  <a:srgbClr val="000000"/>
                </a:solidFill>
                <a:cs typeface="Calibri"/>
              </a:rPr>
              <a:t>75</a:t>
            </a:r>
            <a:r>
              <a:rPr sz="1400" b="1" spc="-15" dirty="0">
                <a:solidFill>
                  <a:srgbClr val="000000"/>
                </a:solidFill>
                <a:cs typeface="Calibri"/>
              </a:rPr>
              <a:t>,00</a:t>
            </a:r>
            <a:r>
              <a:rPr sz="1400" b="1" spc="-10" dirty="0">
                <a:solidFill>
                  <a:srgbClr val="000000"/>
                </a:solidFill>
                <a:cs typeface="Calibri"/>
              </a:rPr>
              <a:t>0</a:t>
            </a:r>
            <a:r>
              <a:rPr sz="1400" b="1" spc="50" dirty="0">
                <a:solidFill>
                  <a:srgbClr val="000000"/>
                </a:solidFill>
                <a:cs typeface="Calibri"/>
              </a:rPr>
              <a:t> </a:t>
            </a:r>
            <a:r>
              <a:rPr sz="1400" b="1" spc="-15" dirty="0">
                <a:solidFill>
                  <a:srgbClr val="000000"/>
                </a:solidFill>
                <a:cs typeface="Calibri"/>
              </a:rPr>
              <a:t>p</a:t>
            </a:r>
            <a:r>
              <a:rPr sz="1400" b="1" spc="-10" dirty="0">
                <a:solidFill>
                  <a:srgbClr val="000000"/>
                </a:solidFill>
                <a:cs typeface="Calibri"/>
              </a:rPr>
              <a:t>er</a:t>
            </a:r>
            <a:r>
              <a:rPr sz="1400" b="1" spc="5" dirty="0">
                <a:solidFill>
                  <a:srgbClr val="000000"/>
                </a:solidFill>
                <a:cs typeface="Calibri"/>
              </a:rPr>
              <a:t> </a:t>
            </a:r>
            <a:r>
              <a:rPr sz="1400" b="1" spc="-25" dirty="0">
                <a:solidFill>
                  <a:srgbClr val="000000"/>
                </a:solidFill>
                <a:cs typeface="Calibri"/>
              </a:rPr>
              <a:t>y</a:t>
            </a:r>
            <a:r>
              <a:rPr sz="1400" b="1" spc="-10" dirty="0">
                <a:solidFill>
                  <a:srgbClr val="000000"/>
                </a:solidFill>
                <a:cs typeface="Calibri"/>
              </a:rPr>
              <a:t>ear</a:t>
            </a:r>
            <a:r>
              <a:rPr sz="1400" b="1" spc="5" dirty="0">
                <a:solidFill>
                  <a:srgbClr val="000000"/>
                </a:solidFill>
                <a:cs typeface="Calibri"/>
              </a:rPr>
              <a:t> </a:t>
            </a:r>
            <a:r>
              <a:rPr sz="1400" spc="-10" dirty="0">
                <a:solidFill>
                  <a:srgbClr val="303A3F"/>
                </a:solidFill>
                <a:cs typeface="Calibri"/>
              </a:rPr>
              <a:t>and</a:t>
            </a:r>
            <a:r>
              <a:rPr sz="1400" spc="-15" dirty="0">
                <a:solidFill>
                  <a:srgbClr val="303A3F"/>
                </a:solidFill>
                <a:cs typeface="Calibri"/>
              </a:rPr>
              <a:t> </a:t>
            </a:r>
            <a:r>
              <a:rPr sz="1400" dirty="0">
                <a:solidFill>
                  <a:srgbClr val="303A3F"/>
                </a:solidFill>
                <a:cs typeface="Calibri"/>
              </a:rPr>
              <a:t>i</a:t>
            </a:r>
            <a:r>
              <a:rPr sz="1400" spc="-10" dirty="0">
                <a:solidFill>
                  <a:srgbClr val="303A3F"/>
                </a:solidFill>
                <a:cs typeface="Calibri"/>
              </a:rPr>
              <a:t>s</a:t>
            </a:r>
            <a:r>
              <a:rPr sz="1400" spc="-5" dirty="0">
                <a:solidFill>
                  <a:srgbClr val="303A3F"/>
                </a:solidFill>
                <a:cs typeface="Calibri"/>
              </a:rPr>
              <a:t> </a:t>
            </a:r>
            <a:r>
              <a:rPr sz="1400" dirty="0">
                <a:solidFill>
                  <a:srgbClr val="303A3F"/>
                </a:solidFill>
                <a:cs typeface="Calibri"/>
              </a:rPr>
              <a:t>il</a:t>
            </a:r>
            <a:r>
              <a:rPr sz="1400" spc="-5" dirty="0">
                <a:solidFill>
                  <a:srgbClr val="303A3F"/>
                </a:solidFill>
                <a:cs typeface="Calibri"/>
              </a:rPr>
              <a:t>l</a:t>
            </a:r>
            <a:r>
              <a:rPr sz="1400" spc="-35" dirty="0">
                <a:solidFill>
                  <a:srgbClr val="303A3F"/>
                </a:solidFill>
                <a:cs typeface="Calibri"/>
              </a:rPr>
              <a:t> </a:t>
            </a:r>
            <a:r>
              <a:rPr sz="1400" spc="-15" dirty="0">
                <a:solidFill>
                  <a:srgbClr val="303A3F"/>
                </a:solidFill>
                <a:cs typeface="Calibri"/>
              </a:rPr>
              <a:t>o</a:t>
            </a:r>
            <a:r>
              <a:rPr sz="1400" spc="-10" dirty="0">
                <a:solidFill>
                  <a:srgbClr val="303A3F"/>
                </a:solidFill>
                <a:cs typeface="Calibri"/>
              </a:rPr>
              <a:t>r</a:t>
            </a:r>
            <a:r>
              <a:rPr sz="1400" spc="15" dirty="0">
                <a:solidFill>
                  <a:srgbClr val="303A3F"/>
                </a:solidFill>
                <a:cs typeface="Calibri"/>
              </a:rPr>
              <a:t> </a:t>
            </a:r>
            <a:r>
              <a:rPr sz="1400" dirty="0">
                <a:solidFill>
                  <a:srgbClr val="303A3F"/>
                </a:solidFill>
                <a:cs typeface="Calibri"/>
              </a:rPr>
              <a:t>i</a:t>
            </a:r>
            <a:r>
              <a:rPr sz="1400" spc="-10" dirty="0">
                <a:solidFill>
                  <a:srgbClr val="303A3F"/>
                </a:solidFill>
                <a:cs typeface="Calibri"/>
              </a:rPr>
              <a:t>nju</a:t>
            </a:r>
            <a:r>
              <a:rPr sz="1400" spc="-40" dirty="0">
                <a:solidFill>
                  <a:srgbClr val="303A3F"/>
                </a:solidFill>
                <a:cs typeface="Calibri"/>
              </a:rPr>
              <a:t>r</a:t>
            </a:r>
            <a:r>
              <a:rPr sz="1400" spc="-15" dirty="0">
                <a:solidFill>
                  <a:srgbClr val="303A3F"/>
                </a:solidFill>
                <a:cs typeface="Calibri"/>
              </a:rPr>
              <a:t>e</a:t>
            </a:r>
            <a:r>
              <a:rPr sz="1400" spc="-10" dirty="0">
                <a:solidFill>
                  <a:srgbClr val="303A3F"/>
                </a:solidFill>
                <a:cs typeface="Calibri"/>
              </a:rPr>
              <a:t>d</a:t>
            </a:r>
            <a:r>
              <a:rPr sz="1400" spc="10" dirty="0">
                <a:solidFill>
                  <a:srgbClr val="303A3F"/>
                </a:solidFill>
                <a:cs typeface="Calibri"/>
              </a:rPr>
              <a:t> </a:t>
            </a:r>
            <a:r>
              <a:rPr sz="1400" dirty="0">
                <a:solidFill>
                  <a:srgbClr val="303A3F"/>
                </a:solidFill>
                <a:cs typeface="Calibri"/>
              </a:rPr>
              <a:t>i</a:t>
            </a:r>
            <a:r>
              <a:rPr sz="1400" spc="-10" dirty="0">
                <a:solidFill>
                  <a:srgbClr val="303A3F"/>
                </a:solidFill>
                <a:cs typeface="Calibri"/>
              </a:rPr>
              <a:t>n</a:t>
            </a:r>
            <a:r>
              <a:rPr sz="1400" spc="-15" dirty="0">
                <a:solidFill>
                  <a:srgbClr val="303A3F"/>
                </a:solidFill>
                <a:cs typeface="Calibri"/>
              </a:rPr>
              <a:t> </a:t>
            </a:r>
            <a:r>
              <a:rPr sz="1400" spc="-40" dirty="0">
                <a:solidFill>
                  <a:srgbClr val="303A3F"/>
                </a:solidFill>
                <a:cs typeface="Calibri"/>
              </a:rPr>
              <a:t>e</a:t>
            </a:r>
            <a:r>
              <a:rPr sz="1400" spc="-45" dirty="0">
                <a:solidFill>
                  <a:srgbClr val="303A3F"/>
                </a:solidFill>
                <a:cs typeface="Calibri"/>
              </a:rPr>
              <a:t>x</a:t>
            </a:r>
            <a:r>
              <a:rPr sz="1400" spc="-15" dirty="0">
                <a:solidFill>
                  <a:srgbClr val="303A3F"/>
                </a:solidFill>
                <a:cs typeface="Calibri"/>
              </a:rPr>
              <a:t>ces</a:t>
            </a:r>
            <a:r>
              <a:rPr sz="1400" spc="-10" dirty="0">
                <a:solidFill>
                  <a:srgbClr val="303A3F"/>
                </a:solidFill>
                <a:cs typeface="Calibri"/>
              </a:rPr>
              <a:t>s</a:t>
            </a:r>
            <a:r>
              <a:rPr sz="1400" spc="20" dirty="0">
                <a:solidFill>
                  <a:srgbClr val="303A3F"/>
                </a:solidFill>
                <a:cs typeface="Calibri"/>
              </a:rPr>
              <a:t> </a:t>
            </a:r>
            <a:r>
              <a:rPr sz="1400" spc="-15" dirty="0">
                <a:solidFill>
                  <a:srgbClr val="303A3F"/>
                </a:solidFill>
                <a:cs typeface="Calibri"/>
              </a:rPr>
              <a:t>o</a:t>
            </a:r>
            <a:r>
              <a:rPr sz="1400" spc="-5" dirty="0">
                <a:solidFill>
                  <a:srgbClr val="303A3F"/>
                </a:solidFill>
                <a:cs typeface="Calibri"/>
              </a:rPr>
              <a:t>f</a:t>
            </a:r>
            <a:r>
              <a:rPr sz="1400" dirty="0">
                <a:solidFill>
                  <a:srgbClr val="303A3F"/>
                </a:solidFill>
                <a:cs typeface="Calibri"/>
              </a:rPr>
              <a:t> </a:t>
            </a:r>
            <a:r>
              <a:rPr lang="en-US" sz="1400" dirty="0">
                <a:solidFill>
                  <a:srgbClr val="303A3F"/>
                </a:solidFill>
                <a:cs typeface="Calibri"/>
              </a:rPr>
              <a:t>90</a:t>
            </a:r>
            <a:r>
              <a:rPr sz="1400" spc="15" dirty="0">
                <a:solidFill>
                  <a:srgbClr val="303A3F"/>
                </a:solidFill>
                <a:cs typeface="Calibri"/>
              </a:rPr>
              <a:t> </a:t>
            </a:r>
            <a:r>
              <a:rPr sz="1400" spc="-10" dirty="0">
                <a:solidFill>
                  <a:srgbClr val="303A3F"/>
                </a:solidFill>
                <a:cs typeface="Calibri"/>
              </a:rPr>
              <a:t>d</a:t>
            </a:r>
            <a:r>
              <a:rPr sz="1400" spc="-35" dirty="0">
                <a:solidFill>
                  <a:srgbClr val="303A3F"/>
                </a:solidFill>
                <a:cs typeface="Calibri"/>
              </a:rPr>
              <a:t>a</a:t>
            </a:r>
            <a:r>
              <a:rPr sz="1400" spc="-25" dirty="0">
                <a:solidFill>
                  <a:srgbClr val="303A3F"/>
                </a:solidFill>
                <a:cs typeface="Calibri"/>
              </a:rPr>
              <a:t>y</a:t>
            </a:r>
            <a:r>
              <a:rPr sz="1400" spc="-15" dirty="0">
                <a:solidFill>
                  <a:srgbClr val="303A3F"/>
                </a:solidFill>
                <a:cs typeface="Calibri"/>
              </a:rPr>
              <a:t>s</a:t>
            </a:r>
            <a:r>
              <a:rPr sz="1400" spc="-5" dirty="0">
                <a:solidFill>
                  <a:srgbClr val="303A3F"/>
                </a:solidFill>
                <a:cs typeface="Calibri"/>
              </a:rPr>
              <a:t>:</a:t>
            </a:r>
            <a:endParaRPr sz="1400" dirty="0">
              <a:cs typeface="Calibri"/>
            </a:endParaRPr>
          </a:p>
        </p:txBody>
      </p:sp>
      <p:graphicFrame>
        <p:nvGraphicFramePr>
          <p:cNvPr id="21" name="object 4">
            <a:extLst>
              <a:ext uri="{FF2B5EF4-FFF2-40B4-BE49-F238E27FC236}">
                <a16:creationId xmlns:a16="http://schemas.microsoft.com/office/drawing/2014/main" id="{27E748E2-4719-4D97-9BB1-431B7517481E}"/>
              </a:ext>
            </a:extLst>
          </p:cNvPr>
          <p:cNvGraphicFramePr>
            <a:graphicFrameLocks noGrp="1"/>
          </p:cNvGraphicFramePr>
          <p:nvPr>
            <p:extLst>
              <p:ext uri="{D42A27DB-BD31-4B8C-83A1-F6EECF244321}">
                <p14:modId xmlns:p14="http://schemas.microsoft.com/office/powerpoint/2010/main" val="800137020"/>
              </p:ext>
            </p:extLst>
          </p:nvPr>
        </p:nvGraphicFramePr>
        <p:xfrm>
          <a:off x="2468429" y="1731010"/>
          <a:ext cx="4341673" cy="622300"/>
        </p:xfrm>
        <a:graphic>
          <a:graphicData uri="http://schemas.openxmlformats.org/drawingml/2006/table">
            <a:tbl>
              <a:tblPr firstRow="1" bandRow="1">
                <a:tableStyleId>{2D5ABB26-0587-4C30-8999-92F81FD0307C}</a:tableStyleId>
              </a:tblPr>
              <a:tblGrid>
                <a:gridCol w="1353788">
                  <a:extLst>
                    <a:ext uri="{9D8B030D-6E8A-4147-A177-3AD203B41FA5}">
                      <a16:colId xmlns:a16="http://schemas.microsoft.com/office/drawing/2014/main" val="20000"/>
                    </a:ext>
                  </a:extLst>
                </a:gridCol>
                <a:gridCol w="361459">
                  <a:extLst>
                    <a:ext uri="{9D8B030D-6E8A-4147-A177-3AD203B41FA5}">
                      <a16:colId xmlns:a16="http://schemas.microsoft.com/office/drawing/2014/main" val="20001"/>
                    </a:ext>
                  </a:extLst>
                </a:gridCol>
                <a:gridCol w="2626426">
                  <a:extLst>
                    <a:ext uri="{9D8B030D-6E8A-4147-A177-3AD203B41FA5}">
                      <a16:colId xmlns:a16="http://schemas.microsoft.com/office/drawing/2014/main" val="20002"/>
                    </a:ext>
                  </a:extLst>
                </a:gridCol>
              </a:tblGrid>
              <a:tr h="311150">
                <a:tc>
                  <a:txBody>
                    <a:bodyPr/>
                    <a:lstStyle/>
                    <a:p>
                      <a:pPr marL="397510">
                        <a:lnSpc>
                          <a:spcPct val="100000"/>
                        </a:lnSpc>
                      </a:pPr>
                      <a:r>
                        <a:rPr sz="1400" b="1" u="heavy" spc="-5" dirty="0">
                          <a:latin typeface="+mj-lt"/>
                          <a:cs typeface="Calibri"/>
                        </a:rPr>
                        <a:t>$</a:t>
                      </a:r>
                      <a:r>
                        <a:rPr lang="en-US" sz="1400" b="1" u="heavy" spc="-5" dirty="0">
                          <a:latin typeface="+mj-lt"/>
                          <a:cs typeface="Calibri"/>
                        </a:rPr>
                        <a:t>75,000</a:t>
                      </a:r>
                      <a:endParaRPr sz="1400" dirty="0">
                        <a:latin typeface="+mj-lt"/>
                        <a:cs typeface="Calibri"/>
                      </a:endParaRPr>
                    </a:p>
                  </a:txBody>
                  <a:tcPr marL="0" marR="0" marT="0" marB="0"/>
                </a:tc>
                <a:tc>
                  <a:txBody>
                    <a:bodyPr/>
                    <a:lstStyle/>
                    <a:p>
                      <a:endParaRPr sz="1400" dirty="0">
                        <a:latin typeface="+mj-lt"/>
                        <a:cs typeface="Calibri"/>
                      </a:endParaRPr>
                    </a:p>
                  </a:txBody>
                  <a:tcPr marL="0" marR="0" marT="0" marB="0"/>
                </a:tc>
                <a:tc>
                  <a:txBody>
                    <a:bodyPr/>
                    <a:lstStyle/>
                    <a:p>
                      <a:pPr marL="466090">
                        <a:lnSpc>
                          <a:spcPct val="100000"/>
                        </a:lnSpc>
                        <a:tabLst>
                          <a:tab pos="1761489" algn="l"/>
                        </a:tabLst>
                      </a:pPr>
                      <a:r>
                        <a:rPr sz="1400" b="1" u="heavy" spc="5" dirty="0">
                          <a:latin typeface="+mj-lt"/>
                          <a:cs typeface="Calibri"/>
                        </a:rPr>
                        <a:t>.</a:t>
                      </a:r>
                      <a:r>
                        <a:rPr lang="en-US" sz="1400" b="1" u="heavy" spc="-5" dirty="0">
                          <a:latin typeface="+mj-lt"/>
                          <a:cs typeface="Calibri"/>
                        </a:rPr>
                        <a:t>370</a:t>
                      </a:r>
                      <a:r>
                        <a:rPr sz="1400" b="1" dirty="0">
                          <a:latin typeface="+mj-lt"/>
                          <a:cs typeface="Calibri"/>
                        </a:rPr>
                        <a:t>	</a:t>
                      </a:r>
                      <a:r>
                        <a:rPr sz="1400" b="1" u="heavy" spc="-5" dirty="0">
                          <a:latin typeface="+mj-lt"/>
                          <a:cs typeface="Calibri"/>
                        </a:rPr>
                        <a:t>$</a:t>
                      </a:r>
                      <a:r>
                        <a:rPr lang="en-US" sz="1400" b="1" u="heavy" spc="-5" dirty="0">
                          <a:latin typeface="+mj-lt"/>
                          <a:cs typeface="Calibri"/>
                        </a:rPr>
                        <a:t>277.56</a:t>
                      </a:r>
                      <a:endParaRPr sz="1400" b="1" dirty="0">
                        <a:latin typeface="+mj-lt"/>
                        <a:cs typeface="Calibri"/>
                      </a:endParaRPr>
                    </a:p>
                  </a:txBody>
                  <a:tcPr marL="0" marR="0" marT="0" marB="0"/>
                </a:tc>
                <a:extLst>
                  <a:ext uri="{0D108BD9-81ED-4DB2-BD59-A6C34878D82A}">
                    <a16:rowId xmlns:a16="http://schemas.microsoft.com/office/drawing/2014/main" val="10000"/>
                  </a:ext>
                </a:extLst>
              </a:tr>
              <a:tr h="311150">
                <a:tc>
                  <a:txBody>
                    <a:bodyPr/>
                    <a:lstStyle/>
                    <a:p>
                      <a:pPr marL="34925">
                        <a:lnSpc>
                          <a:spcPct val="100000"/>
                        </a:lnSpc>
                      </a:pPr>
                      <a:r>
                        <a:rPr sz="1400" dirty="0">
                          <a:latin typeface="+mj-lt"/>
                          <a:cs typeface="Calibri"/>
                        </a:rPr>
                        <a:t>Annual</a:t>
                      </a:r>
                      <a:r>
                        <a:rPr sz="1400" spc="-10" dirty="0">
                          <a:latin typeface="+mj-lt"/>
                          <a:cs typeface="Calibri"/>
                        </a:rPr>
                        <a:t> </a:t>
                      </a:r>
                      <a:r>
                        <a:rPr sz="1400" spc="-5" dirty="0">
                          <a:latin typeface="+mj-lt"/>
                          <a:cs typeface="Calibri"/>
                        </a:rPr>
                        <a:t>S</a:t>
                      </a:r>
                      <a:r>
                        <a:rPr sz="1400" dirty="0">
                          <a:latin typeface="+mj-lt"/>
                          <a:cs typeface="Calibri"/>
                        </a:rPr>
                        <a:t>a</a:t>
                      </a:r>
                      <a:r>
                        <a:rPr sz="1400" spc="5" dirty="0">
                          <a:latin typeface="+mj-lt"/>
                          <a:cs typeface="Calibri"/>
                        </a:rPr>
                        <a:t>l</a:t>
                      </a:r>
                      <a:r>
                        <a:rPr sz="1400" dirty="0">
                          <a:latin typeface="+mj-lt"/>
                          <a:cs typeface="Calibri"/>
                        </a:rPr>
                        <a:t>a</a:t>
                      </a:r>
                      <a:r>
                        <a:rPr sz="1400" spc="5" dirty="0">
                          <a:latin typeface="+mj-lt"/>
                          <a:cs typeface="Calibri"/>
                        </a:rPr>
                        <a:t>r</a:t>
                      </a:r>
                      <a:r>
                        <a:rPr sz="1400" dirty="0">
                          <a:latin typeface="+mj-lt"/>
                          <a:cs typeface="Calibri"/>
                        </a:rPr>
                        <a:t>y</a:t>
                      </a:r>
                    </a:p>
                  </a:txBody>
                  <a:tcPr marL="0" marR="0" marT="0" marB="0"/>
                </a:tc>
                <a:tc>
                  <a:txBody>
                    <a:bodyPr/>
                    <a:lstStyle/>
                    <a:p>
                      <a:pPr marR="14604" algn="ctr">
                        <a:lnSpc>
                          <a:spcPct val="100000"/>
                        </a:lnSpc>
                      </a:pPr>
                      <a:r>
                        <a:rPr sz="1400" dirty="0">
                          <a:latin typeface="+mj-lt"/>
                          <a:cs typeface="Calibri"/>
                        </a:rPr>
                        <a:t>x</a:t>
                      </a:r>
                    </a:p>
                  </a:txBody>
                  <a:tcPr marL="0" marR="0" marT="0" marB="0"/>
                </a:tc>
                <a:tc>
                  <a:txBody>
                    <a:bodyPr/>
                    <a:lstStyle/>
                    <a:p>
                      <a:pPr marL="137160">
                        <a:lnSpc>
                          <a:spcPct val="100000"/>
                        </a:lnSpc>
                        <a:tabLst>
                          <a:tab pos="1211580" algn="l"/>
                          <a:tab pos="1450975" algn="l"/>
                        </a:tabLst>
                      </a:pPr>
                      <a:r>
                        <a:rPr sz="1400" spc="-5" dirty="0">
                          <a:latin typeface="+mj-lt"/>
                          <a:cs typeface="Calibri"/>
                        </a:rPr>
                        <a:t>R</a:t>
                      </a:r>
                      <a:r>
                        <a:rPr sz="1400" spc="-10" dirty="0">
                          <a:latin typeface="+mj-lt"/>
                          <a:cs typeface="Calibri"/>
                        </a:rPr>
                        <a:t>at</a:t>
                      </a:r>
                      <a:r>
                        <a:rPr sz="1400" dirty="0">
                          <a:latin typeface="+mj-lt"/>
                          <a:cs typeface="Calibri"/>
                        </a:rPr>
                        <a:t>e</a:t>
                      </a:r>
                      <a:r>
                        <a:rPr sz="1400" spc="5" dirty="0">
                          <a:latin typeface="+mj-lt"/>
                          <a:cs typeface="Calibri"/>
                        </a:rPr>
                        <a:t> </a:t>
                      </a:r>
                      <a:r>
                        <a:rPr sz="1400" spc="-50" dirty="0">
                          <a:latin typeface="+mj-lt"/>
                          <a:cs typeface="Calibri"/>
                        </a:rPr>
                        <a:t>F</a:t>
                      </a:r>
                      <a:r>
                        <a:rPr sz="1400" dirty="0">
                          <a:latin typeface="+mj-lt"/>
                          <a:cs typeface="Calibri"/>
                        </a:rPr>
                        <a:t>a</a:t>
                      </a:r>
                      <a:r>
                        <a:rPr sz="1400" spc="-5" dirty="0">
                          <a:latin typeface="+mj-lt"/>
                          <a:cs typeface="Calibri"/>
                        </a:rPr>
                        <a:t>c</a:t>
                      </a:r>
                      <a:r>
                        <a:rPr sz="1400" spc="-10" dirty="0">
                          <a:latin typeface="+mj-lt"/>
                          <a:cs typeface="Calibri"/>
                        </a:rPr>
                        <a:t>t</a:t>
                      </a:r>
                      <a:r>
                        <a:rPr sz="1400" spc="-5" dirty="0">
                          <a:latin typeface="+mj-lt"/>
                          <a:cs typeface="Calibri"/>
                        </a:rPr>
                        <a:t>o</a:t>
                      </a:r>
                      <a:r>
                        <a:rPr sz="1400" dirty="0">
                          <a:latin typeface="+mj-lt"/>
                          <a:cs typeface="Calibri"/>
                        </a:rPr>
                        <a:t>r	=	</a:t>
                      </a:r>
                      <a:r>
                        <a:rPr lang="en-US" sz="1400" dirty="0">
                          <a:latin typeface="+mj-lt"/>
                          <a:cs typeface="Calibri"/>
                        </a:rPr>
                        <a:t>    </a:t>
                      </a:r>
                      <a:r>
                        <a:rPr sz="1400" dirty="0">
                          <a:latin typeface="+mj-lt"/>
                          <a:cs typeface="Calibri"/>
                        </a:rPr>
                        <a:t>Annual</a:t>
                      </a:r>
                      <a:r>
                        <a:rPr sz="1400" spc="-10" dirty="0">
                          <a:latin typeface="+mj-lt"/>
                          <a:cs typeface="Calibri"/>
                        </a:rPr>
                        <a:t> </a:t>
                      </a:r>
                      <a:r>
                        <a:rPr sz="1400" dirty="0">
                          <a:latin typeface="+mj-lt"/>
                          <a:cs typeface="Calibri"/>
                        </a:rPr>
                        <a:t>C</a:t>
                      </a:r>
                      <a:r>
                        <a:rPr sz="1400" spc="-5" dirty="0">
                          <a:latin typeface="+mj-lt"/>
                          <a:cs typeface="Calibri"/>
                        </a:rPr>
                        <a:t>o</a:t>
                      </a:r>
                      <a:r>
                        <a:rPr sz="1400" spc="-15" dirty="0">
                          <a:latin typeface="+mj-lt"/>
                          <a:cs typeface="Calibri"/>
                        </a:rPr>
                        <a:t>s</a:t>
                      </a:r>
                      <a:r>
                        <a:rPr sz="1400" dirty="0">
                          <a:latin typeface="+mj-lt"/>
                          <a:cs typeface="Calibri"/>
                        </a:rPr>
                        <a:t>t</a:t>
                      </a:r>
                    </a:p>
                  </a:txBody>
                  <a:tcPr marL="0" marR="0" marT="0" marB="0"/>
                </a:tc>
                <a:extLst>
                  <a:ext uri="{0D108BD9-81ED-4DB2-BD59-A6C34878D82A}">
                    <a16:rowId xmlns:a16="http://schemas.microsoft.com/office/drawing/2014/main" val="10001"/>
                  </a:ext>
                </a:extLst>
              </a:tr>
            </a:tbl>
          </a:graphicData>
        </a:graphic>
      </p:graphicFrame>
      <p:sp>
        <p:nvSpPr>
          <p:cNvPr id="22" name="object 5">
            <a:extLst>
              <a:ext uri="{FF2B5EF4-FFF2-40B4-BE49-F238E27FC236}">
                <a16:creationId xmlns:a16="http://schemas.microsoft.com/office/drawing/2014/main" id="{A047AACE-BFBD-4613-A229-2232DA485E1F}"/>
              </a:ext>
            </a:extLst>
          </p:cNvPr>
          <p:cNvSpPr txBox="1"/>
          <p:nvPr/>
        </p:nvSpPr>
        <p:spPr>
          <a:xfrm>
            <a:off x="980520" y="2399030"/>
            <a:ext cx="7182959" cy="215444"/>
          </a:xfrm>
          <a:prstGeom prst="rect">
            <a:avLst/>
          </a:prstGeom>
        </p:spPr>
        <p:txBody>
          <a:bodyPr vert="horz" wrap="square" lIns="0" tIns="0" rIns="0" bIns="0" rtlCol="0">
            <a:spAutoFit/>
          </a:bodyPr>
          <a:lstStyle/>
          <a:p>
            <a:pPr marL="12700">
              <a:lnSpc>
                <a:spcPct val="100000"/>
              </a:lnSpc>
            </a:pPr>
            <a:r>
              <a:rPr lang="en-US" sz="1400" spc="-15" dirty="0">
                <a:cs typeface="Calibri"/>
              </a:rPr>
              <a:t>$277.56 </a:t>
            </a:r>
            <a:r>
              <a:rPr sz="1400" spc="-10" dirty="0">
                <a:cs typeface="Calibri"/>
              </a:rPr>
              <a:t>p</a:t>
            </a:r>
            <a:r>
              <a:rPr sz="1400" spc="-15" dirty="0">
                <a:cs typeface="Calibri"/>
              </a:rPr>
              <a:t>e</a:t>
            </a:r>
            <a:r>
              <a:rPr sz="1400" spc="-10" dirty="0">
                <a:cs typeface="Calibri"/>
              </a:rPr>
              <a:t>r</a:t>
            </a:r>
            <a:r>
              <a:rPr sz="1400" spc="15" dirty="0">
                <a:cs typeface="Calibri"/>
              </a:rPr>
              <a:t> </a:t>
            </a:r>
            <a:r>
              <a:rPr sz="1400" spc="-40" dirty="0">
                <a:cs typeface="Calibri"/>
              </a:rPr>
              <a:t>y</a:t>
            </a:r>
            <a:r>
              <a:rPr sz="1400" spc="-15" dirty="0">
                <a:cs typeface="Calibri"/>
              </a:rPr>
              <a:t>e</a:t>
            </a:r>
            <a:r>
              <a:rPr sz="1400" spc="-10" dirty="0">
                <a:cs typeface="Calibri"/>
              </a:rPr>
              <a:t>ar</a:t>
            </a:r>
            <a:r>
              <a:rPr sz="1400" spc="15" dirty="0">
                <a:cs typeface="Calibri"/>
              </a:rPr>
              <a:t> </a:t>
            </a:r>
            <a:r>
              <a:rPr sz="1400" b="1" spc="-15" dirty="0">
                <a:cs typeface="Calibri"/>
              </a:rPr>
              <a:t>($</a:t>
            </a:r>
            <a:r>
              <a:rPr lang="en-US" sz="1400" b="1" spc="-15" dirty="0">
                <a:cs typeface="Calibri"/>
              </a:rPr>
              <a:t>23.13 </a:t>
            </a:r>
            <a:r>
              <a:rPr sz="1400" b="1" spc="-15" dirty="0">
                <a:cs typeface="Calibri"/>
              </a:rPr>
              <a:t>p</a:t>
            </a:r>
            <a:r>
              <a:rPr sz="1400" b="1" spc="-10" dirty="0">
                <a:cs typeface="Calibri"/>
              </a:rPr>
              <a:t>er</a:t>
            </a:r>
            <a:r>
              <a:rPr sz="1400" b="1" spc="5" dirty="0">
                <a:cs typeface="Calibri"/>
              </a:rPr>
              <a:t> </a:t>
            </a:r>
            <a:r>
              <a:rPr sz="1400" b="1" spc="-20" dirty="0">
                <a:cs typeface="Calibri"/>
              </a:rPr>
              <a:t>m</a:t>
            </a:r>
            <a:r>
              <a:rPr sz="1400" b="1" spc="-5" dirty="0">
                <a:cs typeface="Calibri"/>
              </a:rPr>
              <a:t>o</a:t>
            </a:r>
            <a:r>
              <a:rPr sz="1400" b="1" spc="-30" dirty="0">
                <a:cs typeface="Calibri"/>
              </a:rPr>
              <a:t>n</a:t>
            </a:r>
            <a:r>
              <a:rPr sz="1400" b="1" spc="-15" dirty="0">
                <a:cs typeface="Calibri"/>
              </a:rPr>
              <a:t>th</a:t>
            </a:r>
            <a:r>
              <a:rPr sz="1400" spc="-10" dirty="0">
                <a:cs typeface="Calibri"/>
              </a:rPr>
              <a:t>)</a:t>
            </a:r>
            <a:r>
              <a:rPr sz="1400" spc="-5" dirty="0">
                <a:cs typeface="Calibri"/>
              </a:rPr>
              <a:t>;</a:t>
            </a:r>
            <a:r>
              <a:rPr sz="1400" spc="25" dirty="0">
                <a:cs typeface="Calibri"/>
              </a:rPr>
              <a:t> </a:t>
            </a:r>
            <a:r>
              <a:rPr sz="1400" spc="-15" dirty="0">
                <a:cs typeface="Calibri"/>
              </a:rPr>
              <a:t>o</a:t>
            </a:r>
            <a:r>
              <a:rPr sz="1400" spc="-10" dirty="0">
                <a:cs typeface="Calibri"/>
              </a:rPr>
              <a:t>r</a:t>
            </a:r>
            <a:r>
              <a:rPr sz="1400" spc="15" dirty="0">
                <a:cs typeface="Calibri"/>
              </a:rPr>
              <a:t> </a:t>
            </a:r>
            <a:r>
              <a:rPr lang="en-US" sz="1400" spc="-10" dirty="0">
                <a:cs typeface="Calibri"/>
              </a:rPr>
              <a:t>bi-weekly </a:t>
            </a:r>
            <a:r>
              <a:rPr sz="1400" spc="-25" dirty="0">
                <a:cs typeface="Calibri"/>
              </a:rPr>
              <a:t>c</a:t>
            </a:r>
            <a:r>
              <a:rPr sz="1400" spc="-15" dirty="0">
                <a:cs typeface="Calibri"/>
              </a:rPr>
              <a:t>o</a:t>
            </a:r>
            <a:r>
              <a:rPr sz="1400" spc="-25" dirty="0">
                <a:cs typeface="Calibri"/>
              </a:rPr>
              <a:t>n</a:t>
            </a:r>
            <a:r>
              <a:rPr sz="1400" spc="-5" dirty="0">
                <a:cs typeface="Calibri"/>
              </a:rPr>
              <a:t>t</a:t>
            </a:r>
            <a:r>
              <a:rPr sz="1400" spc="-15" dirty="0">
                <a:cs typeface="Calibri"/>
              </a:rPr>
              <a:t>r</a:t>
            </a:r>
            <a:r>
              <a:rPr sz="1400" dirty="0">
                <a:cs typeface="Calibri"/>
              </a:rPr>
              <a:t>i</a:t>
            </a:r>
            <a:r>
              <a:rPr sz="1400" spc="-10" dirty="0">
                <a:cs typeface="Calibri"/>
              </a:rPr>
              <a:t>bu</a:t>
            </a:r>
            <a:r>
              <a:rPr sz="1400" dirty="0">
                <a:cs typeface="Calibri"/>
              </a:rPr>
              <a:t>ti</a:t>
            </a:r>
            <a:r>
              <a:rPr sz="1400" spc="-15" dirty="0">
                <a:cs typeface="Calibri"/>
              </a:rPr>
              <a:t>o</a:t>
            </a:r>
            <a:r>
              <a:rPr sz="1400" spc="-10" dirty="0">
                <a:cs typeface="Calibri"/>
              </a:rPr>
              <a:t>n</a:t>
            </a:r>
            <a:r>
              <a:rPr sz="1400" dirty="0">
                <a:cs typeface="Calibri"/>
              </a:rPr>
              <a:t> </a:t>
            </a:r>
            <a:r>
              <a:rPr sz="1400" spc="-15" dirty="0">
                <a:cs typeface="Calibri"/>
              </a:rPr>
              <a:t>o</a:t>
            </a:r>
            <a:r>
              <a:rPr sz="1400" spc="-5" dirty="0">
                <a:cs typeface="Calibri"/>
              </a:rPr>
              <a:t>f</a:t>
            </a:r>
            <a:r>
              <a:rPr sz="1400" spc="15" dirty="0">
                <a:cs typeface="Calibri"/>
              </a:rPr>
              <a:t> </a:t>
            </a:r>
            <a:r>
              <a:rPr sz="1400" b="1" spc="-15" dirty="0">
                <a:cs typeface="Calibri"/>
              </a:rPr>
              <a:t>$</a:t>
            </a:r>
            <a:r>
              <a:rPr lang="en-US" sz="1400" b="1" spc="-15" dirty="0">
                <a:cs typeface="Calibri"/>
              </a:rPr>
              <a:t>10.68 </a:t>
            </a:r>
            <a:r>
              <a:rPr sz="1400" b="1" spc="-10" dirty="0">
                <a:cs typeface="Calibri"/>
              </a:rPr>
              <a:t>p</a:t>
            </a:r>
            <a:r>
              <a:rPr sz="1400" b="1" spc="-15" dirty="0">
                <a:cs typeface="Calibri"/>
              </a:rPr>
              <a:t>e</a:t>
            </a:r>
            <a:r>
              <a:rPr sz="1400" b="1" spc="-10" dirty="0">
                <a:cs typeface="Calibri"/>
              </a:rPr>
              <a:t>r</a:t>
            </a:r>
            <a:r>
              <a:rPr sz="1400" b="1" spc="5" dirty="0">
                <a:cs typeface="Calibri"/>
              </a:rPr>
              <a:t> </a:t>
            </a:r>
            <a:r>
              <a:rPr sz="1400" b="1" spc="-10" dirty="0">
                <a:cs typeface="Calibri"/>
              </a:rPr>
              <a:t>p</a:t>
            </a:r>
            <a:r>
              <a:rPr sz="1400" b="1" spc="-35" dirty="0">
                <a:cs typeface="Calibri"/>
              </a:rPr>
              <a:t>a</a:t>
            </a:r>
            <a:r>
              <a:rPr sz="1400" b="1" spc="-125" dirty="0">
                <a:cs typeface="Calibri"/>
              </a:rPr>
              <a:t>y</a:t>
            </a:r>
            <a:r>
              <a:rPr lang="en-US" sz="1400" b="1" spc="-5" dirty="0">
                <a:cs typeface="Calibri"/>
              </a:rPr>
              <a:t> period</a:t>
            </a:r>
            <a:endParaRPr sz="1400" b="1" dirty="0">
              <a:cs typeface="Calibri"/>
            </a:endParaRPr>
          </a:p>
        </p:txBody>
      </p:sp>
      <p:graphicFrame>
        <p:nvGraphicFramePr>
          <p:cNvPr id="23" name="Table 22">
            <a:extLst>
              <a:ext uri="{FF2B5EF4-FFF2-40B4-BE49-F238E27FC236}">
                <a16:creationId xmlns:a16="http://schemas.microsoft.com/office/drawing/2014/main" id="{CCC5429F-2E86-4941-AE94-B967A877AFD0}"/>
              </a:ext>
            </a:extLst>
          </p:cNvPr>
          <p:cNvGraphicFramePr>
            <a:graphicFrameLocks noGrp="1"/>
          </p:cNvGraphicFramePr>
          <p:nvPr>
            <p:extLst>
              <p:ext uri="{D42A27DB-BD31-4B8C-83A1-F6EECF244321}">
                <p14:modId xmlns:p14="http://schemas.microsoft.com/office/powerpoint/2010/main" val="3287516840"/>
              </p:ext>
            </p:extLst>
          </p:nvPr>
        </p:nvGraphicFramePr>
        <p:xfrm>
          <a:off x="301173" y="2838994"/>
          <a:ext cx="8559939" cy="2762185"/>
        </p:xfrm>
        <a:graphic>
          <a:graphicData uri="http://schemas.openxmlformats.org/drawingml/2006/table">
            <a:tbl>
              <a:tblPr firstRow="1" bandRow="1">
                <a:tableStyleId>{6E25E649-3F16-4E02-A733-19D2CDBF48F0}</a:tableStyleId>
              </a:tblPr>
              <a:tblGrid>
                <a:gridCol w="2345558">
                  <a:extLst>
                    <a:ext uri="{9D8B030D-6E8A-4147-A177-3AD203B41FA5}">
                      <a16:colId xmlns:a16="http://schemas.microsoft.com/office/drawing/2014/main" val="1510623793"/>
                    </a:ext>
                  </a:extLst>
                </a:gridCol>
                <a:gridCol w="2783204">
                  <a:extLst>
                    <a:ext uri="{9D8B030D-6E8A-4147-A177-3AD203B41FA5}">
                      <a16:colId xmlns:a16="http://schemas.microsoft.com/office/drawing/2014/main" val="2127637615"/>
                    </a:ext>
                  </a:extLst>
                </a:gridCol>
                <a:gridCol w="3431177">
                  <a:extLst>
                    <a:ext uri="{9D8B030D-6E8A-4147-A177-3AD203B41FA5}">
                      <a16:colId xmlns:a16="http://schemas.microsoft.com/office/drawing/2014/main" val="628499785"/>
                    </a:ext>
                  </a:extLst>
                </a:gridCol>
              </a:tblGrid>
              <a:tr h="592183">
                <a:tc>
                  <a:txBody>
                    <a:bodyPr/>
                    <a:lstStyle/>
                    <a:p>
                      <a:pPr algn="ctr" rtl="0" fontAlgn="ctr"/>
                      <a:r>
                        <a:rPr lang="en-US" sz="1400" u="none" strike="noStrike" dirty="0">
                          <a:solidFill>
                            <a:schemeClr val="tx1"/>
                          </a:solidFill>
                          <a:effectLst/>
                          <a:latin typeface="+mj-lt"/>
                        </a:rPr>
                        <a:t>Financial Highlights</a:t>
                      </a:r>
                      <a:endParaRPr lang="en-US" sz="1400" b="1" i="0" u="none" strike="noStrike" dirty="0">
                        <a:solidFill>
                          <a:schemeClr val="tx1"/>
                        </a:solidFill>
                        <a:effectLst/>
                        <a:latin typeface="+mj-lt"/>
                      </a:endParaRPr>
                    </a:p>
                  </a:txBody>
                  <a:tcPr marL="9315" marR="9315" marT="9315" marB="0" anchor="ctr">
                    <a:solidFill>
                      <a:schemeClr val="accent1">
                        <a:lumMod val="60000"/>
                        <a:lumOff val="40000"/>
                      </a:schemeClr>
                    </a:solidFill>
                  </a:tcPr>
                </a:tc>
                <a:tc>
                  <a:txBody>
                    <a:bodyPr/>
                    <a:lstStyle/>
                    <a:p>
                      <a:pPr algn="ctr" rtl="0" fontAlgn="ctr"/>
                      <a:r>
                        <a:rPr lang="en-US" sz="1400" u="none" strike="noStrike" dirty="0">
                          <a:solidFill>
                            <a:schemeClr val="tx1"/>
                          </a:solidFill>
                          <a:effectLst/>
                          <a:latin typeface="+mj-lt"/>
                        </a:rPr>
                        <a:t>CCIS Pays Premium Benefit IS Taxed</a:t>
                      </a:r>
                      <a:endParaRPr lang="en-US" sz="1400" b="1" i="0" u="none" strike="noStrike" dirty="0">
                        <a:solidFill>
                          <a:schemeClr val="tx1"/>
                        </a:solidFill>
                        <a:effectLst/>
                        <a:latin typeface="+mj-lt"/>
                      </a:endParaRPr>
                    </a:p>
                  </a:txBody>
                  <a:tcPr marL="9315" marR="9315" marT="9315" marB="0" anchor="ctr">
                    <a:solidFill>
                      <a:schemeClr val="accent1">
                        <a:lumMod val="60000"/>
                        <a:lumOff val="40000"/>
                      </a:schemeClr>
                    </a:solidFill>
                  </a:tcPr>
                </a:tc>
                <a:tc>
                  <a:txBody>
                    <a:bodyPr/>
                    <a:lstStyle/>
                    <a:p>
                      <a:pPr algn="ctr" rtl="0" fontAlgn="ctr"/>
                      <a:r>
                        <a:rPr lang="en-US" sz="1400" u="none" strike="noStrike" dirty="0">
                          <a:solidFill>
                            <a:schemeClr val="tx1"/>
                          </a:solidFill>
                          <a:effectLst/>
                          <a:latin typeface="+mj-lt"/>
                        </a:rPr>
                        <a:t>Gary Pays Premium </a:t>
                      </a:r>
                    </a:p>
                    <a:p>
                      <a:pPr algn="ctr" rtl="0" fontAlgn="ctr"/>
                      <a:r>
                        <a:rPr lang="en-US" sz="1400" u="none" strike="noStrike" dirty="0">
                          <a:solidFill>
                            <a:schemeClr val="tx1"/>
                          </a:solidFill>
                          <a:effectLst/>
                          <a:latin typeface="+mj-lt"/>
                        </a:rPr>
                        <a:t>Benefit IS NOT Taxed</a:t>
                      </a:r>
                      <a:endParaRPr lang="en-US" sz="1400" b="1" i="0" u="none" strike="noStrike" dirty="0">
                        <a:solidFill>
                          <a:schemeClr val="tx1"/>
                        </a:solidFill>
                        <a:effectLst/>
                        <a:latin typeface="+mj-lt"/>
                      </a:endParaRPr>
                    </a:p>
                  </a:txBody>
                  <a:tcPr marL="9315" marR="9315" marT="9315" marB="0" anchor="ctr">
                    <a:solidFill>
                      <a:schemeClr val="accent1">
                        <a:lumMod val="60000"/>
                        <a:lumOff val="40000"/>
                      </a:schemeClr>
                    </a:solidFill>
                  </a:tcPr>
                </a:tc>
                <a:extLst>
                  <a:ext uri="{0D108BD9-81ED-4DB2-BD59-A6C34878D82A}">
                    <a16:rowId xmlns:a16="http://schemas.microsoft.com/office/drawing/2014/main" val="4196175742"/>
                  </a:ext>
                </a:extLst>
              </a:tr>
              <a:tr h="409567">
                <a:tc>
                  <a:txBody>
                    <a:bodyPr/>
                    <a:lstStyle/>
                    <a:p>
                      <a:pPr algn="ctr" rtl="0" fontAlgn="ctr"/>
                      <a:r>
                        <a:rPr lang="en-US" sz="1400" u="none" strike="noStrike" dirty="0">
                          <a:solidFill>
                            <a:srgbClr val="000000"/>
                          </a:solidFill>
                          <a:effectLst/>
                          <a:latin typeface="+mj-lt"/>
                        </a:rPr>
                        <a:t>Monthly Insured Earnings</a:t>
                      </a:r>
                      <a:endParaRPr lang="en-US" sz="1400" b="0"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$6,250 </a:t>
                      </a:r>
                      <a:endParaRPr lang="en-US" sz="1400" b="0"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$6,250</a:t>
                      </a:r>
                      <a:endParaRPr lang="en-US" sz="1400" b="0" i="0" u="none" strike="noStrike" dirty="0">
                        <a:solidFill>
                          <a:srgbClr val="000000"/>
                        </a:solidFill>
                        <a:effectLst/>
                        <a:latin typeface="+mj-lt"/>
                      </a:endParaRPr>
                    </a:p>
                  </a:txBody>
                  <a:tcPr marL="9315" marR="9315" marT="9315" marB="0" anchor="ctr"/>
                </a:tc>
                <a:extLst>
                  <a:ext uri="{0D108BD9-81ED-4DB2-BD59-A6C34878D82A}">
                    <a16:rowId xmlns:a16="http://schemas.microsoft.com/office/drawing/2014/main" val="1548744024"/>
                  </a:ext>
                </a:extLst>
              </a:tr>
              <a:tr h="358372">
                <a:tc>
                  <a:txBody>
                    <a:bodyPr/>
                    <a:lstStyle/>
                    <a:p>
                      <a:pPr algn="ctr" rtl="0" fontAlgn="ctr"/>
                      <a:r>
                        <a:rPr lang="en-US" sz="1400" u="none" strike="noStrike" dirty="0">
                          <a:solidFill>
                            <a:srgbClr val="000000"/>
                          </a:solidFill>
                          <a:effectLst/>
                          <a:latin typeface="+mj-lt"/>
                        </a:rPr>
                        <a:t>Monthly Premium</a:t>
                      </a:r>
                      <a:endParaRPr lang="en-US" sz="1400" b="0"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Gary Pays $0 per month</a:t>
                      </a:r>
                      <a:endParaRPr lang="en-US" sz="1400" b="0"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Gary Pays $26.25 per month</a:t>
                      </a:r>
                      <a:endParaRPr lang="en-US" sz="1400" b="0" i="0" u="none" strike="noStrike" dirty="0">
                        <a:solidFill>
                          <a:srgbClr val="000000"/>
                        </a:solidFill>
                        <a:effectLst/>
                        <a:latin typeface="+mj-lt"/>
                      </a:endParaRPr>
                    </a:p>
                  </a:txBody>
                  <a:tcPr marL="9315" marR="9315" marT="9315" marB="0" anchor="ctr"/>
                </a:tc>
                <a:extLst>
                  <a:ext uri="{0D108BD9-81ED-4DB2-BD59-A6C34878D82A}">
                    <a16:rowId xmlns:a16="http://schemas.microsoft.com/office/drawing/2014/main" val="3590467285"/>
                  </a:ext>
                </a:extLst>
              </a:tr>
              <a:tr h="437004">
                <a:tc>
                  <a:txBody>
                    <a:bodyPr/>
                    <a:lstStyle/>
                    <a:p>
                      <a:pPr algn="ctr" rtl="0" fontAlgn="ctr"/>
                      <a:r>
                        <a:rPr lang="en-US" sz="1400" u="none" strike="noStrike" dirty="0">
                          <a:solidFill>
                            <a:srgbClr val="000000"/>
                          </a:solidFill>
                          <a:effectLst/>
                          <a:latin typeface="+mj-lt"/>
                        </a:rPr>
                        <a:t>Monthly Benefit</a:t>
                      </a:r>
                      <a:endParaRPr lang="en-US" sz="1400" b="1"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Gary’s Benefit Amount is $3,750</a:t>
                      </a:r>
                      <a:endParaRPr lang="en-US" sz="1400" b="1"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Gary’s Benefit Amount is $3,750</a:t>
                      </a:r>
                      <a:endParaRPr lang="en-US" sz="1400" b="1" i="0" u="none" strike="noStrike" dirty="0">
                        <a:solidFill>
                          <a:srgbClr val="000000"/>
                        </a:solidFill>
                        <a:effectLst/>
                        <a:latin typeface="+mj-lt"/>
                      </a:endParaRPr>
                    </a:p>
                  </a:txBody>
                  <a:tcPr marL="9315" marR="9315" marT="9315" marB="0" anchor="ctr"/>
                </a:tc>
                <a:extLst>
                  <a:ext uri="{0D108BD9-81ED-4DB2-BD59-A6C34878D82A}">
                    <a16:rowId xmlns:a16="http://schemas.microsoft.com/office/drawing/2014/main" val="3641990398"/>
                  </a:ext>
                </a:extLst>
              </a:tr>
              <a:tr h="228926">
                <a:tc>
                  <a:txBody>
                    <a:bodyPr/>
                    <a:lstStyle/>
                    <a:p>
                      <a:pPr algn="ctr" rtl="0" fontAlgn="ctr"/>
                      <a:r>
                        <a:rPr lang="en-US" sz="1400" u="none" strike="noStrike" dirty="0">
                          <a:solidFill>
                            <a:srgbClr val="000000"/>
                          </a:solidFill>
                          <a:effectLst/>
                          <a:latin typeface="+mj-lt"/>
                        </a:rPr>
                        <a:t>(60% of Earnings)</a:t>
                      </a:r>
                      <a:endParaRPr lang="en-US" sz="1400" b="1" i="0" u="none" strike="noStrike" dirty="0">
                        <a:solidFill>
                          <a:srgbClr val="000000"/>
                        </a:solidFill>
                        <a:effectLst/>
                        <a:latin typeface="+mj-lt"/>
                      </a:endParaRPr>
                    </a:p>
                  </a:txBody>
                  <a:tcPr marL="9315" marR="9315" marT="9315" marB="0" anchor="ctr"/>
                </a:tc>
                <a:tc>
                  <a:txBody>
                    <a:bodyPr/>
                    <a:lstStyle/>
                    <a:p>
                      <a:pPr algn="ctr" rtl="0" fontAlgn="ctr"/>
                      <a:r>
                        <a:rPr lang="en-US" sz="1400" b="1" u="none" strike="noStrike" dirty="0">
                          <a:solidFill>
                            <a:srgbClr val="000000"/>
                          </a:solidFill>
                          <a:effectLst/>
                          <a:latin typeface="+mj-lt"/>
                        </a:rPr>
                        <a:t>Assuming 25% tax bracket Gary will receive $2,812.50 in benefit</a:t>
                      </a:r>
                      <a:endParaRPr lang="en-US" sz="1400" b="1"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 Gary is </a:t>
                      </a:r>
                      <a:r>
                        <a:rPr lang="en-US" sz="1400" b="1" u="none" strike="noStrike" dirty="0">
                          <a:solidFill>
                            <a:srgbClr val="000000"/>
                          </a:solidFill>
                          <a:effectLst/>
                          <a:latin typeface="+mj-lt"/>
                        </a:rPr>
                        <a:t>NOT TAXED</a:t>
                      </a:r>
                      <a:r>
                        <a:rPr lang="en-US" sz="1400" u="none" strike="noStrike" dirty="0">
                          <a:solidFill>
                            <a:srgbClr val="000000"/>
                          </a:solidFill>
                          <a:effectLst/>
                          <a:latin typeface="+mj-lt"/>
                        </a:rPr>
                        <a:t> on his benefit and receives full $3,750</a:t>
                      </a:r>
                      <a:endParaRPr lang="en-US" sz="1400" b="1" i="0" u="none" strike="noStrike" dirty="0">
                        <a:solidFill>
                          <a:srgbClr val="000000"/>
                        </a:solidFill>
                        <a:effectLst/>
                        <a:latin typeface="+mj-lt"/>
                      </a:endParaRPr>
                    </a:p>
                  </a:txBody>
                  <a:tcPr marL="9315" marR="9315" marT="9315" marB="0" anchor="ctr"/>
                </a:tc>
                <a:extLst>
                  <a:ext uri="{0D108BD9-81ED-4DB2-BD59-A6C34878D82A}">
                    <a16:rowId xmlns:a16="http://schemas.microsoft.com/office/drawing/2014/main" val="166006404"/>
                  </a:ext>
                </a:extLst>
              </a:tr>
              <a:tr h="529024">
                <a:tc>
                  <a:txBody>
                    <a:bodyPr/>
                    <a:lstStyle/>
                    <a:p>
                      <a:pPr algn="ctr" rtl="0" fontAlgn="ctr"/>
                      <a:r>
                        <a:rPr lang="en-US" sz="1400" u="none" strike="noStrike" dirty="0">
                          <a:solidFill>
                            <a:srgbClr val="000000"/>
                          </a:solidFill>
                          <a:effectLst/>
                          <a:latin typeface="+mj-lt"/>
                        </a:rPr>
                        <a:t>Benefit Payment Difference if employee Pays premium</a:t>
                      </a:r>
                      <a:endParaRPr lang="en-US" sz="1400" b="0" i="0" u="none" strike="noStrike" dirty="0">
                        <a:solidFill>
                          <a:srgbClr val="000000"/>
                        </a:solidFill>
                        <a:effectLst/>
                        <a:latin typeface="+mj-lt"/>
                      </a:endParaRPr>
                    </a:p>
                  </a:txBody>
                  <a:tcPr marL="9315" marR="9315" marT="9315" marB="0" anchor="ctr"/>
                </a:tc>
                <a:tc>
                  <a:txBody>
                    <a:bodyPr/>
                    <a:lstStyle/>
                    <a:p>
                      <a:pPr algn="ctr" fontAlgn="t"/>
                      <a:r>
                        <a:rPr lang="en-US" sz="1400" u="none" strike="noStrike" dirty="0">
                          <a:solidFill>
                            <a:srgbClr val="000000"/>
                          </a:solidFill>
                          <a:effectLst/>
                          <a:latin typeface="+mj-lt"/>
                        </a:rPr>
                        <a:t> </a:t>
                      </a:r>
                      <a:endParaRPr lang="en-US" sz="1400" b="0" i="0" u="none" strike="noStrike" dirty="0">
                        <a:solidFill>
                          <a:srgbClr val="000000"/>
                        </a:solidFill>
                        <a:effectLst/>
                        <a:latin typeface="+mj-lt"/>
                      </a:endParaRPr>
                    </a:p>
                  </a:txBody>
                  <a:tcPr marL="9315" marR="9315" marT="9315" marB="0"/>
                </a:tc>
                <a:tc>
                  <a:txBody>
                    <a:bodyPr/>
                    <a:lstStyle/>
                    <a:p>
                      <a:pPr algn="ctr" rtl="0" fontAlgn="ctr"/>
                      <a:r>
                        <a:rPr lang="en-US" sz="1400" u="none" strike="noStrike" dirty="0">
                          <a:solidFill>
                            <a:srgbClr val="000000"/>
                          </a:solidFill>
                          <a:effectLst/>
                          <a:latin typeface="+mj-lt"/>
                        </a:rPr>
                        <a:t>By paying $23.13/month Gary received an </a:t>
                      </a:r>
                      <a:r>
                        <a:rPr lang="en-US" sz="1400" b="1" u="none" strike="noStrike" dirty="0">
                          <a:solidFill>
                            <a:srgbClr val="000000"/>
                          </a:solidFill>
                          <a:effectLst/>
                          <a:latin typeface="+mj-lt"/>
                        </a:rPr>
                        <a:t>additional $937.50 in benefit</a:t>
                      </a:r>
                      <a:endParaRPr lang="en-US" sz="1400" b="1" i="0" u="none" strike="noStrike" dirty="0">
                        <a:solidFill>
                          <a:srgbClr val="000000"/>
                        </a:solidFill>
                        <a:effectLst/>
                        <a:latin typeface="+mj-lt"/>
                      </a:endParaRPr>
                    </a:p>
                  </a:txBody>
                  <a:tcPr marL="9315" marR="9315" marT="9315" marB="0" anchor="ctr"/>
                </a:tc>
                <a:extLst>
                  <a:ext uri="{0D108BD9-81ED-4DB2-BD59-A6C34878D82A}">
                    <a16:rowId xmlns:a16="http://schemas.microsoft.com/office/drawing/2014/main" val="4118564752"/>
                  </a:ext>
                </a:extLst>
              </a:tr>
            </a:tbl>
          </a:graphicData>
        </a:graphic>
      </p:graphicFrame>
      <p:sp>
        <p:nvSpPr>
          <p:cNvPr id="24" name="TextBox 23">
            <a:extLst>
              <a:ext uri="{FF2B5EF4-FFF2-40B4-BE49-F238E27FC236}">
                <a16:creationId xmlns:a16="http://schemas.microsoft.com/office/drawing/2014/main" id="{50A73388-881E-46B5-9C17-DBDD256F6119}"/>
              </a:ext>
            </a:extLst>
          </p:cNvPr>
          <p:cNvSpPr txBox="1"/>
          <p:nvPr/>
        </p:nvSpPr>
        <p:spPr>
          <a:xfrm>
            <a:off x="905068" y="5943854"/>
            <a:ext cx="7473121" cy="615553"/>
          </a:xfrm>
          <a:prstGeom prst="rect">
            <a:avLst/>
          </a:prstGeom>
          <a:noFill/>
        </p:spPr>
        <p:txBody>
          <a:bodyPr wrap="square" rtlCol="0">
            <a:spAutoFit/>
          </a:bodyPr>
          <a:lstStyle/>
          <a:p>
            <a:pPr algn="ctr"/>
            <a:r>
              <a:rPr lang="en-US" sz="1600" b="1" dirty="0">
                <a:solidFill>
                  <a:srgbClr val="B1831D"/>
                </a:solidFill>
              </a:rPr>
              <a:t>This is a CHOICE. CCIS will continue to pay your LTD premium if you choose not to elect Tax Choice Option</a:t>
            </a:r>
            <a:r>
              <a:rPr lang="en-US" b="1" dirty="0">
                <a:solidFill>
                  <a:srgbClr val="B1831D"/>
                </a:solidFill>
              </a:rPr>
              <a:t>.</a:t>
            </a:r>
          </a:p>
        </p:txBody>
      </p:sp>
      <p:sp>
        <p:nvSpPr>
          <p:cNvPr id="2" name="TextBox 1">
            <a:extLst>
              <a:ext uri="{FF2B5EF4-FFF2-40B4-BE49-F238E27FC236}">
                <a16:creationId xmlns:a16="http://schemas.microsoft.com/office/drawing/2014/main" id="{588A3D30-A5B7-4DCF-95F9-60AFE4640BD9}"/>
              </a:ext>
            </a:extLst>
          </p:cNvPr>
          <p:cNvSpPr txBox="1"/>
          <p:nvPr/>
        </p:nvSpPr>
        <p:spPr>
          <a:xfrm>
            <a:off x="889457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36</a:t>
            </a:r>
          </a:p>
        </p:txBody>
      </p:sp>
    </p:spTree>
    <p:extLst>
      <p:ext uri="{BB962C8B-B14F-4D97-AF65-F5344CB8AC3E}">
        <p14:creationId xmlns:p14="http://schemas.microsoft.com/office/powerpoint/2010/main" val="1374552446"/>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342900" y="210940"/>
            <a:ext cx="809244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2022 Flexible Spending Account</a:t>
            </a:r>
            <a:endParaRPr dirty="0">
              <a:solidFill>
                <a:schemeClr val="tx1"/>
              </a:solidFill>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668510"/>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369654"/>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792437" y="1770089"/>
            <a:ext cx="553688"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STD</a:t>
            </a:r>
            <a:endParaRPr kumimoji="0" lang="en-US" sz="1600" b="1" i="0" u="none" strike="noStrike" cap="none" spc="0" normalizeH="0" baseline="0" dirty="0">
              <a:ln>
                <a:noFill/>
              </a:ln>
              <a:solidFill>
                <a:schemeClr val="bg1"/>
              </a:solidFill>
              <a:effectLst/>
              <a:uFillTx/>
              <a:sym typeface="Calibri"/>
            </a:endParaRPr>
          </a:p>
        </p:txBody>
      </p:sp>
      <p:sp>
        <p:nvSpPr>
          <p:cNvPr id="12" name="Rectangle 11">
            <a:extLst>
              <a:ext uri="{FF2B5EF4-FFF2-40B4-BE49-F238E27FC236}">
                <a16:creationId xmlns:a16="http://schemas.microsoft.com/office/drawing/2014/main" id="{A552E09E-8652-4113-A32C-4F90C077F3E4}"/>
              </a:ext>
            </a:extLst>
          </p:cNvPr>
          <p:cNvSpPr/>
          <p:nvPr/>
        </p:nvSpPr>
        <p:spPr>
          <a:xfrm>
            <a:off x="27375" y="782909"/>
            <a:ext cx="7239000" cy="4247317"/>
          </a:xfrm>
          <a:prstGeom prst="rect">
            <a:avLst/>
          </a:prstGeom>
        </p:spPr>
        <p:txBody>
          <a:bodyPr wrap="square">
            <a:spAutoFit/>
          </a:bodyPr>
          <a:lstStyle/>
          <a:p>
            <a:pPr fontAlgn="auto">
              <a:spcAft>
                <a:spcPts val="0"/>
              </a:spcAft>
              <a:defRPr/>
            </a:pPr>
            <a:endParaRPr lang="en-US" sz="1400" b="1" dirty="0">
              <a:cs typeface="Calibri" panose="020F0502020204030204" pitchFamily="34" charset="0"/>
            </a:endParaRPr>
          </a:p>
          <a:p>
            <a:pPr fontAlgn="auto">
              <a:spcAft>
                <a:spcPts val="0"/>
              </a:spcAft>
              <a:defRPr/>
            </a:pPr>
            <a:r>
              <a:rPr lang="en-US" sz="1400" b="1" u="sng" dirty="0">
                <a:cs typeface="Calibri" panose="020F0502020204030204" pitchFamily="34" charset="0"/>
              </a:rPr>
              <a:t>MEDICAL FSA</a:t>
            </a:r>
          </a:p>
          <a:p>
            <a:pPr fontAlgn="auto">
              <a:spcAft>
                <a:spcPts val="0"/>
              </a:spcAft>
              <a:defRPr/>
            </a:pPr>
            <a:endParaRPr lang="en-US" sz="1400" b="1" dirty="0">
              <a:cs typeface="Calibri" panose="020F0502020204030204" pitchFamily="34" charset="0"/>
            </a:endParaRPr>
          </a:p>
          <a:p>
            <a:pPr marL="342900" indent="-342900" fontAlgn="auto">
              <a:spcAft>
                <a:spcPts val="0"/>
              </a:spcAft>
              <a:buFont typeface="Wingdings" panose="05000000000000000000" pitchFamily="2" charset="2"/>
              <a:buChar char="§"/>
              <a:defRPr/>
            </a:pPr>
            <a:r>
              <a:rPr lang="en-US" sz="1400" dirty="0">
                <a:cs typeface="Calibri" panose="020F0502020204030204" pitchFamily="34" charset="0"/>
              </a:rPr>
              <a:t>Healthcare FSA: Pre-tax dollars set aside to pay for unreimbursed medical, dental, prescription and vision expenses</a:t>
            </a:r>
          </a:p>
          <a:p>
            <a:pPr marL="342900" indent="-342900" fontAlgn="auto">
              <a:spcAft>
                <a:spcPts val="0"/>
              </a:spcAft>
              <a:buFont typeface="Wingdings" panose="05000000000000000000" pitchFamily="2" charset="2"/>
              <a:buChar char="§"/>
              <a:defRPr/>
            </a:pPr>
            <a:endParaRPr lang="en-US" sz="1200" dirty="0">
              <a:cs typeface="Calibri" panose="020F0502020204030204" pitchFamily="34" charset="0"/>
            </a:endParaRPr>
          </a:p>
          <a:p>
            <a:pPr marL="342900" indent="-342900" fontAlgn="auto">
              <a:spcAft>
                <a:spcPts val="0"/>
              </a:spcAft>
              <a:buFont typeface="Wingdings" panose="05000000000000000000" pitchFamily="2" charset="2"/>
              <a:buChar char="§"/>
              <a:defRPr/>
            </a:pPr>
            <a:r>
              <a:rPr lang="en-US" sz="1400" dirty="0">
                <a:cs typeface="Calibri" panose="020F0502020204030204" pitchFamily="34" charset="0"/>
              </a:rPr>
              <a:t>2022 Maximum Contribution: $2,850</a:t>
            </a:r>
          </a:p>
          <a:p>
            <a:pPr marL="342900" indent="-342900" fontAlgn="auto">
              <a:spcAft>
                <a:spcPts val="0"/>
              </a:spcAft>
              <a:buFont typeface="Wingdings" panose="05000000000000000000" pitchFamily="2" charset="2"/>
              <a:buChar char="§"/>
              <a:defRPr/>
            </a:pPr>
            <a:endParaRPr lang="en-US" sz="1200" dirty="0">
              <a:cs typeface="Calibri" panose="020F0502020204030204" pitchFamily="34" charset="0"/>
            </a:endParaRPr>
          </a:p>
          <a:p>
            <a:pPr marL="342900" indent="-342900" fontAlgn="auto">
              <a:spcAft>
                <a:spcPts val="0"/>
              </a:spcAft>
              <a:buFont typeface="Wingdings" panose="05000000000000000000" pitchFamily="2" charset="2"/>
              <a:buChar char="§"/>
              <a:defRPr/>
            </a:pPr>
            <a:r>
              <a:rPr lang="en-US" sz="1400" dirty="0">
                <a:cs typeface="Calibri" panose="020F0502020204030204" pitchFamily="34" charset="0"/>
              </a:rPr>
              <a:t>FSA funds will be deducted bi-weekly from your payroll; you must use all the funds before end of the plan year</a:t>
            </a:r>
          </a:p>
          <a:p>
            <a:pPr marL="342900" indent="-342900" fontAlgn="auto">
              <a:spcAft>
                <a:spcPts val="0"/>
              </a:spcAft>
              <a:buFont typeface="Wingdings" panose="05000000000000000000" pitchFamily="2" charset="2"/>
              <a:buChar char="§"/>
              <a:defRPr/>
            </a:pPr>
            <a:endParaRPr lang="en-US" sz="1200" dirty="0">
              <a:cs typeface="Calibri" panose="020F0502020204030204" pitchFamily="34" charset="0"/>
            </a:endParaRPr>
          </a:p>
          <a:p>
            <a:pPr marL="342900" indent="-342900" fontAlgn="auto">
              <a:spcAft>
                <a:spcPts val="0"/>
              </a:spcAft>
              <a:buFont typeface="Wingdings" panose="05000000000000000000" pitchFamily="2" charset="2"/>
              <a:buChar char="§"/>
              <a:defRPr/>
            </a:pPr>
            <a:r>
              <a:rPr lang="en-US" sz="1400" dirty="0">
                <a:cs typeface="Calibri" panose="020F0502020204030204" pitchFamily="34" charset="0"/>
              </a:rPr>
              <a:t>There is a grace period of 2 ½ months after the end of the plan year. Claims incurred during these 2 ½ months will be applied to any balance left in the prior year account.</a:t>
            </a:r>
          </a:p>
          <a:p>
            <a:pPr marL="342900" indent="-342900" fontAlgn="auto">
              <a:spcAft>
                <a:spcPts val="0"/>
              </a:spcAft>
              <a:buFont typeface="Wingdings" panose="05000000000000000000" pitchFamily="2" charset="2"/>
              <a:buChar char="§"/>
              <a:defRPr/>
            </a:pPr>
            <a:endParaRPr lang="en-US" sz="1200" b="1" dirty="0">
              <a:cs typeface="Calibri" panose="020F0502020204030204" pitchFamily="34" charset="0"/>
            </a:endParaRPr>
          </a:p>
          <a:p>
            <a:pPr marL="285750" indent="-285750">
              <a:buFont typeface="Wingdings" panose="05000000000000000000" pitchFamily="2" charset="2"/>
              <a:buChar char="§"/>
              <a:defRPr/>
            </a:pPr>
            <a:r>
              <a:rPr lang="en-US" sz="1400" dirty="0">
                <a:cs typeface="Calibri" panose="020F0502020204030204" pitchFamily="34" charset="0"/>
              </a:rPr>
              <a:t> For eligible expenses, please refer to the following link:</a:t>
            </a:r>
          </a:p>
          <a:p>
            <a:pPr marL="742950" lvl="1" indent="-285750">
              <a:buFont typeface="Courier New" panose="02070309020205020404" pitchFamily="49" charset="0"/>
              <a:buChar char="o"/>
              <a:defRPr/>
            </a:pPr>
            <a:r>
              <a:rPr lang="en-US" sz="1400" b="1" i="1" dirty="0">
                <a:solidFill>
                  <a:srgbClr val="A27B00"/>
                </a:solidFill>
                <a:cs typeface="Calibri" panose="020F0502020204030204" pitchFamily="34" charset="0"/>
              </a:rPr>
              <a:t>https://ww.irs.gov/publications/p502/</a:t>
            </a:r>
          </a:p>
          <a:p>
            <a:pPr marL="285750" indent="-285750">
              <a:buFont typeface="Wingdings" panose="05000000000000000000" pitchFamily="2" charset="2"/>
              <a:buChar char="§"/>
              <a:defRPr/>
            </a:pPr>
            <a:endParaRPr lang="en-US" sz="1000" dirty="0">
              <a:cs typeface="Calibri" panose="020F0502020204030204" pitchFamily="34" charset="0"/>
            </a:endParaRPr>
          </a:p>
          <a:p>
            <a:pPr marL="1298448" lvl="4">
              <a:defRPr/>
            </a:pPr>
            <a:r>
              <a:rPr lang="en-US" dirty="0">
                <a:cs typeface="Calibri" panose="020F0502020204030204" pitchFamily="34" charset="0"/>
              </a:rPr>
              <a:t>	</a:t>
            </a:r>
          </a:p>
          <a:p>
            <a:pPr marL="1298448" lvl="4">
              <a:defRPr/>
            </a:pPr>
            <a:endParaRPr lang="en-US" sz="1000" b="1" dirty="0">
              <a:cs typeface="Calibri" panose="020F0502020204030204" pitchFamily="34" charset="0"/>
            </a:endParaRPr>
          </a:p>
          <a:p>
            <a:pPr algn="ctr" fontAlgn="auto">
              <a:spcAft>
                <a:spcPts val="0"/>
              </a:spcAft>
              <a:defRPr/>
            </a:pPr>
            <a:endParaRPr lang="en-US" sz="1600" b="1" dirty="0">
              <a:latin typeface="+mn-lt"/>
              <a:cs typeface="Calibri" panose="020F0502020204030204" pitchFamily="34" charset="0"/>
            </a:endParaRPr>
          </a:p>
        </p:txBody>
      </p:sp>
      <p:sp>
        <p:nvSpPr>
          <p:cNvPr id="18" name="TextBox 17">
            <a:extLst>
              <a:ext uri="{FF2B5EF4-FFF2-40B4-BE49-F238E27FC236}">
                <a16:creationId xmlns:a16="http://schemas.microsoft.com/office/drawing/2014/main" id="{C13B4962-15A5-493C-B894-5EECC56A6CD3}"/>
              </a:ext>
            </a:extLst>
          </p:cNvPr>
          <p:cNvSpPr txBox="1"/>
          <p:nvPr/>
        </p:nvSpPr>
        <p:spPr>
          <a:xfrm>
            <a:off x="82358" y="4524054"/>
            <a:ext cx="9014603" cy="2431435"/>
          </a:xfrm>
          <a:prstGeom prst="rect">
            <a:avLst/>
          </a:prstGeom>
          <a:noFill/>
        </p:spPr>
        <p:txBody>
          <a:bodyPr wrap="square" rtlCol="0">
            <a:spAutoFit/>
          </a:bodyPr>
          <a:lstStyle/>
          <a:p>
            <a:r>
              <a:rPr lang="en-US" sz="1400" b="1" u="sng" dirty="0"/>
              <a:t>DEPENDENT CARE FSA</a:t>
            </a:r>
          </a:p>
          <a:p>
            <a:endParaRPr lang="en-US" sz="1400" b="1" dirty="0"/>
          </a:p>
          <a:p>
            <a:pPr marL="285750" indent="-285750">
              <a:buFont typeface="Wingdings" panose="05000000000000000000" pitchFamily="2" charset="2"/>
              <a:buChar char="§"/>
            </a:pPr>
            <a:r>
              <a:rPr lang="en-US" sz="1400" dirty="0"/>
              <a:t>DCFSA: Set aside pre-tax dollars via payroll deduction to pay for child care or elder care eligible expenses</a:t>
            </a:r>
          </a:p>
          <a:p>
            <a:pPr marL="285750" indent="-285750">
              <a:buFont typeface="Wingdings" panose="05000000000000000000" pitchFamily="2" charset="2"/>
              <a:buChar char="§"/>
            </a:pPr>
            <a:endParaRPr lang="en-US" sz="1200" dirty="0"/>
          </a:p>
          <a:p>
            <a:pPr marL="285750" indent="-285750">
              <a:buFont typeface="Wingdings" panose="05000000000000000000" pitchFamily="2" charset="2"/>
              <a:buChar char="§"/>
            </a:pPr>
            <a:r>
              <a:rPr lang="en-US" sz="1400" dirty="0"/>
              <a:t>2022 Maximum Contributions: $5,000 per plan year </a:t>
            </a:r>
          </a:p>
          <a:p>
            <a:pPr marL="285750" indent="-285750">
              <a:buFont typeface="Wingdings" panose="05000000000000000000" pitchFamily="2" charset="2"/>
              <a:buChar char="§"/>
            </a:pPr>
            <a:endParaRPr lang="en-US" sz="1400" dirty="0"/>
          </a:p>
          <a:p>
            <a:pPr marL="285750" indent="-285750">
              <a:buFont typeface="Wingdings" panose="05000000000000000000" pitchFamily="2" charset="2"/>
              <a:buChar char="§"/>
            </a:pPr>
            <a:r>
              <a:rPr lang="en-US" sz="1400" dirty="0"/>
              <a:t>There is a grace period of </a:t>
            </a:r>
            <a:r>
              <a:rPr lang="en-US" sz="1400" dirty="0">
                <a:cs typeface="Calibri" panose="020F0502020204030204" pitchFamily="34" charset="0"/>
              </a:rPr>
              <a:t>2 ½ months after the end of plan year.</a:t>
            </a:r>
          </a:p>
          <a:p>
            <a:pPr marL="285750" indent="-285750">
              <a:buFont typeface="Wingdings" panose="05000000000000000000" pitchFamily="2" charset="2"/>
              <a:buChar char="§"/>
            </a:pPr>
            <a:endParaRPr lang="en-US" sz="1400" dirty="0">
              <a:cs typeface="Calibri" panose="020F0502020204030204" pitchFamily="34" charset="0"/>
            </a:endParaRPr>
          </a:p>
          <a:p>
            <a:pPr algn="ctr"/>
            <a:r>
              <a:rPr lang="en-US" sz="1400" b="1" dirty="0">
                <a:solidFill>
                  <a:srgbClr val="A27B00"/>
                </a:solidFill>
                <a:cs typeface="Calibri" panose="020F0502020204030204" pitchFamily="34" charset="0"/>
              </a:rPr>
              <a:t>All claims for the current plan year must be submitted to Discovery Benefits by the end of February, 2022 </a:t>
            </a:r>
            <a:endParaRPr lang="en-US" sz="1400" b="1" dirty="0">
              <a:solidFill>
                <a:srgbClr val="A27B00"/>
              </a:solidFill>
            </a:endParaRPr>
          </a:p>
          <a:p>
            <a:pPr algn="ctr"/>
            <a:endParaRPr lang="en-US" sz="1400" b="1" dirty="0"/>
          </a:p>
          <a:p>
            <a:pPr marL="285750" indent="-285750">
              <a:buFont typeface="Wingdings" panose="05000000000000000000" pitchFamily="2" charset="2"/>
              <a:buChar char="§"/>
            </a:pPr>
            <a:endParaRPr lang="en-US" sz="1400" b="1" dirty="0"/>
          </a:p>
        </p:txBody>
      </p:sp>
      <p:pic>
        <p:nvPicPr>
          <p:cNvPr id="20" name="Picture 19" descr="MCj04413150000[1]">
            <a:extLst>
              <a:ext uri="{FF2B5EF4-FFF2-40B4-BE49-F238E27FC236}">
                <a16:creationId xmlns:a16="http://schemas.microsoft.com/office/drawing/2014/main" id="{A7CE521E-6882-4271-BAFE-C8378C7C8372}"/>
              </a:ext>
            </a:extLst>
          </p:cNvPr>
          <p:cNvPicPr>
            <a:picLocks noChangeAspect="1" noChangeArrowheads="1"/>
          </p:cNvPicPr>
          <p:nvPr/>
        </p:nvPicPr>
        <p:blipFill>
          <a:blip r:embed="rId3" cstate="print"/>
          <a:srcRect/>
          <a:stretch>
            <a:fillRect/>
          </a:stretch>
        </p:blipFill>
        <p:spPr bwMode="auto">
          <a:xfrm>
            <a:off x="7073660" y="1056961"/>
            <a:ext cx="1830239" cy="1830239"/>
          </a:xfrm>
          <a:prstGeom prst="rect">
            <a:avLst/>
          </a:prstGeom>
          <a:noFill/>
          <a:ln w="9525">
            <a:noFill/>
            <a:miter lim="800000"/>
            <a:headEnd/>
            <a:tailEnd/>
          </a:ln>
        </p:spPr>
      </p:pic>
      <p:sp>
        <p:nvSpPr>
          <p:cNvPr id="2" name="TextBox 1">
            <a:extLst>
              <a:ext uri="{FF2B5EF4-FFF2-40B4-BE49-F238E27FC236}">
                <a16:creationId xmlns:a16="http://schemas.microsoft.com/office/drawing/2014/main" id="{70BE965D-65AD-4496-93D5-CE36F436407F}"/>
              </a:ext>
            </a:extLst>
          </p:cNvPr>
          <p:cNvSpPr txBox="1"/>
          <p:nvPr/>
        </p:nvSpPr>
        <p:spPr>
          <a:xfrm>
            <a:off x="8812217" y="6635080"/>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37</a:t>
            </a:r>
          </a:p>
        </p:txBody>
      </p:sp>
    </p:spTree>
    <p:extLst>
      <p:ext uri="{BB962C8B-B14F-4D97-AF65-F5344CB8AC3E}">
        <p14:creationId xmlns:p14="http://schemas.microsoft.com/office/powerpoint/2010/main" val="969130767"/>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372862" y="202497"/>
            <a:ext cx="8313938"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What is a Flexible Savings Account (FSA) </a:t>
            </a:r>
            <a:endParaRPr dirty="0">
              <a:solidFill>
                <a:schemeClr val="tx1"/>
              </a:solidFill>
            </a:endParaRPr>
          </a:p>
        </p:txBody>
      </p:sp>
      <p:sp>
        <p:nvSpPr>
          <p:cNvPr id="12" name="Rectangle 11">
            <a:extLst>
              <a:ext uri="{FF2B5EF4-FFF2-40B4-BE49-F238E27FC236}">
                <a16:creationId xmlns:a16="http://schemas.microsoft.com/office/drawing/2014/main" id="{B73CF985-2324-484E-B900-943A32CADE0C}"/>
              </a:ext>
            </a:extLst>
          </p:cNvPr>
          <p:cNvSpPr/>
          <p:nvPr/>
        </p:nvSpPr>
        <p:spPr>
          <a:xfrm>
            <a:off x="2009214" y="3193486"/>
            <a:ext cx="2296718" cy="830997"/>
          </a:xfrm>
          <a:prstGeom prst="rect">
            <a:avLst/>
          </a:prstGeom>
        </p:spPr>
        <p:txBody>
          <a:bodyPr wrap="square">
            <a:spAutoFit/>
          </a:bodyPr>
          <a:lstStyle/>
          <a:p>
            <a:pPr lvl="0" algn="ctr"/>
            <a:r>
              <a:rPr lang="en-US" sz="1600" dirty="0">
                <a:solidFill>
                  <a:schemeClr val="bg1"/>
                </a:solidFill>
              </a:rPr>
              <a:t>A bank account paired with a qualified high-deductible health plan</a:t>
            </a:r>
          </a:p>
        </p:txBody>
      </p:sp>
      <p:sp>
        <p:nvSpPr>
          <p:cNvPr id="13" name="Rectangle 12">
            <a:extLst>
              <a:ext uri="{FF2B5EF4-FFF2-40B4-BE49-F238E27FC236}">
                <a16:creationId xmlns:a16="http://schemas.microsoft.com/office/drawing/2014/main" id="{6B7CD51D-15CB-4177-9C32-406AD3D3848A}"/>
              </a:ext>
            </a:extLst>
          </p:cNvPr>
          <p:cNvSpPr/>
          <p:nvPr/>
        </p:nvSpPr>
        <p:spPr>
          <a:xfrm>
            <a:off x="4751971" y="3285999"/>
            <a:ext cx="1994454" cy="584775"/>
          </a:xfrm>
          <a:prstGeom prst="rect">
            <a:avLst/>
          </a:prstGeom>
        </p:spPr>
        <p:txBody>
          <a:bodyPr wrap="square">
            <a:spAutoFit/>
          </a:bodyPr>
          <a:lstStyle/>
          <a:p>
            <a:pPr lvl="0" algn="ctr"/>
            <a:r>
              <a:rPr lang="en-US" sz="1600" dirty="0">
                <a:solidFill>
                  <a:schemeClr val="bg1"/>
                </a:solidFill>
              </a:rPr>
              <a:t>A bank account that is owned by you.</a:t>
            </a:r>
          </a:p>
        </p:txBody>
      </p:sp>
      <p:sp>
        <p:nvSpPr>
          <p:cNvPr id="14" name="Rectangle 13">
            <a:extLst>
              <a:ext uri="{FF2B5EF4-FFF2-40B4-BE49-F238E27FC236}">
                <a16:creationId xmlns:a16="http://schemas.microsoft.com/office/drawing/2014/main" id="{7B6E9E45-1ED0-4734-AB36-126D4AAD6016}"/>
              </a:ext>
            </a:extLst>
          </p:cNvPr>
          <p:cNvSpPr/>
          <p:nvPr/>
        </p:nvSpPr>
        <p:spPr>
          <a:xfrm>
            <a:off x="2258618" y="4309817"/>
            <a:ext cx="1986693" cy="1077218"/>
          </a:xfrm>
          <a:prstGeom prst="rect">
            <a:avLst/>
          </a:prstGeom>
        </p:spPr>
        <p:txBody>
          <a:bodyPr wrap="square">
            <a:spAutoFit/>
          </a:bodyPr>
          <a:lstStyle/>
          <a:p>
            <a:pPr lvl="0" algn="ctr"/>
            <a:r>
              <a:rPr lang="en-US" sz="1600" dirty="0">
                <a:solidFill>
                  <a:schemeClr val="bg1"/>
                </a:solidFill>
              </a:rPr>
              <a:t>Money that can be used for current and future medical expenses</a:t>
            </a:r>
          </a:p>
        </p:txBody>
      </p:sp>
      <p:sp>
        <p:nvSpPr>
          <p:cNvPr id="15" name="Rectangle 14">
            <a:extLst>
              <a:ext uri="{FF2B5EF4-FFF2-40B4-BE49-F238E27FC236}">
                <a16:creationId xmlns:a16="http://schemas.microsoft.com/office/drawing/2014/main" id="{14187843-32C4-474F-A294-6E3310EEB7D2}"/>
              </a:ext>
            </a:extLst>
          </p:cNvPr>
          <p:cNvSpPr/>
          <p:nvPr/>
        </p:nvSpPr>
        <p:spPr>
          <a:xfrm>
            <a:off x="4521124" y="4241430"/>
            <a:ext cx="1351221" cy="1569660"/>
          </a:xfrm>
          <a:prstGeom prst="rect">
            <a:avLst/>
          </a:prstGeom>
        </p:spPr>
        <p:txBody>
          <a:bodyPr wrap="square">
            <a:spAutoFit/>
          </a:bodyPr>
          <a:lstStyle/>
          <a:p>
            <a:pPr lvl="0" algn="ctr"/>
            <a:r>
              <a:rPr lang="en-US" sz="1600" dirty="0">
                <a:solidFill>
                  <a:schemeClr val="bg1"/>
                </a:solidFill>
              </a:rPr>
              <a:t>The Health Savings Account is your personal bank account and portable.</a:t>
            </a:r>
          </a:p>
        </p:txBody>
      </p:sp>
      <p:sp>
        <p:nvSpPr>
          <p:cNvPr id="2" name="TextBox 1">
            <a:extLst>
              <a:ext uri="{FF2B5EF4-FFF2-40B4-BE49-F238E27FC236}">
                <a16:creationId xmlns:a16="http://schemas.microsoft.com/office/drawing/2014/main" id="{93E72971-F295-447C-BD3E-5D518F7F49B8}"/>
              </a:ext>
            </a:extLst>
          </p:cNvPr>
          <p:cNvSpPr txBox="1"/>
          <p:nvPr/>
        </p:nvSpPr>
        <p:spPr>
          <a:xfrm>
            <a:off x="8763535" y="653503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38</a:t>
            </a:r>
          </a:p>
        </p:txBody>
      </p:sp>
      <p:pic>
        <p:nvPicPr>
          <p:cNvPr id="4" name="Picture 3">
            <a:extLst>
              <a:ext uri="{FF2B5EF4-FFF2-40B4-BE49-F238E27FC236}">
                <a16:creationId xmlns:a16="http://schemas.microsoft.com/office/drawing/2014/main" id="{7238E4F7-2A9F-4619-813E-2EA3A36001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76" y="1146972"/>
            <a:ext cx="4420774" cy="4857933"/>
          </a:xfrm>
          <a:prstGeom prst="rect">
            <a:avLst/>
          </a:prstGeom>
        </p:spPr>
      </p:pic>
      <p:pic>
        <p:nvPicPr>
          <p:cNvPr id="6" name="Picture 5">
            <a:extLst>
              <a:ext uri="{FF2B5EF4-FFF2-40B4-BE49-F238E27FC236}">
                <a16:creationId xmlns:a16="http://schemas.microsoft.com/office/drawing/2014/main" id="{2863E976-400C-48F6-9C71-F6EF5A1856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0367" y="1163493"/>
            <a:ext cx="4420774" cy="4978152"/>
          </a:xfrm>
          <a:prstGeom prst="rect">
            <a:avLst/>
          </a:prstGeom>
        </p:spPr>
      </p:pic>
    </p:spTree>
    <p:extLst>
      <p:ext uri="{BB962C8B-B14F-4D97-AF65-F5344CB8AC3E}">
        <p14:creationId xmlns:p14="http://schemas.microsoft.com/office/powerpoint/2010/main" val="321352655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31"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1000" fill="hold"/>
                                        <p:tgtEl>
                                          <p:spTgt spid="14"/>
                                        </p:tgtEl>
                                        <p:attrNameLst>
                                          <p:attrName>ppt_w</p:attrName>
                                        </p:attrNameLst>
                                      </p:cBhvr>
                                      <p:tavLst>
                                        <p:tav tm="0">
                                          <p:val>
                                            <p:fltVal val="0"/>
                                          </p:val>
                                        </p:tav>
                                        <p:tav tm="100000">
                                          <p:val>
                                            <p:strVal val="#ppt_w"/>
                                          </p:val>
                                        </p:tav>
                                      </p:tavLst>
                                    </p:anim>
                                    <p:anim calcmode="lin" valueType="num">
                                      <p:cBhvr>
                                        <p:cTn id="17" dur="1000" fill="hold"/>
                                        <p:tgtEl>
                                          <p:spTgt spid="14"/>
                                        </p:tgtEl>
                                        <p:attrNameLst>
                                          <p:attrName>ppt_h</p:attrName>
                                        </p:attrNameLst>
                                      </p:cBhvr>
                                      <p:tavLst>
                                        <p:tav tm="0">
                                          <p:val>
                                            <p:fltVal val="0"/>
                                          </p:val>
                                        </p:tav>
                                        <p:tav tm="100000">
                                          <p:val>
                                            <p:strVal val="#ppt_h"/>
                                          </p:val>
                                        </p:tav>
                                      </p:tavLst>
                                    </p:anim>
                                    <p:anim calcmode="lin" valueType="num">
                                      <p:cBhvr>
                                        <p:cTn id="18" dur="1000" fill="hold"/>
                                        <p:tgtEl>
                                          <p:spTgt spid="14"/>
                                        </p:tgtEl>
                                        <p:attrNameLst>
                                          <p:attrName>style.rotation</p:attrName>
                                        </p:attrNameLst>
                                      </p:cBhvr>
                                      <p:tavLst>
                                        <p:tav tm="0">
                                          <p:val>
                                            <p:fltVal val="90"/>
                                          </p:val>
                                        </p:tav>
                                        <p:tav tm="100000">
                                          <p:val>
                                            <p:fltVal val="0"/>
                                          </p:val>
                                        </p:tav>
                                      </p:tavLst>
                                    </p:anim>
                                    <p:animEffect transition="in" filter="fade">
                                      <p:cBhvr>
                                        <p:cTn id="19" dur="1000"/>
                                        <p:tgtEl>
                                          <p:spTgt spid="14"/>
                                        </p:tgtEl>
                                      </p:cBhvr>
                                    </p:animEffect>
                                  </p:childTnLst>
                                </p:cTn>
                              </p:par>
                            </p:childTnLst>
                          </p:cTn>
                        </p:par>
                        <p:par>
                          <p:cTn id="20" fill="hold">
                            <p:stCondLst>
                              <p:cond delay="1500"/>
                            </p:stCondLst>
                            <p:childTnLst>
                              <p:par>
                                <p:cTn id="21" presetID="31"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0" fill="hold"/>
                                        <p:tgtEl>
                                          <p:spTgt spid="15"/>
                                        </p:tgtEl>
                                        <p:attrNameLst>
                                          <p:attrName>ppt_w</p:attrName>
                                        </p:attrNameLst>
                                      </p:cBhvr>
                                      <p:tavLst>
                                        <p:tav tm="0">
                                          <p:val>
                                            <p:fltVal val="0"/>
                                          </p:val>
                                        </p:tav>
                                        <p:tav tm="100000">
                                          <p:val>
                                            <p:strVal val="#ppt_w"/>
                                          </p:val>
                                        </p:tav>
                                      </p:tavLst>
                                    </p:anim>
                                    <p:anim calcmode="lin" valueType="num">
                                      <p:cBhvr>
                                        <p:cTn id="24" dur="1000" fill="hold"/>
                                        <p:tgtEl>
                                          <p:spTgt spid="15"/>
                                        </p:tgtEl>
                                        <p:attrNameLst>
                                          <p:attrName>ppt_h</p:attrName>
                                        </p:attrNameLst>
                                      </p:cBhvr>
                                      <p:tavLst>
                                        <p:tav tm="0">
                                          <p:val>
                                            <p:fltVal val="0"/>
                                          </p:val>
                                        </p:tav>
                                        <p:tav tm="100000">
                                          <p:val>
                                            <p:strVal val="#ppt_h"/>
                                          </p:val>
                                        </p:tav>
                                      </p:tavLst>
                                    </p:anim>
                                    <p:anim calcmode="lin" valueType="num">
                                      <p:cBhvr>
                                        <p:cTn id="25" dur="1000" fill="hold"/>
                                        <p:tgtEl>
                                          <p:spTgt spid="15"/>
                                        </p:tgtEl>
                                        <p:attrNameLst>
                                          <p:attrName>style.rotation</p:attrName>
                                        </p:attrNameLst>
                                      </p:cBhvr>
                                      <p:tavLst>
                                        <p:tav tm="0">
                                          <p:val>
                                            <p:fltVal val="90"/>
                                          </p:val>
                                        </p:tav>
                                        <p:tav tm="100000">
                                          <p:val>
                                            <p:fltVal val="0"/>
                                          </p:val>
                                        </p:tav>
                                      </p:tavLst>
                                    </p:anim>
                                    <p:animEffect transition="in" filter="fade">
                                      <p:cBhvr>
                                        <p:cTn id="2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342900" y="210940"/>
            <a:ext cx="809244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2022 Flexible Spending Accounts</a:t>
            </a:r>
            <a:endParaRPr dirty="0">
              <a:solidFill>
                <a:schemeClr val="tx1"/>
              </a:solidFill>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668510"/>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369654"/>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792437" y="1770089"/>
            <a:ext cx="553688"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STD</a:t>
            </a:r>
            <a:endParaRPr kumimoji="0" lang="en-US" sz="1600" b="1" i="0" u="none" strike="noStrike" cap="none" spc="0" normalizeH="0" baseline="0" dirty="0">
              <a:ln>
                <a:noFill/>
              </a:ln>
              <a:solidFill>
                <a:schemeClr val="bg1"/>
              </a:solidFill>
              <a:effectLst/>
              <a:uFillTx/>
              <a:sym typeface="Calibri"/>
            </a:endParaRPr>
          </a:p>
        </p:txBody>
      </p:sp>
      <p:sp>
        <p:nvSpPr>
          <p:cNvPr id="2" name="TextBox 1">
            <a:extLst>
              <a:ext uri="{FF2B5EF4-FFF2-40B4-BE49-F238E27FC236}">
                <a16:creationId xmlns:a16="http://schemas.microsoft.com/office/drawing/2014/main" id="{70BE965D-65AD-4496-93D5-CE36F436407F}"/>
              </a:ext>
            </a:extLst>
          </p:cNvPr>
          <p:cNvSpPr txBox="1"/>
          <p:nvPr/>
        </p:nvSpPr>
        <p:spPr>
          <a:xfrm>
            <a:off x="8812217" y="6635080"/>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39</a:t>
            </a:r>
          </a:p>
        </p:txBody>
      </p:sp>
      <p:sp>
        <p:nvSpPr>
          <p:cNvPr id="8" name="Content Placeholder 2">
            <a:extLst>
              <a:ext uri="{FF2B5EF4-FFF2-40B4-BE49-F238E27FC236}">
                <a16:creationId xmlns:a16="http://schemas.microsoft.com/office/drawing/2014/main" id="{6E7D598E-2BB2-48D4-A08F-987EB54884A4}"/>
              </a:ext>
            </a:extLst>
          </p:cNvPr>
          <p:cNvSpPr txBox="1">
            <a:spLocks/>
          </p:cNvSpPr>
          <p:nvPr/>
        </p:nvSpPr>
        <p:spPr>
          <a:xfrm>
            <a:off x="389965" y="1901331"/>
            <a:ext cx="8171329" cy="3200400"/>
          </a:xfrm>
          <a:prstGeom prst="rect">
            <a:avLst/>
          </a:prstGeom>
        </p:spPr>
        <p:txBody>
          <a:bodyPr>
            <a:normAutofit/>
          </a:bodyPr>
          <a:lstStyle>
            <a:lvl1pPr marL="342900" marR="0" indent="-3429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1pPr>
            <a:lvl2pPr marL="783771" marR="0" indent="-326571"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2pPr>
            <a:lvl3pPr marL="1219200" marR="0" indent="-3048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3pPr>
            <a:lvl4pPr marL="17373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4pPr>
            <a:lvl5pPr marL="21945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5pPr>
            <a:lvl6pPr marL="26517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6pPr>
            <a:lvl7pPr marL="31089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7pPr>
            <a:lvl8pPr marL="35661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8pPr>
            <a:lvl9pPr marL="40233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9pPr>
          </a:lstStyle>
          <a:p>
            <a:pPr hangingPunct="1"/>
            <a:r>
              <a:rPr lang="en-US" sz="1800" dirty="0">
                <a:solidFill>
                  <a:schemeClr val="tx1"/>
                </a:solidFill>
                <a:cs typeface="Arial" panose="020B0604020202020204" pitchFamily="34" charset="0"/>
              </a:rPr>
              <a:t>Flexible Spending Accounts (FSA) are a great way for you to SAVE MONEY on pre-planned health and day care expenses!</a:t>
            </a:r>
          </a:p>
          <a:p>
            <a:pPr lvl="2" hangingPunct="1">
              <a:buFont typeface="Arial" panose="020B0604020202020204" pitchFamily="34" charset="0"/>
              <a:buChar char="—"/>
            </a:pPr>
            <a:r>
              <a:rPr lang="en-US" sz="1600" dirty="0">
                <a:solidFill>
                  <a:schemeClr val="tx1"/>
                </a:solidFill>
                <a:cs typeface="Arial" panose="020B0604020202020204" pitchFamily="34" charset="0"/>
              </a:rPr>
              <a:t>Participation is 100% voluntary</a:t>
            </a:r>
          </a:p>
          <a:p>
            <a:pPr lvl="2" hangingPunct="1">
              <a:buFont typeface="Arial" panose="020B0604020202020204" pitchFamily="34" charset="0"/>
              <a:buChar char="—"/>
            </a:pPr>
            <a:r>
              <a:rPr lang="en-US" sz="1600" dirty="0">
                <a:solidFill>
                  <a:schemeClr val="tx1"/>
                </a:solidFill>
                <a:cs typeface="Arial" panose="020B0604020202020204" pitchFamily="34" charset="0"/>
              </a:rPr>
              <a:t>Savings are TAX FREE, not Tax Deferred</a:t>
            </a:r>
          </a:p>
          <a:p>
            <a:pPr lvl="2" hangingPunct="1">
              <a:buFont typeface="Arial" panose="020B0604020202020204" pitchFamily="34" charset="0"/>
              <a:buChar char="—"/>
            </a:pPr>
            <a:r>
              <a:rPr lang="en-US" sz="1600" dirty="0">
                <a:solidFill>
                  <a:schemeClr val="tx1"/>
                </a:solidFill>
                <a:cs typeface="Arial" panose="020B0604020202020204" pitchFamily="34" charset="0"/>
              </a:rPr>
              <a:t>Supported by Section 125 and 129 of the IRS Code</a:t>
            </a:r>
          </a:p>
          <a:p>
            <a:pPr hangingPunct="1"/>
            <a:r>
              <a:rPr lang="en-US" sz="1800" dirty="0">
                <a:solidFill>
                  <a:schemeClr val="tx1"/>
                </a:solidFill>
                <a:cs typeface="Arial" panose="020B0604020202020204" pitchFamily="34" charset="0"/>
              </a:rPr>
              <a:t>Various Account Options</a:t>
            </a:r>
          </a:p>
          <a:p>
            <a:pPr lvl="2" hangingPunct="1">
              <a:buFont typeface="Arial" panose="020B0604020202020204" pitchFamily="34" charset="0"/>
              <a:buChar char="—"/>
            </a:pPr>
            <a:r>
              <a:rPr lang="en-US" sz="1600" dirty="0">
                <a:solidFill>
                  <a:schemeClr val="tx1"/>
                </a:solidFill>
                <a:cs typeface="Arial" panose="020B0604020202020204" pitchFamily="34" charset="0"/>
              </a:rPr>
              <a:t>Health Care Spending Account (Section 125)</a:t>
            </a:r>
          </a:p>
          <a:p>
            <a:pPr lvl="2" hangingPunct="1">
              <a:buFont typeface="Arial" panose="020B0604020202020204" pitchFamily="34" charset="0"/>
              <a:buChar char="—"/>
            </a:pPr>
            <a:r>
              <a:rPr lang="en-US" sz="1600" dirty="0">
                <a:solidFill>
                  <a:schemeClr val="tx1"/>
                </a:solidFill>
                <a:cs typeface="Arial" panose="020B0604020202020204" pitchFamily="34" charset="0"/>
              </a:rPr>
              <a:t>Dependent or “Day Care” Spending Account (Section 129)</a:t>
            </a:r>
          </a:p>
        </p:txBody>
      </p:sp>
      <p:pic>
        <p:nvPicPr>
          <p:cNvPr id="11" name="Picture 10" descr="Image result for health equity logo">
            <a:extLst>
              <a:ext uri="{FF2B5EF4-FFF2-40B4-BE49-F238E27FC236}">
                <a16:creationId xmlns:a16="http://schemas.microsoft.com/office/drawing/2014/main" id="{9631760D-FF0F-40C4-AB2F-A1D7C45F83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2217" y="5538000"/>
            <a:ext cx="3810000" cy="13200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5963DC6D-1FC2-4D1A-BDCD-9FD38AD4AD52}"/>
              </a:ext>
            </a:extLst>
          </p:cNvPr>
          <p:cNvSpPr/>
          <p:nvPr/>
        </p:nvSpPr>
        <p:spPr>
          <a:xfrm>
            <a:off x="801890" y="960624"/>
            <a:ext cx="6795247" cy="707886"/>
          </a:xfrm>
          <a:prstGeom prst="rect">
            <a:avLst/>
          </a:prstGeom>
        </p:spPr>
        <p:txBody>
          <a:bodyPr wrap="square">
            <a:spAutoFit/>
          </a:bodyPr>
          <a:lstStyle/>
          <a:p>
            <a:pPr algn="ctr">
              <a:buSzPct val="128000"/>
              <a:defRPr/>
            </a:pPr>
            <a:r>
              <a:rPr lang="en-US" altLang="en-US" sz="2000" dirty="0">
                <a:cs typeface="Arial" panose="020B0604020202020204" pitchFamily="34" charset="0"/>
              </a:rPr>
              <a:t>You can manage your account and learn more about FSAs at </a:t>
            </a:r>
            <a:r>
              <a:rPr lang="en-US" sz="2000" b="1" u="sng" dirty="0">
                <a:solidFill>
                  <a:srgbClr val="0058B0"/>
                </a:solidFill>
                <a:cs typeface="Arial" panose="020B0604020202020204" pitchFamily="34" charset="0"/>
              </a:rPr>
              <a:t>www.healthequity.com</a:t>
            </a:r>
            <a:endParaRPr lang="en-US" altLang="en-US" sz="2000" dirty="0">
              <a:solidFill>
                <a:srgbClr val="000000"/>
              </a:solidFill>
              <a:ea typeface="Arial Unicode MS" panose="020B0604020202020204" pitchFamily="34" charset="-128"/>
              <a:cs typeface="Arial" panose="020B0604020202020204" pitchFamily="34" charset="0"/>
            </a:endParaRPr>
          </a:p>
        </p:txBody>
      </p:sp>
      <p:sp>
        <p:nvSpPr>
          <p:cNvPr id="13" name="TextBox 12">
            <a:extLst>
              <a:ext uri="{FF2B5EF4-FFF2-40B4-BE49-F238E27FC236}">
                <a16:creationId xmlns:a16="http://schemas.microsoft.com/office/drawing/2014/main" id="{0C38F443-EABC-4072-9B00-AF6F91EFB2B1}"/>
              </a:ext>
            </a:extLst>
          </p:cNvPr>
          <p:cNvSpPr txBox="1"/>
          <p:nvPr/>
        </p:nvSpPr>
        <p:spPr>
          <a:xfrm>
            <a:off x="1506142" y="4878889"/>
            <a:ext cx="5997317"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800" b="1" i="0" u="none" strike="noStrike" cap="none" spc="0" normalizeH="0" baseline="0" dirty="0">
                <a:ln>
                  <a:noFill/>
                </a:ln>
                <a:solidFill>
                  <a:srgbClr val="B1831D"/>
                </a:solidFill>
                <a:effectLst/>
                <a:uFillTx/>
                <a:latin typeface="+mj-lt"/>
                <a:ea typeface="+mj-ea"/>
                <a:cs typeface="+mj-cs"/>
                <a:sym typeface="Calibri"/>
              </a:rPr>
              <a:t>In order to enroll in the FSA, you must complete the FSA enrollment form </a:t>
            </a:r>
          </a:p>
        </p:txBody>
      </p:sp>
    </p:spTree>
    <p:extLst>
      <p:ext uri="{BB962C8B-B14F-4D97-AF65-F5344CB8AC3E}">
        <p14:creationId xmlns:p14="http://schemas.microsoft.com/office/powerpoint/2010/main" val="1298205820"/>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342900" y="210940"/>
            <a:ext cx="809244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401K</a:t>
            </a:r>
            <a:endParaRPr dirty="0">
              <a:solidFill>
                <a:schemeClr val="tx1"/>
              </a:solidFill>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668510"/>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369654"/>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792437" y="1770089"/>
            <a:ext cx="553688"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STD</a:t>
            </a:r>
            <a:endParaRPr kumimoji="0" lang="en-US" sz="1600" b="1" i="0" u="none" strike="noStrike" cap="none" spc="0" normalizeH="0" baseline="0" dirty="0">
              <a:ln>
                <a:noFill/>
              </a:ln>
              <a:solidFill>
                <a:schemeClr val="bg1"/>
              </a:solidFill>
              <a:effectLst/>
              <a:uFillTx/>
              <a:sym typeface="Calibri"/>
            </a:endParaRPr>
          </a:p>
        </p:txBody>
      </p:sp>
      <p:sp>
        <p:nvSpPr>
          <p:cNvPr id="11" name="Shape 259">
            <a:extLst>
              <a:ext uri="{FF2B5EF4-FFF2-40B4-BE49-F238E27FC236}">
                <a16:creationId xmlns:a16="http://schemas.microsoft.com/office/drawing/2014/main" id="{755F376D-6508-455D-B4B0-D0B4DFCD10B2}"/>
              </a:ext>
            </a:extLst>
          </p:cNvPr>
          <p:cNvSpPr/>
          <p:nvPr/>
        </p:nvSpPr>
        <p:spPr>
          <a:xfrm>
            <a:off x="342900" y="1075926"/>
            <a:ext cx="8552350" cy="4080604"/>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p>
            <a:pPr lvl="0">
              <a:lnSpc>
                <a:spcPct val="150000"/>
              </a:lnSpc>
              <a:spcBef>
                <a:spcPts val="500"/>
              </a:spcBef>
              <a:buClr>
                <a:schemeClr val="dk1"/>
              </a:buClr>
              <a:buSzPts val="400"/>
            </a:pPr>
            <a:r>
              <a:rPr lang="en-US" b="1" u="sng" dirty="0">
                <a:ea typeface="Proxima Nova"/>
                <a:cs typeface="Proxima Nova"/>
                <a:sym typeface="Proxima Nova"/>
              </a:rPr>
              <a:t>Features of 401(k) Plan</a:t>
            </a:r>
            <a:r>
              <a:rPr lang="en-US" dirty="0">
                <a:ea typeface="Proxima Nova"/>
                <a:cs typeface="Proxima Nova"/>
                <a:sym typeface="Proxima Nova"/>
              </a:rPr>
              <a:t>: </a:t>
            </a:r>
          </a:p>
          <a:p>
            <a:pPr marL="342900" lvl="0" indent="-171450">
              <a:lnSpc>
                <a:spcPct val="150000"/>
              </a:lnSpc>
              <a:spcBef>
                <a:spcPts val="500"/>
              </a:spcBef>
              <a:buClr>
                <a:srgbClr val="26AAE1"/>
              </a:buClr>
              <a:buSzPts val="1300"/>
              <a:buFont typeface="Proxima Nova"/>
              <a:buChar char="●"/>
            </a:pPr>
            <a:r>
              <a:rPr lang="en-US" dirty="0">
                <a:solidFill>
                  <a:schemeClr val="dk1"/>
                </a:solidFill>
                <a:ea typeface="Proxima Nova"/>
                <a:cs typeface="Proxima Nova"/>
                <a:sym typeface="Proxima Nova"/>
              </a:rPr>
              <a:t>Offered through USI Consulting Group/Charles Schwab Trust Bank.</a:t>
            </a:r>
            <a:endParaRPr lang="en-US" dirty="0">
              <a:ea typeface="Proxima Nova"/>
              <a:cs typeface="Proxima Nova"/>
              <a:sym typeface="Proxima Nova"/>
            </a:endParaRPr>
          </a:p>
          <a:p>
            <a:pPr marL="342900" lvl="0" indent="-171450">
              <a:lnSpc>
                <a:spcPct val="150000"/>
              </a:lnSpc>
              <a:buClr>
                <a:srgbClr val="26AAE1"/>
              </a:buClr>
              <a:buSzPts val="1300"/>
              <a:buFont typeface="Proxima Nova"/>
              <a:buChar char="●"/>
            </a:pPr>
            <a:r>
              <a:rPr lang="en-US" dirty="0">
                <a:ea typeface="Proxima Nova"/>
                <a:cs typeface="Proxima Nova"/>
                <a:sym typeface="Proxima Nova"/>
              </a:rPr>
              <a:t>Retirement savings plan that allows you to save a portion of your paycheck on a pre-tax or post-tax (Roth) basis. </a:t>
            </a:r>
          </a:p>
          <a:p>
            <a:pPr marL="342900" lvl="0" indent="-171450">
              <a:lnSpc>
                <a:spcPct val="150000"/>
              </a:lnSpc>
              <a:buClr>
                <a:srgbClr val="26AAE1"/>
              </a:buClr>
              <a:buSzPts val="1300"/>
              <a:buFont typeface="Proxima Nova"/>
              <a:buChar char="●"/>
            </a:pPr>
            <a:r>
              <a:rPr lang="en-US" dirty="0">
                <a:ea typeface="Proxima Nova"/>
                <a:cs typeface="Proxima Nova"/>
                <a:sym typeface="Proxima Nova"/>
              </a:rPr>
              <a:t>You may contribute up to 100% of your income.</a:t>
            </a:r>
          </a:p>
          <a:p>
            <a:pPr marL="342900" lvl="0" indent="-171450">
              <a:lnSpc>
                <a:spcPct val="150000"/>
              </a:lnSpc>
              <a:buClr>
                <a:srgbClr val="26AAE1"/>
              </a:buClr>
              <a:buSzPts val="1300"/>
              <a:buFont typeface="Proxima Nova"/>
              <a:buChar char="●"/>
            </a:pPr>
            <a:r>
              <a:rPr lang="en-US" dirty="0">
                <a:ea typeface="Proxima Nova"/>
                <a:cs typeface="Proxima Nova"/>
                <a:sym typeface="Proxima Nova"/>
              </a:rPr>
              <a:t>Your contributions will be matched 100% of the first 4% made on each payroll.</a:t>
            </a:r>
          </a:p>
          <a:p>
            <a:pPr marL="342900" lvl="0" indent="-171450">
              <a:lnSpc>
                <a:spcPct val="150000"/>
              </a:lnSpc>
              <a:buClr>
                <a:srgbClr val="26AAE1"/>
              </a:buClr>
              <a:buSzPts val="1300"/>
              <a:buFont typeface="Proxima Nova"/>
              <a:buChar char="●"/>
            </a:pPr>
            <a:r>
              <a:rPr lang="en-US" dirty="0">
                <a:ea typeface="Proxima Nova"/>
                <a:cs typeface="Proxima Nova"/>
                <a:sym typeface="Proxima Nova"/>
              </a:rPr>
              <a:t>You may change your deferral or investment allocations at any time - effective the following payroll. The plan offers a number of investment options for you.</a:t>
            </a:r>
          </a:p>
          <a:p>
            <a:pPr marL="342900" lvl="0" indent="-171450">
              <a:lnSpc>
                <a:spcPct val="150000"/>
              </a:lnSpc>
              <a:buClr>
                <a:srgbClr val="26AAE1"/>
              </a:buClr>
              <a:buSzPts val="1300"/>
              <a:buFont typeface="Proxima Nova"/>
              <a:buChar char="●"/>
            </a:pPr>
            <a:r>
              <a:rPr lang="en-US" dirty="0">
                <a:ea typeface="Proxima Nova"/>
                <a:cs typeface="Proxima Nova"/>
                <a:sym typeface="Proxima Nova"/>
              </a:rPr>
              <a:t>Loans are permitted.</a:t>
            </a:r>
            <a:endParaRPr lang="en-US" sz="1200" dirty="0">
              <a:latin typeface="Proxima Nova"/>
              <a:ea typeface="Proxima Nova"/>
              <a:cs typeface="Proxima Nova"/>
              <a:sym typeface="Proxima Nova"/>
            </a:endParaRPr>
          </a:p>
          <a:p>
            <a:pPr>
              <a:defRPr sz="1600"/>
            </a:pPr>
            <a:endParaRPr lang="en-US" sz="1200" b="1" i="1" dirty="0"/>
          </a:p>
        </p:txBody>
      </p:sp>
      <p:sp>
        <p:nvSpPr>
          <p:cNvPr id="13" name="Google Shape;514;p82">
            <a:extLst>
              <a:ext uri="{FF2B5EF4-FFF2-40B4-BE49-F238E27FC236}">
                <a16:creationId xmlns:a16="http://schemas.microsoft.com/office/drawing/2014/main" id="{B1CEE4E4-BF15-4345-B7EE-0D07EDAAE3C7}"/>
              </a:ext>
            </a:extLst>
          </p:cNvPr>
          <p:cNvSpPr txBox="1"/>
          <p:nvPr/>
        </p:nvSpPr>
        <p:spPr>
          <a:xfrm>
            <a:off x="3702662" y="4790063"/>
            <a:ext cx="5244596" cy="1811755"/>
          </a:xfrm>
          <a:prstGeom prst="rect">
            <a:avLst/>
          </a:prstGeom>
          <a:solidFill>
            <a:srgbClr val="CFE2F3"/>
          </a:solidFill>
          <a:ln>
            <a:noFill/>
          </a:ln>
        </p:spPr>
        <p:txBody>
          <a:bodyPr spcFirstLastPara="1" wrap="square" lIns="229725" tIns="171450" rIns="195450" bIns="34275" anchor="t" anchorCtr="0">
            <a:noAutofit/>
          </a:bodyPr>
          <a:lstStyle/>
          <a:p>
            <a:pPr marL="0" lvl="0" indent="0" algn="ctr" rtl="0">
              <a:lnSpc>
                <a:spcPct val="150000"/>
              </a:lnSpc>
              <a:spcBef>
                <a:spcPts val="500"/>
              </a:spcBef>
              <a:spcAft>
                <a:spcPts val="0"/>
              </a:spcAft>
              <a:buClr>
                <a:schemeClr val="dk1"/>
              </a:buClr>
              <a:buSzPts val="400"/>
              <a:buFont typeface="Arial"/>
              <a:buNone/>
            </a:pPr>
            <a:r>
              <a:rPr lang="en-US" b="1" u="sng" dirty="0">
                <a:ea typeface="Proxima Nova"/>
                <a:cs typeface="Proxima Nova"/>
                <a:sym typeface="Proxima Nova"/>
              </a:rPr>
              <a:t>2022 IRS Pre-Tax Contribution Limits:</a:t>
            </a:r>
          </a:p>
          <a:p>
            <a:pPr marL="342900" lvl="0" indent="-177800" algn="ctr">
              <a:lnSpc>
                <a:spcPct val="150000"/>
              </a:lnSpc>
              <a:spcBef>
                <a:spcPts val="200"/>
              </a:spcBef>
              <a:buClr>
                <a:srgbClr val="26AAE1"/>
              </a:buClr>
              <a:buSzPts val="1400"/>
              <a:buFont typeface="Proxima Nova"/>
              <a:buChar char="●"/>
            </a:pPr>
            <a:r>
              <a:rPr lang="en-US" dirty="0">
                <a:ea typeface="Proxima Nova"/>
                <a:cs typeface="Proxima Nova"/>
                <a:sym typeface="Proxima Nova"/>
              </a:rPr>
              <a:t>$19,500 (if you are under age 50)</a:t>
            </a:r>
          </a:p>
          <a:p>
            <a:pPr marL="342900" lvl="0" indent="-177800" algn="ctr">
              <a:lnSpc>
                <a:spcPct val="150000"/>
              </a:lnSpc>
              <a:buClr>
                <a:srgbClr val="26AAE1"/>
              </a:buClr>
              <a:buSzPts val="1400"/>
              <a:buFont typeface="Proxima Nova"/>
              <a:buChar char="●"/>
            </a:pPr>
            <a:r>
              <a:rPr lang="en-US" dirty="0">
                <a:ea typeface="Proxima Nova"/>
                <a:cs typeface="Proxima Nova"/>
                <a:sym typeface="Proxima Nova"/>
              </a:rPr>
              <a:t>$26,000 (if you’re age 50 or older)</a:t>
            </a:r>
            <a:endParaRPr lang="en-US" b="1" dirty="0">
              <a:ea typeface="Proxima Nova"/>
              <a:cs typeface="Proxima Nova"/>
              <a:sym typeface="Proxima Nova"/>
            </a:endParaRPr>
          </a:p>
          <a:p>
            <a:pPr marL="0" lvl="0" indent="0" algn="ctr" rtl="0">
              <a:lnSpc>
                <a:spcPct val="150000"/>
              </a:lnSpc>
              <a:spcBef>
                <a:spcPts val="500"/>
              </a:spcBef>
              <a:spcAft>
                <a:spcPts val="0"/>
              </a:spcAft>
              <a:buClr>
                <a:schemeClr val="dk1"/>
              </a:buClr>
              <a:buSzPts val="400"/>
              <a:buFont typeface="Arial"/>
              <a:buNone/>
            </a:pPr>
            <a:endParaRPr lang="en-US" b="1" u="sng" dirty="0">
              <a:latin typeface="Proxima Nova"/>
              <a:ea typeface="Proxima Nova"/>
              <a:cs typeface="Proxima Nova"/>
              <a:sym typeface="Proxima Nova"/>
            </a:endParaRPr>
          </a:p>
          <a:p>
            <a:pPr marL="0" lvl="0" indent="0" algn="l" rtl="0">
              <a:lnSpc>
                <a:spcPct val="150000"/>
              </a:lnSpc>
              <a:spcBef>
                <a:spcPts val="500"/>
              </a:spcBef>
              <a:spcAft>
                <a:spcPts val="0"/>
              </a:spcAft>
              <a:buClr>
                <a:schemeClr val="dk1"/>
              </a:buClr>
              <a:buSzPts val="400"/>
              <a:buFont typeface="Arial"/>
              <a:buNone/>
            </a:pPr>
            <a:endParaRPr b="1" u="sng" dirty="0">
              <a:latin typeface="Proxima Nova"/>
              <a:ea typeface="Proxima Nova"/>
              <a:cs typeface="Proxima Nova"/>
              <a:sym typeface="Proxima Nova"/>
            </a:endParaRPr>
          </a:p>
        </p:txBody>
      </p:sp>
      <p:sp>
        <p:nvSpPr>
          <p:cNvPr id="2" name="TextBox 1">
            <a:extLst>
              <a:ext uri="{FF2B5EF4-FFF2-40B4-BE49-F238E27FC236}">
                <a16:creationId xmlns:a16="http://schemas.microsoft.com/office/drawing/2014/main" id="{BEE10329-B6F2-4C77-85BA-2579BD011C61}"/>
              </a:ext>
            </a:extLst>
          </p:cNvPr>
          <p:cNvSpPr txBox="1"/>
          <p:nvPr/>
        </p:nvSpPr>
        <p:spPr>
          <a:xfrm>
            <a:off x="8842465" y="6621181"/>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40</a:t>
            </a:r>
          </a:p>
        </p:txBody>
      </p:sp>
    </p:spTree>
    <p:extLst>
      <p:ext uri="{BB962C8B-B14F-4D97-AF65-F5344CB8AC3E}">
        <p14:creationId xmlns:p14="http://schemas.microsoft.com/office/powerpoint/2010/main" val="1237314438"/>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342900" y="210940"/>
            <a:ext cx="809244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HELP</a:t>
            </a:r>
            <a:endParaRPr dirty="0">
              <a:solidFill>
                <a:schemeClr val="tx1"/>
              </a:solidFill>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668510"/>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369654"/>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792437" y="1770089"/>
            <a:ext cx="553688"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STD</a:t>
            </a:r>
            <a:endParaRPr kumimoji="0" lang="en-US" sz="1600" b="1" i="0" u="none" strike="noStrike" cap="none" spc="0" normalizeH="0" baseline="0" dirty="0">
              <a:ln>
                <a:noFill/>
              </a:ln>
              <a:solidFill>
                <a:schemeClr val="bg1"/>
              </a:solidFill>
              <a:effectLst/>
              <a:uFillTx/>
              <a:sym typeface="Calibri"/>
            </a:endParaRPr>
          </a:p>
        </p:txBody>
      </p:sp>
      <p:pic>
        <p:nvPicPr>
          <p:cNvPr id="11" name="Picture 10">
            <a:extLst>
              <a:ext uri="{FF2B5EF4-FFF2-40B4-BE49-F238E27FC236}">
                <a16:creationId xmlns:a16="http://schemas.microsoft.com/office/drawing/2014/main" id="{AC45650F-A28A-4CE9-A32A-F72E78A5EF2C}"/>
              </a:ext>
            </a:extLst>
          </p:cNvPr>
          <p:cNvPicPr>
            <a:picLocks noChangeAspect="1"/>
          </p:cNvPicPr>
          <p:nvPr/>
        </p:nvPicPr>
        <p:blipFill>
          <a:blip r:embed="rId3" cstate="print"/>
          <a:stretch>
            <a:fillRect/>
          </a:stretch>
        </p:blipFill>
        <p:spPr>
          <a:xfrm>
            <a:off x="2379197" y="1290732"/>
            <a:ext cx="4310072" cy="2814638"/>
          </a:xfrm>
          <a:prstGeom prst="rect">
            <a:avLst/>
          </a:prstGeom>
        </p:spPr>
      </p:pic>
      <p:sp>
        <p:nvSpPr>
          <p:cNvPr id="13" name="TextBox 12">
            <a:extLst>
              <a:ext uri="{FF2B5EF4-FFF2-40B4-BE49-F238E27FC236}">
                <a16:creationId xmlns:a16="http://schemas.microsoft.com/office/drawing/2014/main" id="{459F0D7E-F984-481E-BEB2-7A944A137019}"/>
              </a:ext>
            </a:extLst>
          </p:cNvPr>
          <p:cNvSpPr txBox="1"/>
          <p:nvPr/>
        </p:nvSpPr>
        <p:spPr>
          <a:xfrm>
            <a:off x="1726059" y="4366939"/>
            <a:ext cx="5257800" cy="1200329"/>
          </a:xfrm>
          <a:prstGeom prst="rect">
            <a:avLst/>
          </a:prstGeom>
          <a:noFill/>
        </p:spPr>
        <p:txBody>
          <a:bodyPr wrap="square" rtlCol="0">
            <a:spAutoFit/>
          </a:bodyPr>
          <a:lstStyle/>
          <a:p>
            <a:pPr algn="ctr"/>
            <a:r>
              <a:rPr lang="en-US" sz="3600" dirty="0">
                <a:latin typeface="+mj-lt"/>
              </a:rPr>
              <a:t>Open Enrollment and Beyond</a:t>
            </a:r>
          </a:p>
        </p:txBody>
      </p:sp>
      <p:sp>
        <p:nvSpPr>
          <p:cNvPr id="2" name="TextBox 1">
            <a:extLst>
              <a:ext uri="{FF2B5EF4-FFF2-40B4-BE49-F238E27FC236}">
                <a16:creationId xmlns:a16="http://schemas.microsoft.com/office/drawing/2014/main" id="{3D73D8F8-793F-4DAF-9DF4-67E8CEC7E3C1}"/>
              </a:ext>
            </a:extLst>
          </p:cNvPr>
          <p:cNvSpPr txBox="1"/>
          <p:nvPr/>
        </p:nvSpPr>
        <p:spPr>
          <a:xfrm>
            <a:off x="8839201" y="6577780"/>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41</a:t>
            </a:r>
          </a:p>
        </p:txBody>
      </p:sp>
    </p:spTree>
    <p:extLst>
      <p:ext uri="{BB962C8B-B14F-4D97-AF65-F5344CB8AC3E}">
        <p14:creationId xmlns:p14="http://schemas.microsoft.com/office/powerpoint/2010/main" val="1289913405"/>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itle 2"/>
          <p:cNvSpPr>
            <a:spLocks noGrp="1"/>
          </p:cNvSpPr>
          <p:nvPr>
            <p:ph type="title"/>
          </p:nvPr>
        </p:nvSpPr>
        <p:spPr>
          <a:xfrm>
            <a:off x="528918" y="-190501"/>
            <a:ext cx="8229600" cy="1143001"/>
          </a:xfrm>
        </p:spPr>
        <p:txBody>
          <a:bodyPr/>
          <a:lstStyle/>
          <a:p>
            <a:pPr eaLnBrk="1" hangingPunct="1"/>
            <a:r>
              <a:rPr lang="en-US" dirty="0">
                <a:solidFill>
                  <a:schemeClr val="bg1"/>
                </a:solidFill>
                <a:ea typeface="ＭＳ Ｐゴシック"/>
                <a:cs typeface="ＭＳ Ｐゴシック"/>
              </a:rPr>
              <a:t>Benefit Resource Center (BRC)</a:t>
            </a:r>
          </a:p>
        </p:txBody>
      </p:sp>
      <p:sp>
        <p:nvSpPr>
          <p:cNvPr id="187423" name="Rectangle 3"/>
          <p:cNvSpPr>
            <a:spLocks noChangeArrowheads="1"/>
          </p:cNvSpPr>
          <p:nvPr/>
        </p:nvSpPr>
        <p:spPr bwMode="auto">
          <a:xfrm>
            <a:off x="550751" y="1390650"/>
            <a:ext cx="8561294" cy="1676400"/>
          </a:xfrm>
          <a:prstGeom prst="rect">
            <a:avLst/>
          </a:prstGeom>
          <a:noFill/>
          <a:ln w="9525">
            <a:noFill/>
            <a:miter lim="800000"/>
            <a:headEnd/>
            <a:tailEnd/>
          </a:ln>
        </p:spPr>
        <p:txBody>
          <a:bodyPr/>
          <a:lstStyle/>
          <a:p>
            <a:pPr marL="342900" indent="-342900" fontAlgn="auto">
              <a:spcBef>
                <a:spcPct val="20000"/>
              </a:spcBef>
              <a:spcAft>
                <a:spcPts val="0"/>
              </a:spcAft>
              <a:buSzPct val="70000"/>
              <a:buFont typeface="Wingdings" panose="05000000000000000000" pitchFamily="2" charset="2"/>
              <a:buChar char="§"/>
            </a:pPr>
            <a:r>
              <a:rPr lang="en-US" sz="2400" dirty="0">
                <a:solidFill>
                  <a:srgbClr val="000000"/>
                </a:solidFill>
                <a:latin typeface="+mj-lt"/>
              </a:rPr>
              <a:t>Do you have a claim that still has not been paid?</a:t>
            </a:r>
          </a:p>
          <a:p>
            <a:pPr marL="342900" indent="-342900" fontAlgn="auto">
              <a:spcBef>
                <a:spcPts val="0"/>
              </a:spcBef>
              <a:spcAft>
                <a:spcPts val="0"/>
              </a:spcAft>
              <a:buSzPct val="70000"/>
              <a:buFont typeface="Wingdings" panose="05000000000000000000" pitchFamily="2" charset="2"/>
              <a:buChar char="§"/>
            </a:pPr>
            <a:r>
              <a:rPr lang="en-US" sz="2400" dirty="0">
                <a:solidFill>
                  <a:srgbClr val="000000"/>
                </a:solidFill>
                <a:latin typeface="+mj-lt"/>
              </a:rPr>
              <a:t>Did a call to your carriers leave you more confused about your health benefits?</a:t>
            </a:r>
          </a:p>
          <a:p>
            <a:pPr marL="342900" indent="-342900" fontAlgn="auto">
              <a:spcBef>
                <a:spcPts val="0"/>
              </a:spcBef>
              <a:spcAft>
                <a:spcPts val="0"/>
              </a:spcAft>
              <a:buSzPct val="70000"/>
              <a:buFont typeface="Wingdings" panose="05000000000000000000" pitchFamily="2" charset="2"/>
              <a:buChar char="§"/>
            </a:pPr>
            <a:r>
              <a:rPr lang="en-US" sz="2400" dirty="0">
                <a:solidFill>
                  <a:srgbClr val="000000"/>
                </a:solidFill>
                <a:latin typeface="+mj-lt"/>
              </a:rPr>
              <a:t>Are you just not sure what is covered?</a:t>
            </a:r>
          </a:p>
          <a:p>
            <a:pPr marL="280988" indent="-280988" defTabSz="914400">
              <a:spcBef>
                <a:spcPct val="20000"/>
              </a:spcBef>
              <a:buClr>
                <a:srgbClr val="003D89"/>
              </a:buClr>
              <a:buSzPct val="70000"/>
            </a:pPr>
            <a:endParaRPr lang="en-US" sz="1200" dirty="0">
              <a:solidFill>
                <a:prstClr val="black"/>
              </a:solidFill>
              <a:latin typeface="+mj-lt"/>
            </a:endParaRPr>
          </a:p>
        </p:txBody>
      </p:sp>
      <p:pic>
        <p:nvPicPr>
          <p:cNvPr id="4" name="Picture 4" descr="Woman on phone green background copy"/>
          <p:cNvPicPr>
            <a:picLocks noChangeAspect="1" noChangeArrowheads="1"/>
          </p:cNvPicPr>
          <p:nvPr/>
        </p:nvPicPr>
        <p:blipFill>
          <a:blip r:embed="rId3" cstate="print">
            <a:clrChange>
              <a:clrFrom>
                <a:srgbClr val="AAB362"/>
              </a:clrFrom>
              <a:clrTo>
                <a:srgbClr val="AAB362">
                  <a:alpha val="0"/>
                </a:srgbClr>
              </a:clrTo>
            </a:clrChange>
            <a:extLst>
              <a:ext uri="{28A0092B-C50C-407E-A947-70E740481C1C}">
                <a14:useLocalDpi xmlns:a14="http://schemas.microsoft.com/office/drawing/2010/main"/>
              </a:ext>
            </a:extLst>
          </a:blip>
          <a:srcRect/>
          <a:stretch>
            <a:fillRect/>
          </a:stretch>
        </p:blipFill>
        <p:spPr bwMode="auto">
          <a:xfrm>
            <a:off x="5583238" y="3657600"/>
            <a:ext cx="2722562" cy="2362200"/>
          </a:xfrm>
          <a:prstGeom prst="rect">
            <a:avLst/>
          </a:prstGeom>
          <a:noFill/>
          <a:ln w="9525">
            <a:noFill/>
            <a:miter lim="800000"/>
            <a:headEnd/>
            <a:tailEnd/>
          </a:ln>
        </p:spPr>
      </p:pic>
      <p:sp>
        <p:nvSpPr>
          <p:cNvPr id="2" name="TextBox 1"/>
          <p:cNvSpPr txBox="1"/>
          <p:nvPr/>
        </p:nvSpPr>
        <p:spPr>
          <a:xfrm>
            <a:off x="695325" y="3581400"/>
            <a:ext cx="4821238" cy="2806922"/>
          </a:xfrm>
          <a:prstGeom prst="rect">
            <a:avLst/>
          </a:prstGeom>
          <a:noFill/>
        </p:spPr>
        <p:txBody>
          <a:bodyPr wrap="square" rtlCol="0">
            <a:spAutoFit/>
          </a:bodyPr>
          <a:lstStyle/>
          <a:p>
            <a:pPr marL="280988" indent="-280988" defTabSz="914400">
              <a:spcBef>
                <a:spcPct val="20000"/>
              </a:spcBef>
              <a:buClr>
                <a:srgbClr val="003D89"/>
              </a:buClr>
              <a:buSzPct val="70000"/>
            </a:pPr>
            <a:r>
              <a:rPr lang="en-US" sz="2400" dirty="0">
                <a:solidFill>
                  <a:prstClr val="black"/>
                </a:solidFill>
                <a:latin typeface="+mj-lt"/>
              </a:rPr>
              <a:t>Contact the BRC for help!</a:t>
            </a:r>
          </a:p>
          <a:p>
            <a:pPr marL="280988" indent="-280988" defTabSz="914400">
              <a:spcBef>
                <a:spcPct val="20000"/>
              </a:spcBef>
              <a:buClr>
                <a:srgbClr val="003D89"/>
              </a:buClr>
              <a:buSzPct val="70000"/>
            </a:pPr>
            <a:r>
              <a:rPr lang="en-US" sz="2400" b="1" dirty="0">
                <a:solidFill>
                  <a:srgbClr val="C00000"/>
                </a:solidFill>
                <a:latin typeface="+mj-lt"/>
              </a:rPr>
              <a:t>855-874-6699 </a:t>
            </a:r>
          </a:p>
          <a:p>
            <a:pPr marL="280988" indent="-280988" defTabSz="914400">
              <a:spcBef>
                <a:spcPct val="20000"/>
              </a:spcBef>
              <a:buClr>
                <a:srgbClr val="003D89"/>
              </a:buClr>
              <a:buSzPct val="70000"/>
            </a:pPr>
            <a:r>
              <a:rPr lang="en-US" sz="2400" u="sng" dirty="0">
                <a:solidFill>
                  <a:srgbClr val="0070C0"/>
                </a:solidFill>
                <a:latin typeface="+mj-lt"/>
              </a:rPr>
              <a:t>BRCEast@usi.com</a:t>
            </a:r>
          </a:p>
          <a:p>
            <a:pPr indent="-280988" defTabSz="914400">
              <a:spcBef>
                <a:spcPct val="20000"/>
              </a:spcBef>
              <a:buClr>
                <a:srgbClr val="003D89"/>
              </a:buClr>
              <a:buSzPct val="70000"/>
            </a:pPr>
            <a:r>
              <a:rPr lang="en-US" sz="2400" dirty="0">
                <a:latin typeface="+mj-lt"/>
              </a:rPr>
              <a:t>Monday through Friday 8:00am to 5:00pm Eastern &amp; Central Standard Time</a:t>
            </a:r>
          </a:p>
          <a:p>
            <a:endParaRPr lang="en-US" dirty="0"/>
          </a:p>
        </p:txBody>
      </p:sp>
      <p:sp>
        <p:nvSpPr>
          <p:cNvPr id="3" name="TextBox 2">
            <a:extLst>
              <a:ext uri="{FF2B5EF4-FFF2-40B4-BE49-F238E27FC236}">
                <a16:creationId xmlns:a16="http://schemas.microsoft.com/office/drawing/2014/main" id="{9E00B575-DCDD-478B-A3BF-C215C87C401C}"/>
              </a:ext>
            </a:extLst>
          </p:cNvPr>
          <p:cNvSpPr txBox="1"/>
          <p:nvPr/>
        </p:nvSpPr>
        <p:spPr>
          <a:xfrm>
            <a:off x="8862620" y="6583362"/>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42</a:t>
            </a:r>
          </a:p>
        </p:txBody>
      </p:sp>
    </p:spTree>
    <p:extLst>
      <p:ext uri="{BB962C8B-B14F-4D97-AF65-F5344CB8AC3E}">
        <p14:creationId xmlns:p14="http://schemas.microsoft.com/office/powerpoint/2010/main" val="27435088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8742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187423">
                                            <p:txEl>
                                              <p:pRg st="1" end="1"/>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18742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1" name="shutterstock_5872910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730" y="1876334"/>
            <a:ext cx="8624660" cy="2781788"/>
          </a:xfrm>
          <a:prstGeom prst="rect">
            <a:avLst/>
          </a:prstGeom>
          <a:ln w="12700">
            <a:miter lim="400000"/>
          </a:ln>
        </p:spPr>
      </p:pic>
      <p:sp>
        <p:nvSpPr>
          <p:cNvPr id="263" name="Shape 263"/>
          <p:cNvSpPr/>
          <p:nvPr/>
        </p:nvSpPr>
        <p:spPr>
          <a:xfrm>
            <a:off x="-3" y="29589"/>
            <a:ext cx="9143999" cy="586741"/>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pPr algn="ctr"/>
            <a:r>
              <a:rPr dirty="0"/>
              <a:t>Next Steps</a:t>
            </a:r>
          </a:p>
        </p:txBody>
      </p:sp>
      <p:sp>
        <p:nvSpPr>
          <p:cNvPr id="264" name="Shape 264"/>
          <p:cNvSpPr/>
          <p:nvPr/>
        </p:nvSpPr>
        <p:spPr>
          <a:xfrm>
            <a:off x="594543" y="2948128"/>
            <a:ext cx="2192795" cy="830997"/>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lgn="ctr">
              <a:defRPr sz="2100">
                <a:solidFill>
                  <a:srgbClr val="FFFFFF"/>
                </a:solidFill>
              </a:defRPr>
            </a:lvl1pPr>
          </a:lstStyle>
          <a:p>
            <a:r>
              <a:rPr sz="1600" b="1" dirty="0"/>
              <a:t>Enroll</a:t>
            </a:r>
            <a:r>
              <a:rPr lang="en-US" sz="1600" b="1" dirty="0"/>
              <a:t> for the                first time                                if eligible</a:t>
            </a:r>
            <a:endParaRPr sz="1600" b="1" dirty="0"/>
          </a:p>
        </p:txBody>
      </p:sp>
      <p:sp>
        <p:nvSpPr>
          <p:cNvPr id="265" name="Shape 265"/>
          <p:cNvSpPr/>
          <p:nvPr/>
        </p:nvSpPr>
        <p:spPr>
          <a:xfrm>
            <a:off x="6531437" y="2751347"/>
            <a:ext cx="2064675" cy="1569660"/>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lgn="ctr">
              <a:defRPr sz="2100">
                <a:solidFill>
                  <a:srgbClr val="FFFFFF"/>
                </a:solidFill>
              </a:defRPr>
            </a:lvl1pPr>
          </a:lstStyle>
          <a:p>
            <a:r>
              <a:rPr lang="en-US" sz="1600" b="1" dirty="0"/>
              <a:t>Keep a copy of your elections for your records. Check your paycheck in January for election confirmation</a:t>
            </a:r>
            <a:endParaRPr sz="1600" b="1" dirty="0"/>
          </a:p>
        </p:txBody>
      </p:sp>
      <p:sp>
        <p:nvSpPr>
          <p:cNvPr id="266" name="Shape 266"/>
          <p:cNvSpPr/>
          <p:nvPr/>
        </p:nvSpPr>
        <p:spPr>
          <a:xfrm>
            <a:off x="3657021" y="2863319"/>
            <a:ext cx="1958078" cy="1077218"/>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lgn="ctr">
              <a:defRPr sz="2100">
                <a:solidFill>
                  <a:srgbClr val="FFFFFF"/>
                </a:solidFill>
              </a:defRPr>
            </a:lvl1pPr>
          </a:lstStyle>
          <a:p>
            <a:r>
              <a:rPr lang="en-US" sz="1600" b="1" dirty="0"/>
              <a:t>Change plans,</a:t>
            </a:r>
          </a:p>
          <a:p>
            <a:r>
              <a:rPr lang="en-US" sz="1600" b="1" dirty="0"/>
              <a:t> Add/or Remove Dependent, and   Terminate Coverage</a:t>
            </a:r>
            <a:endParaRPr sz="1600" b="1" dirty="0"/>
          </a:p>
        </p:txBody>
      </p:sp>
      <p:sp>
        <p:nvSpPr>
          <p:cNvPr id="267" name="Shape 267"/>
          <p:cNvSpPr/>
          <p:nvPr/>
        </p:nvSpPr>
        <p:spPr>
          <a:xfrm>
            <a:off x="342809" y="1104726"/>
            <a:ext cx="7220966" cy="538609"/>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2900" b="1"/>
            </a:lvl1pPr>
          </a:lstStyle>
          <a:p>
            <a:r>
              <a:rPr dirty="0">
                <a:solidFill>
                  <a:schemeClr val="bg1">
                    <a:lumMod val="50000"/>
                  </a:schemeClr>
                </a:solidFill>
              </a:rPr>
              <a:t>Open Enrollment</a:t>
            </a:r>
            <a:r>
              <a:rPr lang="en-US" dirty="0">
                <a:solidFill>
                  <a:schemeClr val="bg1">
                    <a:lumMod val="50000"/>
                  </a:schemeClr>
                </a:solidFill>
              </a:rPr>
              <a:t> is Now</a:t>
            </a:r>
            <a:r>
              <a:rPr dirty="0">
                <a:solidFill>
                  <a:schemeClr val="bg1">
                    <a:lumMod val="50000"/>
                  </a:schemeClr>
                </a:solidFill>
              </a:rPr>
              <a:t>:</a:t>
            </a:r>
          </a:p>
        </p:txBody>
      </p:sp>
      <p:sp>
        <p:nvSpPr>
          <p:cNvPr id="3" name="TextBox 2"/>
          <p:cNvSpPr txBox="1"/>
          <p:nvPr/>
        </p:nvSpPr>
        <p:spPr>
          <a:xfrm>
            <a:off x="400003" y="5008379"/>
            <a:ext cx="8343991" cy="147732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
              <a:tabLst/>
            </a:pPr>
            <a:r>
              <a:rPr kumimoji="0" lang="en-US" sz="1800" i="0" u="none" strike="noStrike" cap="none" spc="0" normalizeH="0" baseline="0" dirty="0">
                <a:ln>
                  <a:noFill/>
                </a:ln>
                <a:solidFill>
                  <a:srgbClr val="000000"/>
                </a:solidFill>
                <a:effectLst/>
                <a:uFillTx/>
                <a:latin typeface="+mj-lt"/>
                <a:ea typeface="+mj-ea"/>
                <a:cs typeface="+mj-cs"/>
                <a:sym typeface="Calibri"/>
              </a:rPr>
              <a:t>Open Enrollment starts November 15</a:t>
            </a:r>
            <a:r>
              <a:rPr kumimoji="0" lang="en-US" sz="1800" i="0" u="none" strike="noStrike" cap="none" spc="0" normalizeH="0" baseline="30000" dirty="0">
                <a:ln>
                  <a:noFill/>
                </a:ln>
                <a:solidFill>
                  <a:srgbClr val="000000"/>
                </a:solidFill>
                <a:effectLst/>
                <a:uFillTx/>
                <a:latin typeface="+mj-lt"/>
                <a:ea typeface="+mj-ea"/>
                <a:cs typeface="+mj-cs"/>
                <a:sym typeface="Calibri"/>
              </a:rPr>
              <a:t>th</a:t>
            </a:r>
            <a:r>
              <a:rPr lang="en-US" dirty="0"/>
              <a:t> and ends December 3</a:t>
            </a:r>
            <a:r>
              <a:rPr lang="en-US" baseline="30000" dirty="0"/>
              <a:t>rd</a:t>
            </a:r>
            <a:r>
              <a:rPr lang="en-US" dirty="0"/>
              <a:t> </a:t>
            </a:r>
            <a:r>
              <a:rPr kumimoji="0" lang="en-US" sz="1800" i="0" u="none" strike="noStrike" cap="none" spc="0" normalizeH="0" baseline="0" dirty="0">
                <a:ln>
                  <a:noFill/>
                </a:ln>
                <a:solidFill>
                  <a:srgbClr val="000000"/>
                </a:solidFill>
                <a:effectLst/>
                <a:uFillTx/>
                <a:latin typeface="+mj-lt"/>
                <a:ea typeface="+mj-ea"/>
                <a:cs typeface="+mj-cs"/>
                <a:sym typeface="Calibri"/>
              </a:rPr>
              <a:t> </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
              <a:tabLst/>
            </a:pPr>
            <a:r>
              <a:rPr lang="en-US" dirty="0"/>
              <a:t>Please complete your Benefits Enrollment in ADP-Workforce.</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
              <a:tabLst/>
            </a:pPr>
            <a:r>
              <a:rPr lang="en-US" dirty="0"/>
              <a:t>A beneficiary designation form for group Life and AD&amp;D insurance can be updated at any time.</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
              <a:tabLst/>
            </a:pPr>
            <a:endParaRPr kumimoji="0" lang="en-US" sz="1800" i="0" u="none" strike="noStrike" cap="none" spc="0" normalizeH="0" baseline="0" dirty="0">
              <a:ln>
                <a:noFill/>
              </a:ln>
              <a:solidFill>
                <a:srgbClr val="000000"/>
              </a:solidFill>
              <a:effectLst/>
              <a:uFillTx/>
              <a:sym typeface="Calibri"/>
            </a:endParaRPr>
          </a:p>
        </p:txBody>
      </p:sp>
      <p:sp>
        <p:nvSpPr>
          <p:cNvPr id="11" name="Shape 138">
            <a:extLst>
              <a:ext uri="{FF2B5EF4-FFF2-40B4-BE49-F238E27FC236}">
                <a16:creationId xmlns:a16="http://schemas.microsoft.com/office/drawing/2014/main" id="{4AFD4E1D-D066-4A15-ADF4-2606F4B5E844}"/>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2" name="Shape 139">
            <a:extLst>
              <a:ext uri="{FF2B5EF4-FFF2-40B4-BE49-F238E27FC236}">
                <a16:creationId xmlns:a16="http://schemas.microsoft.com/office/drawing/2014/main" id="{F569F9AF-3818-4A9E-A0C7-A23ADDF86559}"/>
              </a:ext>
            </a:extLst>
          </p:cNvPr>
          <p:cNvSpPr/>
          <p:nvPr/>
        </p:nvSpPr>
        <p:spPr>
          <a:xfrm>
            <a:off x="342900" y="210940"/>
            <a:ext cx="809244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Next Steps</a:t>
            </a:r>
            <a:endParaRPr dirty="0">
              <a:solidFill>
                <a:schemeClr val="tx1"/>
              </a:solidFill>
            </a:endParaRPr>
          </a:p>
        </p:txBody>
      </p:sp>
      <p:sp>
        <p:nvSpPr>
          <p:cNvPr id="2" name="TextBox 1">
            <a:extLst>
              <a:ext uri="{FF2B5EF4-FFF2-40B4-BE49-F238E27FC236}">
                <a16:creationId xmlns:a16="http://schemas.microsoft.com/office/drawing/2014/main" id="{E359CB7E-39C1-4BD0-BFB0-6AE40229EB0A}"/>
              </a:ext>
            </a:extLst>
          </p:cNvPr>
          <p:cNvSpPr txBox="1"/>
          <p:nvPr/>
        </p:nvSpPr>
        <p:spPr>
          <a:xfrm>
            <a:off x="890234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43</a:t>
            </a:r>
          </a:p>
        </p:txBody>
      </p:sp>
    </p:spTree>
  </p:cSld>
  <p:clrMapOvr>
    <a:masterClrMapping/>
  </p:clrMapOvr>
  <p:transition spd="slow"/>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Shape 264"/>
          <p:cNvSpPr/>
          <p:nvPr/>
        </p:nvSpPr>
        <p:spPr>
          <a:xfrm>
            <a:off x="546532" y="2871031"/>
            <a:ext cx="2344951" cy="1284967"/>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sz="2100">
                <a:solidFill>
                  <a:srgbClr val="FFFFFF"/>
                </a:solidFill>
              </a:defRPr>
            </a:lvl1pPr>
          </a:lstStyle>
          <a:p>
            <a:r>
              <a:rPr sz="1550" dirty="0"/>
              <a:t>Enroll</a:t>
            </a:r>
            <a:r>
              <a:rPr lang="en-US" sz="1550" dirty="0"/>
              <a:t>, change</a:t>
            </a:r>
            <a:r>
              <a:rPr sz="1550" dirty="0"/>
              <a:t> or waive benefits </a:t>
            </a:r>
            <a:r>
              <a:rPr lang="en-US" sz="1550" dirty="0"/>
              <a:t>by completing Master Election form and  carrier enrollment forms as necessary</a:t>
            </a:r>
            <a:endParaRPr sz="1550" dirty="0"/>
          </a:p>
        </p:txBody>
      </p:sp>
      <p:sp>
        <p:nvSpPr>
          <p:cNvPr id="265" name="Shape 265"/>
          <p:cNvSpPr/>
          <p:nvPr/>
        </p:nvSpPr>
        <p:spPr>
          <a:xfrm>
            <a:off x="6531437" y="2831357"/>
            <a:ext cx="2064675" cy="1523494"/>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lgn="ctr">
              <a:defRPr sz="2100">
                <a:solidFill>
                  <a:srgbClr val="FFFFFF"/>
                </a:solidFill>
              </a:defRPr>
            </a:lvl1pPr>
          </a:lstStyle>
          <a:p>
            <a:r>
              <a:rPr lang="en-US" sz="1550" dirty="0"/>
              <a:t>Keep a copy of your enrollment forms for your records. Check your paycheck in January for election confirmation. </a:t>
            </a:r>
            <a:endParaRPr sz="1550" dirty="0"/>
          </a:p>
        </p:txBody>
      </p:sp>
      <p:sp>
        <p:nvSpPr>
          <p:cNvPr id="266" name="Shape 266"/>
          <p:cNvSpPr/>
          <p:nvPr/>
        </p:nvSpPr>
        <p:spPr>
          <a:xfrm>
            <a:off x="3657021" y="2831357"/>
            <a:ext cx="1958078" cy="1077218"/>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lgn="ctr">
              <a:defRPr sz="2100">
                <a:solidFill>
                  <a:srgbClr val="FFFFFF"/>
                </a:solidFill>
              </a:defRPr>
            </a:lvl1pPr>
          </a:lstStyle>
          <a:p>
            <a:r>
              <a:rPr lang="en-US" sz="1550" dirty="0"/>
              <a:t>Complete beneficiary designation form for UNUM Group Life and AD&amp;D</a:t>
            </a:r>
            <a:endParaRPr sz="1550" dirty="0"/>
          </a:p>
        </p:txBody>
      </p:sp>
      <p:pic>
        <p:nvPicPr>
          <p:cNvPr id="11" name="Picture Placeholder 13">
            <a:extLst>
              <a:ext uri="{FF2B5EF4-FFF2-40B4-BE49-F238E27FC236}">
                <a16:creationId xmlns:a16="http://schemas.microsoft.com/office/drawing/2014/main" id="{6A25E732-2F4F-4FFF-8003-56DC3FF14517}"/>
              </a:ext>
            </a:extLst>
          </p:cNvPr>
          <p:cNvPicPr>
            <a:picLocks noChangeAspect="1"/>
          </p:cNvPicPr>
          <p:nvPr/>
        </p:nvPicPr>
        <p:blipFill>
          <a:blip r:embed="rId3" cstate="print">
            <a:extLst>
              <a:ext uri="{28A0092B-C50C-407E-A947-70E740481C1C}">
                <a14:useLocalDpi xmlns:a14="http://schemas.microsoft.com/office/drawing/2010/main" val="0"/>
              </a:ext>
            </a:extLst>
          </a:blip>
          <a:srcRect t="4030" b="4030"/>
          <a:stretch>
            <a:fillRect/>
          </a:stretch>
        </p:blipFill>
        <p:spPr>
          <a:xfrm>
            <a:off x="152401" y="1383486"/>
            <a:ext cx="2590800" cy="1588783"/>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2" name="Picture Placeholder 8">
            <a:extLst>
              <a:ext uri="{FF2B5EF4-FFF2-40B4-BE49-F238E27FC236}">
                <a16:creationId xmlns:a16="http://schemas.microsoft.com/office/drawing/2014/main" id="{27305361-07FB-4A34-BCCD-82EB665000C2}"/>
              </a:ext>
            </a:extLst>
          </p:cNvPr>
          <p:cNvPicPr>
            <a:picLocks noChangeAspect="1"/>
          </p:cNvPicPr>
          <p:nvPr/>
        </p:nvPicPr>
        <p:blipFill>
          <a:blip r:embed="rId4" cstate="print">
            <a:extLst>
              <a:ext uri="{28A0092B-C50C-407E-A947-70E740481C1C}">
                <a14:useLocalDpi xmlns:a14="http://schemas.microsoft.com/office/drawing/2010/main" val="0"/>
              </a:ext>
            </a:extLst>
          </a:blip>
          <a:srcRect t="5229" b="5229"/>
          <a:stretch>
            <a:fillRect/>
          </a:stretch>
        </p:blipFill>
        <p:spPr>
          <a:xfrm>
            <a:off x="1519238" y="3147434"/>
            <a:ext cx="1307135" cy="1759481"/>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3" name="Picture Placeholder 14">
            <a:extLst>
              <a:ext uri="{FF2B5EF4-FFF2-40B4-BE49-F238E27FC236}">
                <a16:creationId xmlns:a16="http://schemas.microsoft.com/office/drawing/2014/main" id="{EE778191-E191-4AA0-90EF-3BE178CA87AF}"/>
              </a:ext>
            </a:extLst>
          </p:cNvPr>
          <p:cNvPicPr>
            <a:picLocks noChangeAspect="1"/>
          </p:cNvPicPr>
          <p:nvPr/>
        </p:nvPicPr>
        <p:blipFill>
          <a:blip r:embed="rId5" cstate="print">
            <a:extLst>
              <a:ext uri="{28A0092B-C50C-407E-A947-70E740481C1C}">
                <a14:useLocalDpi xmlns:a14="http://schemas.microsoft.com/office/drawing/2010/main" val="0"/>
              </a:ext>
            </a:extLst>
          </a:blip>
          <a:srcRect l="24660" r="24660"/>
          <a:stretch>
            <a:fillRect/>
          </a:stretch>
        </p:blipFill>
        <p:spPr>
          <a:xfrm>
            <a:off x="152400" y="3145571"/>
            <a:ext cx="1223183" cy="1725696"/>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4" name="Picture Placeholder 15">
            <a:extLst>
              <a:ext uri="{FF2B5EF4-FFF2-40B4-BE49-F238E27FC236}">
                <a16:creationId xmlns:a16="http://schemas.microsoft.com/office/drawing/2014/main" id="{3B695744-16C0-457A-8125-BE57E57FCB58}"/>
              </a:ext>
            </a:extLst>
          </p:cNvPr>
          <p:cNvPicPr>
            <a:picLocks noChangeAspect="1"/>
          </p:cNvPicPr>
          <p:nvPr/>
        </p:nvPicPr>
        <p:blipFill>
          <a:blip r:embed="rId6" cstate="print">
            <a:extLst>
              <a:ext uri="{28A0092B-C50C-407E-A947-70E740481C1C}">
                <a14:useLocalDpi xmlns:a14="http://schemas.microsoft.com/office/drawing/2010/main" val="0"/>
              </a:ext>
            </a:extLst>
          </a:blip>
          <a:srcRect t="9117" b="9117"/>
          <a:stretch>
            <a:fillRect/>
          </a:stretch>
        </p:blipFill>
        <p:spPr>
          <a:xfrm>
            <a:off x="166049" y="5059708"/>
            <a:ext cx="2590800" cy="1588783"/>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9D68383B-D4D1-4172-B481-047ABDC50CC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9900" y="1482198"/>
            <a:ext cx="491100" cy="425620"/>
          </a:xfrm>
          <a:prstGeom prst="rect">
            <a:avLst/>
          </a:prstGeom>
        </p:spPr>
      </p:pic>
      <p:pic>
        <p:nvPicPr>
          <p:cNvPr id="16" name="Picture 15">
            <a:extLst>
              <a:ext uri="{FF2B5EF4-FFF2-40B4-BE49-F238E27FC236}">
                <a16:creationId xmlns:a16="http://schemas.microsoft.com/office/drawing/2014/main" id="{94318BD8-93E0-484E-9960-1DBF8076E10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9900" y="2064112"/>
            <a:ext cx="491100" cy="425620"/>
          </a:xfrm>
          <a:prstGeom prst="rect">
            <a:avLst/>
          </a:prstGeom>
        </p:spPr>
      </p:pic>
      <p:pic>
        <p:nvPicPr>
          <p:cNvPr id="17" name="Picture 16">
            <a:extLst>
              <a:ext uri="{FF2B5EF4-FFF2-40B4-BE49-F238E27FC236}">
                <a16:creationId xmlns:a16="http://schemas.microsoft.com/office/drawing/2014/main" id="{E2DDB482-D8A2-48C0-BF91-93A0ED8A909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21092" y="2606243"/>
            <a:ext cx="491100" cy="425620"/>
          </a:xfrm>
          <a:prstGeom prst="rect">
            <a:avLst/>
          </a:prstGeom>
        </p:spPr>
      </p:pic>
      <p:pic>
        <p:nvPicPr>
          <p:cNvPr id="18" name="Picture 17">
            <a:extLst>
              <a:ext uri="{FF2B5EF4-FFF2-40B4-BE49-F238E27FC236}">
                <a16:creationId xmlns:a16="http://schemas.microsoft.com/office/drawing/2014/main" id="{AA3E7295-1A75-4DA6-B07F-48971B63731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9900" y="3198128"/>
            <a:ext cx="491100" cy="425620"/>
          </a:xfrm>
          <a:prstGeom prst="rect">
            <a:avLst/>
          </a:prstGeom>
        </p:spPr>
      </p:pic>
      <p:pic>
        <p:nvPicPr>
          <p:cNvPr id="19" name="Picture 18">
            <a:extLst>
              <a:ext uri="{FF2B5EF4-FFF2-40B4-BE49-F238E27FC236}">
                <a16:creationId xmlns:a16="http://schemas.microsoft.com/office/drawing/2014/main" id="{846126D6-F906-4F60-BCE8-C39983EB758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9900" y="3851951"/>
            <a:ext cx="491100" cy="425620"/>
          </a:xfrm>
          <a:prstGeom prst="rect">
            <a:avLst/>
          </a:prstGeom>
        </p:spPr>
      </p:pic>
      <p:sp>
        <p:nvSpPr>
          <p:cNvPr id="20" name="Rectangle 19">
            <a:extLst>
              <a:ext uri="{FF2B5EF4-FFF2-40B4-BE49-F238E27FC236}">
                <a16:creationId xmlns:a16="http://schemas.microsoft.com/office/drawing/2014/main" id="{615E1555-FB3C-4869-A4C1-EBF6F80FF3DE}"/>
              </a:ext>
            </a:extLst>
          </p:cNvPr>
          <p:cNvSpPr/>
          <p:nvPr/>
        </p:nvSpPr>
        <p:spPr>
          <a:xfrm>
            <a:off x="3575610" y="1350455"/>
            <a:ext cx="5549340" cy="563231"/>
          </a:xfrm>
          <a:prstGeom prst="rect">
            <a:avLst/>
          </a:prstGeom>
        </p:spPr>
        <p:txBody>
          <a:bodyPr wrap="square">
            <a:spAutoFit/>
          </a:bodyPr>
          <a:lstStyle/>
          <a:p>
            <a:pPr>
              <a:lnSpc>
                <a:spcPct val="170000"/>
              </a:lnSpc>
              <a:spcBef>
                <a:spcPct val="20000"/>
              </a:spcBef>
              <a:buClr>
                <a:schemeClr val="tx1"/>
              </a:buClr>
            </a:pPr>
            <a:r>
              <a:rPr lang="en-US" altLang="en-US" dirty="0">
                <a:cs typeface="Arial" panose="020B0604020202020204" pitchFamily="34" charset="0"/>
              </a:rPr>
              <a:t>Marriage, divorce, legal separation or annulment</a:t>
            </a:r>
            <a:endParaRPr lang="en-US" altLang="en-US" b="1" dirty="0">
              <a:cs typeface="Arial" panose="020B0604020202020204" pitchFamily="34" charset="0"/>
            </a:endParaRPr>
          </a:p>
        </p:txBody>
      </p:sp>
      <p:sp>
        <p:nvSpPr>
          <p:cNvPr id="21" name="Rectangle 20">
            <a:extLst>
              <a:ext uri="{FF2B5EF4-FFF2-40B4-BE49-F238E27FC236}">
                <a16:creationId xmlns:a16="http://schemas.microsoft.com/office/drawing/2014/main" id="{403FF2AE-E054-4BFA-B702-C1374698F07C}"/>
              </a:ext>
            </a:extLst>
          </p:cNvPr>
          <p:cNvSpPr/>
          <p:nvPr/>
        </p:nvSpPr>
        <p:spPr>
          <a:xfrm>
            <a:off x="3590795" y="1900614"/>
            <a:ext cx="3276859" cy="500586"/>
          </a:xfrm>
          <a:prstGeom prst="rect">
            <a:avLst/>
          </a:prstGeom>
        </p:spPr>
        <p:txBody>
          <a:bodyPr wrap="none">
            <a:spAutoFit/>
          </a:bodyPr>
          <a:lstStyle/>
          <a:p>
            <a:pPr>
              <a:lnSpc>
                <a:spcPct val="170000"/>
              </a:lnSpc>
              <a:spcBef>
                <a:spcPct val="20000"/>
              </a:spcBef>
              <a:buClr>
                <a:schemeClr val="tx1"/>
              </a:buClr>
            </a:pPr>
            <a:r>
              <a:rPr lang="en-US" altLang="en-US" dirty="0">
                <a:cs typeface="Arial" panose="020B0604020202020204" pitchFamily="34" charset="0"/>
              </a:rPr>
              <a:t>Death of a spouse or dependent </a:t>
            </a:r>
            <a:endParaRPr lang="en-US" dirty="0"/>
          </a:p>
        </p:txBody>
      </p:sp>
      <p:sp>
        <p:nvSpPr>
          <p:cNvPr id="22" name="Rectangle 21">
            <a:extLst>
              <a:ext uri="{FF2B5EF4-FFF2-40B4-BE49-F238E27FC236}">
                <a16:creationId xmlns:a16="http://schemas.microsoft.com/office/drawing/2014/main" id="{CE71B8BB-59FF-4887-B1DD-D6D2ACE302FF}"/>
              </a:ext>
            </a:extLst>
          </p:cNvPr>
          <p:cNvSpPr/>
          <p:nvPr/>
        </p:nvSpPr>
        <p:spPr>
          <a:xfrm>
            <a:off x="3604185" y="2551797"/>
            <a:ext cx="5530289" cy="369332"/>
          </a:xfrm>
          <a:prstGeom prst="rect">
            <a:avLst/>
          </a:prstGeom>
        </p:spPr>
        <p:txBody>
          <a:bodyPr wrap="square">
            <a:spAutoFit/>
          </a:bodyPr>
          <a:lstStyle/>
          <a:p>
            <a:pPr>
              <a:spcBef>
                <a:spcPts val="120"/>
              </a:spcBef>
              <a:buClr>
                <a:schemeClr val="tx1"/>
              </a:buClr>
            </a:pPr>
            <a:r>
              <a:rPr lang="en-US" altLang="en-US" dirty="0">
                <a:cs typeface="Arial" panose="020B0604020202020204" pitchFamily="34" charset="0"/>
              </a:rPr>
              <a:t>Birth, adoption or placement for adoption of your child</a:t>
            </a:r>
            <a:endParaRPr lang="en-US" dirty="0"/>
          </a:p>
        </p:txBody>
      </p:sp>
      <p:sp>
        <p:nvSpPr>
          <p:cNvPr id="23" name="Rectangle 22">
            <a:extLst>
              <a:ext uri="{FF2B5EF4-FFF2-40B4-BE49-F238E27FC236}">
                <a16:creationId xmlns:a16="http://schemas.microsoft.com/office/drawing/2014/main" id="{47FEDDF7-BD84-49C2-ABF2-1FE6BF667175}"/>
              </a:ext>
            </a:extLst>
          </p:cNvPr>
          <p:cNvSpPr/>
          <p:nvPr/>
        </p:nvSpPr>
        <p:spPr>
          <a:xfrm>
            <a:off x="3590925" y="3162985"/>
            <a:ext cx="5534024" cy="369332"/>
          </a:xfrm>
          <a:prstGeom prst="rect">
            <a:avLst/>
          </a:prstGeom>
        </p:spPr>
        <p:txBody>
          <a:bodyPr wrap="square">
            <a:spAutoFit/>
          </a:bodyPr>
          <a:lstStyle/>
          <a:p>
            <a:pPr>
              <a:spcBef>
                <a:spcPts val="0"/>
              </a:spcBef>
              <a:buClr>
                <a:schemeClr val="tx1"/>
              </a:buClr>
            </a:pPr>
            <a:r>
              <a:rPr lang="en-US" altLang="en-US" dirty="0">
                <a:cs typeface="Arial" panose="020B0604020202020204" pitchFamily="34" charset="0"/>
              </a:rPr>
              <a:t>Change in employment status of you or your spouse </a:t>
            </a:r>
            <a:endParaRPr lang="en-US" dirty="0">
              <a:cs typeface="Arial" panose="020B0604020202020204" pitchFamily="34" charset="0"/>
            </a:endParaRPr>
          </a:p>
        </p:txBody>
      </p:sp>
      <p:sp>
        <p:nvSpPr>
          <p:cNvPr id="24" name="Rectangle 23">
            <a:extLst>
              <a:ext uri="{FF2B5EF4-FFF2-40B4-BE49-F238E27FC236}">
                <a16:creationId xmlns:a16="http://schemas.microsoft.com/office/drawing/2014/main" id="{4F2E1121-2FC1-4209-9050-02645EF2F09F}"/>
              </a:ext>
            </a:extLst>
          </p:cNvPr>
          <p:cNvSpPr/>
          <p:nvPr/>
        </p:nvSpPr>
        <p:spPr>
          <a:xfrm>
            <a:off x="3604185" y="3674074"/>
            <a:ext cx="2794291" cy="500586"/>
          </a:xfrm>
          <a:prstGeom prst="rect">
            <a:avLst/>
          </a:prstGeom>
        </p:spPr>
        <p:txBody>
          <a:bodyPr wrap="none">
            <a:spAutoFit/>
          </a:bodyPr>
          <a:lstStyle/>
          <a:p>
            <a:pPr>
              <a:lnSpc>
                <a:spcPct val="170000"/>
              </a:lnSpc>
              <a:spcBef>
                <a:spcPct val="20000"/>
              </a:spcBef>
              <a:buClr>
                <a:schemeClr val="tx1"/>
              </a:buClr>
            </a:pPr>
            <a:r>
              <a:rPr lang="en-US" altLang="en-US" dirty="0">
                <a:cs typeface="Arial" panose="020B0604020202020204" pitchFamily="34" charset="0"/>
              </a:rPr>
              <a:t>Involuntary loss of coverage</a:t>
            </a:r>
          </a:p>
        </p:txBody>
      </p:sp>
      <p:sp>
        <p:nvSpPr>
          <p:cNvPr id="25" name="Shape 138">
            <a:extLst>
              <a:ext uri="{FF2B5EF4-FFF2-40B4-BE49-F238E27FC236}">
                <a16:creationId xmlns:a16="http://schemas.microsoft.com/office/drawing/2014/main" id="{6357DD23-5826-4576-A0C0-4F67784543FB}"/>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26" name="Shape 139">
            <a:extLst>
              <a:ext uri="{FF2B5EF4-FFF2-40B4-BE49-F238E27FC236}">
                <a16:creationId xmlns:a16="http://schemas.microsoft.com/office/drawing/2014/main" id="{6AEB84A1-C131-4D07-879C-0DE1C6D7691C}"/>
              </a:ext>
            </a:extLst>
          </p:cNvPr>
          <p:cNvSpPr/>
          <p:nvPr/>
        </p:nvSpPr>
        <p:spPr>
          <a:xfrm>
            <a:off x="342900" y="210940"/>
            <a:ext cx="809244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What Are Qualifying Change of Life Events? </a:t>
            </a:r>
            <a:endParaRPr dirty="0">
              <a:solidFill>
                <a:schemeClr val="tx1"/>
              </a:solidFill>
            </a:endParaRPr>
          </a:p>
        </p:txBody>
      </p:sp>
      <p:sp>
        <p:nvSpPr>
          <p:cNvPr id="27" name="TextBox 26">
            <a:extLst>
              <a:ext uri="{FF2B5EF4-FFF2-40B4-BE49-F238E27FC236}">
                <a16:creationId xmlns:a16="http://schemas.microsoft.com/office/drawing/2014/main" id="{CA7CC00B-3989-4920-82C8-ADC20A949925}"/>
              </a:ext>
            </a:extLst>
          </p:cNvPr>
          <p:cNvSpPr txBox="1"/>
          <p:nvPr/>
        </p:nvSpPr>
        <p:spPr>
          <a:xfrm>
            <a:off x="2970028" y="4578644"/>
            <a:ext cx="5876792" cy="1815882"/>
          </a:xfrm>
          <a:prstGeom prst="rect">
            <a:avLst/>
          </a:prstGeom>
          <a:noFill/>
        </p:spPr>
        <p:txBody>
          <a:bodyPr wrap="square" rtlCol="0">
            <a:spAutoFit/>
          </a:bodyPr>
          <a:lstStyle/>
          <a:p>
            <a:pPr algn="ctr"/>
            <a:r>
              <a:rPr lang="en-US" dirty="0">
                <a:solidFill>
                  <a:schemeClr val="tx1"/>
                </a:solidFill>
              </a:rPr>
              <a:t>You have 30 days from the date one of these events occur to notify HR if you wish to change your benefit elections</a:t>
            </a:r>
          </a:p>
          <a:p>
            <a:pPr algn="ctr"/>
            <a:endParaRPr lang="en-US" altLang="en-US" sz="2000" dirty="0">
              <a:cs typeface="Arial" panose="020B0604020202020204" pitchFamily="34" charset="0"/>
            </a:endParaRPr>
          </a:p>
          <a:p>
            <a:pPr algn="ctr"/>
            <a:r>
              <a:rPr lang="en-US" altLang="en-US" dirty="0">
                <a:cs typeface="Arial" panose="020B0604020202020204" pitchFamily="34" charset="0"/>
              </a:rPr>
              <a:t>Changes </a:t>
            </a:r>
            <a:r>
              <a:rPr lang="en-US" altLang="en-US" b="1" dirty="0">
                <a:solidFill>
                  <a:schemeClr val="accent2">
                    <a:lumMod val="75000"/>
                  </a:schemeClr>
                </a:solidFill>
                <a:cs typeface="Arial" panose="020B0604020202020204" pitchFamily="34" charset="0"/>
              </a:rPr>
              <a:t>Outside of Open Enrollment </a:t>
            </a:r>
            <a:r>
              <a:rPr lang="en-US" altLang="en-US" dirty="0">
                <a:cs typeface="Arial" panose="020B0604020202020204" pitchFamily="34" charset="0"/>
              </a:rPr>
              <a:t>are limited to </a:t>
            </a:r>
            <a:r>
              <a:rPr lang="en-US" altLang="en-US" b="1" dirty="0">
                <a:solidFill>
                  <a:schemeClr val="accent2">
                    <a:lumMod val="75000"/>
                  </a:schemeClr>
                </a:solidFill>
                <a:cs typeface="Arial" panose="020B0604020202020204" pitchFamily="34" charset="0"/>
              </a:rPr>
              <a:t>proof of a Qualified Life Event.</a:t>
            </a:r>
            <a:endParaRPr lang="en-US" dirty="0">
              <a:solidFill>
                <a:schemeClr val="accent2">
                  <a:lumMod val="75000"/>
                </a:schemeClr>
              </a:solidFill>
            </a:endParaRPr>
          </a:p>
          <a:p>
            <a:pPr algn="ctr"/>
            <a:r>
              <a:rPr lang="en-US" sz="2000" dirty="0">
                <a:solidFill>
                  <a:schemeClr val="accent2">
                    <a:lumMod val="50000"/>
                  </a:schemeClr>
                </a:solidFill>
              </a:rPr>
              <a:t> </a:t>
            </a:r>
          </a:p>
        </p:txBody>
      </p:sp>
      <p:sp>
        <p:nvSpPr>
          <p:cNvPr id="2" name="TextBox 1">
            <a:extLst>
              <a:ext uri="{FF2B5EF4-FFF2-40B4-BE49-F238E27FC236}">
                <a16:creationId xmlns:a16="http://schemas.microsoft.com/office/drawing/2014/main" id="{25519325-A518-4C41-A716-96DB2F5BECDF}"/>
              </a:ext>
            </a:extLst>
          </p:cNvPr>
          <p:cNvSpPr txBox="1"/>
          <p:nvPr/>
        </p:nvSpPr>
        <p:spPr>
          <a:xfrm>
            <a:off x="8844608" y="6557100"/>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44</a:t>
            </a:r>
          </a:p>
        </p:txBody>
      </p:sp>
    </p:spTree>
    <p:extLst>
      <p:ext uri="{BB962C8B-B14F-4D97-AF65-F5344CB8AC3E}">
        <p14:creationId xmlns:p14="http://schemas.microsoft.com/office/powerpoint/2010/main" val="3231252721"/>
      </p:ext>
    </p:extLst>
  </p:cSld>
  <p:clrMapOvr>
    <a:masterClrMapping/>
  </p:clrMapOvr>
  <p:transition spd="slow"/>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 name="Shape 269"/>
          <p:cNvSpPr/>
          <p:nvPr/>
        </p:nvSpPr>
        <p:spPr>
          <a:xfrm>
            <a:off x="-1" y="0"/>
            <a:ext cx="9144001" cy="883567"/>
          </a:xfrm>
          <a:prstGeom prst="rect">
            <a:avLst/>
          </a:prstGeom>
          <a:gradFill>
            <a:gsLst>
              <a:gs pos="0">
                <a:srgbClr val="00B0F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270" name="Shape 270"/>
          <p:cNvSpPr/>
          <p:nvPr/>
        </p:nvSpPr>
        <p:spPr>
          <a:xfrm>
            <a:off x="457200" y="96640"/>
            <a:ext cx="6307186" cy="5867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200">
                <a:solidFill>
                  <a:srgbClr val="FFFFFF"/>
                </a:solidFill>
              </a:defRPr>
            </a:lvl1pPr>
          </a:lstStyle>
          <a:p>
            <a:r>
              <a:rPr dirty="0"/>
              <a:t>Questions</a:t>
            </a:r>
          </a:p>
        </p:txBody>
      </p:sp>
      <p:pic>
        <p:nvPicPr>
          <p:cNvPr id="271" name="questions.png"/>
          <p:cNvPicPr>
            <a:picLocks noChangeAspect="1"/>
          </p:cNvPicPr>
          <p:nvPr/>
        </p:nvPicPr>
        <p:blipFill>
          <a:blip r:embed="rId2"/>
          <a:stretch>
            <a:fillRect/>
          </a:stretch>
        </p:blipFill>
        <p:spPr>
          <a:xfrm>
            <a:off x="1164384" y="1979720"/>
            <a:ext cx="6584938" cy="4905746"/>
          </a:xfrm>
          <a:prstGeom prst="rect">
            <a:avLst/>
          </a:prstGeom>
          <a:ln w="12700">
            <a:miter lim="400000"/>
          </a:ln>
        </p:spPr>
      </p:pic>
      <p:sp>
        <p:nvSpPr>
          <p:cNvPr id="2" name="TextBox 1">
            <a:extLst>
              <a:ext uri="{FF2B5EF4-FFF2-40B4-BE49-F238E27FC236}">
                <a16:creationId xmlns:a16="http://schemas.microsoft.com/office/drawing/2014/main" id="{762D934B-4964-4860-A8C9-BFCFDD2DBF27}"/>
              </a:ext>
            </a:extLst>
          </p:cNvPr>
          <p:cNvSpPr txBox="1"/>
          <p:nvPr/>
        </p:nvSpPr>
        <p:spPr>
          <a:xfrm>
            <a:off x="8809703"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45</a:t>
            </a:r>
          </a:p>
        </p:txBody>
      </p:sp>
    </p:spTree>
  </p:cSld>
  <p:clrMapOvr>
    <a:masterClrMapping/>
  </p:clrMapOvr>
  <p:transition spd="slow"/>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
  <TotalTime>4956</TotalTime>
  <Words>4820</Words>
  <Application>Microsoft Office PowerPoint</Application>
  <PresentationFormat>On-screen Show (4:3)</PresentationFormat>
  <Paragraphs>761</Paragraphs>
  <Slides>42</Slides>
  <Notes>31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Arial</vt:lpstr>
      <vt:lpstr>ArialMT</vt:lpstr>
      <vt:lpstr>Bebas Neue</vt:lpstr>
      <vt:lpstr>Calibri</vt:lpstr>
      <vt:lpstr>Calibri Light</vt:lpstr>
      <vt:lpstr>Courier New</vt:lpstr>
      <vt:lpstr>DM Sans</vt:lpstr>
      <vt:lpstr>Helvetica</vt:lpstr>
      <vt:lpstr>Proxima Nova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Cigna:  How to Print Your Temporary ID card</vt:lpstr>
      <vt:lpstr>Cigna:  Virtual Care</vt:lpstr>
      <vt:lpstr>Cigna:  Additional Resources</vt:lpstr>
      <vt:lpstr>myCigna.com and myCigna Mobile Application</vt:lpstr>
      <vt:lpstr>Cigna Discount Programs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Benefit Resource Center (BRC)</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Brett Mancini</dc:creator>
  <cp:lastModifiedBy>Cara Nettles</cp:lastModifiedBy>
  <cp:revision>714</cp:revision>
  <cp:lastPrinted>2019-11-13T15:35:02Z</cp:lastPrinted>
  <dcterms:modified xsi:type="dcterms:W3CDTF">2021-11-15T12:49:25Z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c66b2a2d-0823-4607-8dce-f13545dc4c72</vt:lpwstr>
  </property>
</Properties>
</file>