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31" r:id="rId2"/>
    <p:sldId id="615" r:id="rId3"/>
    <p:sldId id="616" r:id="rId4"/>
    <p:sldId id="632" r:id="rId5"/>
    <p:sldId id="613" r:id="rId6"/>
  </p:sldIdLst>
  <p:sldSz cx="24387175" cy="13716000"/>
  <p:notesSz cx="7010400" cy="9296400"/>
  <p:defaultTextStyle>
    <a:defPPr>
      <a:defRPr lang="en-US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4">
          <p15:clr>
            <a:srgbClr val="A4A3A4"/>
          </p15:clr>
        </p15:guide>
        <p15:guide id="2" orient="horz" pos="499">
          <p15:clr>
            <a:srgbClr val="A4A3A4"/>
          </p15:clr>
        </p15:guide>
        <p15:guide id="3" pos="14278">
          <p15:clr>
            <a:srgbClr val="A4A3A4"/>
          </p15:clr>
        </p15:guide>
        <p15:guide id="4" pos="7681">
          <p15:clr>
            <a:srgbClr val="A4A3A4"/>
          </p15:clr>
        </p15:guide>
        <p15:guide id="5" pos="10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274C"/>
    <a:srgbClr val="00AEEF"/>
    <a:srgbClr val="BCD649"/>
    <a:srgbClr val="ED2223"/>
    <a:srgbClr val="FCB122"/>
    <a:srgbClr val="2F3A49"/>
    <a:srgbClr val="191F29"/>
    <a:srgbClr val="C2DD4D"/>
    <a:srgbClr val="4A5B74"/>
    <a:srgbClr val="1D8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3" autoAdjust="0"/>
    <p:restoredTop sz="86371" autoAdjust="0"/>
  </p:normalViewPr>
  <p:slideViewPr>
    <p:cSldViewPr snapToGrid="0" snapToObjects="1" showGuides="1">
      <p:cViewPr varScale="1">
        <p:scale>
          <a:sx n="46" d="100"/>
          <a:sy n="46" d="100"/>
        </p:scale>
        <p:origin x="448" y="200"/>
      </p:cViewPr>
      <p:guideLst>
        <p:guide orient="horz" pos="8144"/>
        <p:guide orient="horz" pos="499"/>
        <p:guide pos="14278"/>
        <p:guide pos="7681"/>
        <p:guide pos="1086"/>
      </p:guideLst>
    </p:cSldViewPr>
  </p:slideViewPr>
  <p:outlineViewPr>
    <p:cViewPr>
      <p:scale>
        <a:sx n="35" d="100"/>
        <a:sy n="35" d="100"/>
      </p:scale>
      <p:origin x="0" y="-296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407128-DDAF-174D-AC9A-DC86CD5042AC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A46550-E5E4-D34A-93E8-596215AA6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3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B8F910-0FFC-2042-8417-D511A8591713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304753-555F-844E-94E6-C0459ACE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24387175" cy="1397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2025263" y="3753556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1"/>
          </p:nvPr>
        </p:nvSpPr>
        <p:spPr>
          <a:xfrm>
            <a:off x="8623550" y="3753556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15001680" y="3753556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57" name="TextBox 56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71156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24387176" cy="675338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379" y="3315957"/>
            <a:ext cx="23181215" cy="3703970"/>
          </a:xfrm>
        </p:spPr>
        <p:txBody>
          <a:bodyPr anchor="b">
            <a:normAutofit/>
          </a:bodyPr>
          <a:lstStyle>
            <a:lvl1pPr algn="ctr">
              <a:defRPr sz="9600">
                <a:solidFill>
                  <a:srgbClr val="0A2C5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379" y="7204078"/>
            <a:ext cx="23181215" cy="1738956"/>
          </a:xfrm>
        </p:spPr>
        <p:txBody>
          <a:bodyPr/>
          <a:lstStyle>
            <a:lvl1pPr marL="0" indent="0" algn="ctr">
              <a:buNone/>
              <a:defRPr sz="4800">
                <a:solidFill>
                  <a:srgbClr val="0A2C57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68314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68313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68819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68818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447800"/>
            <a:ext cx="24387175" cy="891540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556000"/>
            <a:ext cx="10216297" cy="5644445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59" name="TextBox 58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68817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3372803"/>
            <a:ext cx="12192601" cy="698659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55" name="TextBox 54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71156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2275128"/>
            <a:ext cx="24387175" cy="1440872"/>
          </a:xfrm>
          <a:prstGeom prst="rect">
            <a:avLst/>
          </a:prstGeom>
          <a:solidFill>
            <a:srgbClr val="0A27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274C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5" y="12516742"/>
            <a:ext cx="2546805" cy="929052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9056323" y="12693600"/>
            <a:ext cx="316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S1-Medical.com</a:t>
            </a:r>
          </a:p>
        </p:txBody>
      </p:sp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21851572" y="12571156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defPPr>
              <a:defRPr lang="en-US"/>
            </a:defPPr>
            <a:lvl1pPr marL="0" algn="ctr" defTabSz="1219261" rtl="0" eaLnBrk="1" latinLnBrk="0" hangingPunct="1">
              <a:defRPr sz="2400" kern="1200">
                <a:solidFill>
                  <a:schemeClr val="bg1"/>
                </a:solidFill>
                <a:latin typeface="Roboto Regular"/>
                <a:ea typeface="+mn-ea"/>
                <a:cs typeface="Roboto Regular"/>
              </a:defRPr>
            </a:lvl1pPr>
            <a:lvl2pPr marL="1219261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1219261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12195175" y="3372803"/>
            <a:ext cx="12192601" cy="698659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51572" y="12571155"/>
            <a:ext cx="92915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7"/>
            <a:ext cx="21948458" cy="2286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Roboto Light"/>
                <a:cs typeface="Roboto Light"/>
              </a:defRPr>
            </a:lvl1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49" r:id="rId3"/>
    <p:sldLayoutId id="2147483664" r:id="rId4"/>
    <p:sldLayoutId id="2147483666" r:id="rId5"/>
    <p:sldLayoutId id="2147483650" r:id="rId6"/>
    <p:sldLayoutId id="2147483661" r:id="rId7"/>
    <p:sldLayoutId id="2147483716" r:id="rId8"/>
    <p:sldLayoutId id="2147483717" r:id="rId9"/>
    <p:sldLayoutId id="2147483719" r:id="rId10"/>
    <p:sldLayoutId id="2147483729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hf hdr="0" ftr="0" dt="0"/>
  <p:txStyles>
    <p:titleStyle>
      <a:lvl1pPr algn="ctr" defTabSz="1219261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0" indent="0" algn="l" defTabSz="1219261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1219261" indent="0" algn="l" defTabSz="1219261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2438522" indent="0" algn="l" defTabSz="1219261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3657783" indent="0" algn="l" defTabSz="1219261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4877044" indent="0" algn="l" defTabSz="1219261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8352972"/>
            <a:ext cx="24387175" cy="1868560"/>
          </a:xfrm>
        </p:spPr>
        <p:txBody>
          <a:bodyPr>
            <a:noAutofit/>
          </a:bodyPr>
          <a:lstStyle/>
          <a:p>
            <a:r>
              <a:rPr lang="en-US" sz="13800" dirty="0">
                <a:latin typeface="Roboto Thin" charset="0"/>
                <a:ea typeface="Roboto Thin" charset="0"/>
                <a:cs typeface="Roboto Thin" charset="0"/>
              </a:rPr>
              <a:t>Triage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526972"/>
            <a:ext cx="457200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023513-FA31-E44A-9E07-684C90CCDA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614310"/>
            <a:ext cx="4339936" cy="10719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3A67FE-DEF1-0744-A317-9CD2053BA1EA}"/>
              </a:ext>
            </a:extLst>
          </p:cNvPr>
          <p:cNvGrpSpPr/>
          <p:nvPr/>
        </p:nvGrpSpPr>
        <p:grpSpPr>
          <a:xfrm>
            <a:off x="4533900" y="425092"/>
            <a:ext cx="3695700" cy="1289408"/>
            <a:chOff x="6690794" y="-2850562"/>
            <a:chExt cx="1829301" cy="712458"/>
          </a:xfrm>
        </p:grpSpPr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C31C6EA-B906-5648-A9C1-4629F7010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676" y="-2746010"/>
              <a:ext cx="1663419" cy="60790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7DB057-9717-2C48-9B56-1021BEED74F5}"/>
                </a:ext>
              </a:extLst>
            </p:cNvPr>
            <p:cNvCxnSpPr>
              <a:cxnSpLocks/>
            </p:cNvCxnSpPr>
            <p:nvPr/>
          </p:nvCxnSpPr>
          <p:spPr>
            <a:xfrm>
              <a:off x="6690794" y="-2850562"/>
              <a:ext cx="1" cy="697743"/>
            </a:xfrm>
            <a:prstGeom prst="line">
              <a:avLst/>
            </a:prstGeom>
            <a:ln w="12700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32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7" name="Rectangle 1"/>
          <p:cNvSpPr>
            <a:spLocks/>
          </p:cNvSpPr>
          <p:nvPr/>
        </p:nvSpPr>
        <p:spPr bwMode="auto">
          <a:xfrm>
            <a:off x="1446396" y="8160254"/>
            <a:ext cx="5181600" cy="3124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8" name="Freeform 2"/>
          <p:cNvSpPr>
            <a:spLocks/>
          </p:cNvSpPr>
          <p:nvPr/>
        </p:nvSpPr>
        <p:spPr bwMode="auto">
          <a:xfrm>
            <a:off x="5232400" y="9855200"/>
            <a:ext cx="1422400" cy="143510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" name="Rectangle 4"/>
          <p:cNvSpPr>
            <a:spLocks/>
          </p:cNvSpPr>
          <p:nvPr/>
        </p:nvSpPr>
        <p:spPr bwMode="auto">
          <a:xfrm>
            <a:off x="5245100" y="6707071"/>
            <a:ext cx="5181600" cy="31242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1" name="Freeform 5"/>
          <p:cNvSpPr>
            <a:spLocks/>
          </p:cNvSpPr>
          <p:nvPr/>
        </p:nvSpPr>
        <p:spPr bwMode="auto">
          <a:xfrm>
            <a:off x="9004300" y="8420100"/>
            <a:ext cx="1422400" cy="143510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1F2E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9017000" y="5295900"/>
            <a:ext cx="5181600" cy="3124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4" name="Rectangle 11"/>
          <p:cNvSpPr>
            <a:spLocks/>
          </p:cNvSpPr>
          <p:nvPr/>
        </p:nvSpPr>
        <p:spPr bwMode="auto">
          <a:xfrm>
            <a:off x="12738100" y="3842636"/>
            <a:ext cx="5181600" cy="31242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3" name="Freeform 10"/>
          <p:cNvSpPr>
            <a:spLocks/>
          </p:cNvSpPr>
          <p:nvPr/>
        </p:nvSpPr>
        <p:spPr bwMode="auto">
          <a:xfrm>
            <a:off x="12763500" y="6985000"/>
            <a:ext cx="1422400" cy="143510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5" name="Freeform 12"/>
          <p:cNvSpPr>
            <a:spLocks/>
          </p:cNvSpPr>
          <p:nvPr/>
        </p:nvSpPr>
        <p:spPr bwMode="auto">
          <a:xfrm>
            <a:off x="16522700" y="5537200"/>
            <a:ext cx="1422400" cy="1435100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6" name="AutoShape 13"/>
          <p:cNvSpPr>
            <a:spLocks/>
          </p:cNvSpPr>
          <p:nvPr/>
        </p:nvSpPr>
        <p:spPr bwMode="auto">
          <a:xfrm>
            <a:off x="16522700" y="1765300"/>
            <a:ext cx="6400800" cy="4457700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5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Rectangle 16"/>
          <p:cNvSpPr>
            <a:spLocks/>
          </p:cNvSpPr>
          <p:nvPr/>
        </p:nvSpPr>
        <p:spPr bwMode="auto">
          <a:xfrm>
            <a:off x="1491925" y="10156517"/>
            <a:ext cx="4364566" cy="643460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24/7 hotline for</a:t>
            </a:r>
            <a:b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</a:b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 medical advice </a:t>
            </a:r>
          </a:p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and care instructions </a:t>
            </a:r>
          </a:p>
          <a:p>
            <a:pPr algn="ctr">
              <a:defRPr/>
            </a:pPr>
            <a:endParaRPr lang="en-US" sz="3200" dirty="0">
              <a:solidFill>
                <a:srgbClr val="FFFFFF"/>
              </a:solidFill>
              <a:latin typeface="Roboto Regular"/>
              <a:ea typeface="Roboto Light"/>
              <a:cs typeface="Roboto Regular"/>
              <a:sym typeface="Source Sans Pro Semibold Italic" charset="0"/>
            </a:endParaRPr>
          </a:p>
        </p:txBody>
      </p:sp>
      <p:sp>
        <p:nvSpPr>
          <p:cNvPr id="89" name="Rectangle 3"/>
          <p:cNvSpPr>
            <a:spLocks/>
          </p:cNvSpPr>
          <p:nvPr/>
        </p:nvSpPr>
        <p:spPr bwMode="auto">
          <a:xfrm>
            <a:off x="17366546" y="4083936"/>
            <a:ext cx="4127500" cy="673100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Positive employee experience following an injury</a:t>
            </a:r>
          </a:p>
        </p:txBody>
      </p:sp>
      <p:sp>
        <p:nvSpPr>
          <p:cNvPr id="97" name="Rectangle 14"/>
          <p:cNvSpPr>
            <a:spLocks/>
          </p:cNvSpPr>
          <p:nvPr/>
        </p:nvSpPr>
        <p:spPr bwMode="auto">
          <a:xfrm>
            <a:off x="9053195" y="6801032"/>
            <a:ext cx="4127500" cy="673100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3600" dirty="0">
              <a:solidFill>
                <a:srgbClr val="FFFFFF"/>
              </a:solidFill>
              <a:latin typeface="Roboto Regular"/>
              <a:ea typeface="Roboto Light"/>
              <a:cs typeface="Roboto Regular"/>
              <a:sym typeface="Source Sans Pro Semibold Italic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Documentation of </a:t>
            </a:r>
          </a:p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the appropriate details following the injury </a:t>
            </a:r>
          </a:p>
        </p:txBody>
      </p:sp>
      <p:sp>
        <p:nvSpPr>
          <p:cNvPr id="98" name="Rectangle 15"/>
          <p:cNvSpPr>
            <a:spLocks/>
          </p:cNvSpPr>
          <p:nvPr/>
        </p:nvSpPr>
        <p:spPr bwMode="auto">
          <a:xfrm>
            <a:off x="12948354" y="5290254"/>
            <a:ext cx="4127500" cy="673100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 sz="3600" dirty="0">
              <a:solidFill>
                <a:srgbClr val="FFFFFF"/>
              </a:solidFill>
              <a:latin typeface="Roboto Regular"/>
              <a:ea typeface="Roboto Light"/>
              <a:cs typeface="Roboto Regular"/>
              <a:sym typeface="Source Sans Pro Semibold Italic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2727" y="1007313"/>
            <a:ext cx="200927" cy="1204070"/>
          </a:xfrm>
          <a:prstGeom prst="rect">
            <a:avLst/>
          </a:prstGeom>
          <a:solidFill>
            <a:srgbClr val="ED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4734" y="1774970"/>
            <a:ext cx="2039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Roboto Regular"/>
              <a:cs typeface="Roboto Regular"/>
            </a:endParaRPr>
          </a:p>
        </p:txBody>
      </p:sp>
      <p:sp>
        <p:nvSpPr>
          <p:cNvPr id="33" name="Rectangle 14"/>
          <p:cNvSpPr>
            <a:spLocks/>
          </p:cNvSpPr>
          <p:nvPr/>
        </p:nvSpPr>
        <p:spPr bwMode="auto">
          <a:xfrm>
            <a:off x="12710160" y="5682396"/>
            <a:ext cx="4127500" cy="673100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Follow up care text instructions for every injured worker</a:t>
            </a:r>
          </a:p>
        </p:txBody>
      </p:sp>
      <p:sp>
        <p:nvSpPr>
          <p:cNvPr id="25" name="AutoShape 41"/>
          <p:cNvSpPr>
            <a:spLocks/>
          </p:cNvSpPr>
          <p:nvPr/>
        </p:nvSpPr>
        <p:spPr bwMode="auto">
          <a:xfrm>
            <a:off x="10902557" y="5613338"/>
            <a:ext cx="757392" cy="685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0" name="Freeform 70"/>
          <p:cNvSpPr>
            <a:spLocks noChangeArrowheads="1"/>
          </p:cNvSpPr>
          <p:nvPr/>
        </p:nvSpPr>
        <p:spPr bwMode="auto">
          <a:xfrm>
            <a:off x="14489090" y="4176456"/>
            <a:ext cx="933162" cy="964717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Rectangle 17"/>
          <p:cNvSpPr>
            <a:spLocks/>
          </p:cNvSpPr>
          <p:nvPr/>
        </p:nvSpPr>
        <p:spPr bwMode="auto">
          <a:xfrm>
            <a:off x="5044447" y="8424375"/>
            <a:ext cx="4612633" cy="717550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Roboto Regular"/>
                <a:ea typeface="Roboto Light"/>
                <a:cs typeface="Roboto Regular"/>
                <a:sym typeface="Source Sans Pro Semibold Italic" charset="0"/>
              </a:rPr>
              <a:t>Identifies appropriate level of care for the injured employee</a:t>
            </a:r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18993442" y="2484441"/>
            <a:ext cx="873707" cy="874367"/>
          </a:xfrm>
          <a:custGeom>
            <a:avLst/>
            <a:gdLst>
              <a:gd name="T0" fmla="*/ 362 w 560"/>
              <a:gd name="T1" fmla="*/ 176 h 560"/>
              <a:gd name="T2" fmla="*/ 280 w 560"/>
              <a:gd name="T3" fmla="*/ 0 h 560"/>
              <a:gd name="T4" fmla="*/ 158 w 560"/>
              <a:gd name="T5" fmla="*/ 179 h 560"/>
              <a:gd name="T6" fmla="*/ 140 w 560"/>
              <a:gd name="T7" fmla="*/ 189 h 560"/>
              <a:gd name="T8" fmla="*/ 53 w 560"/>
              <a:gd name="T9" fmla="*/ 175 h 560"/>
              <a:gd name="T10" fmla="*/ 0 w 560"/>
              <a:gd name="T11" fmla="*/ 508 h 560"/>
              <a:gd name="T12" fmla="*/ 105 w 560"/>
              <a:gd name="T13" fmla="*/ 560 h 560"/>
              <a:gd name="T14" fmla="*/ 153 w 560"/>
              <a:gd name="T15" fmla="*/ 530 h 560"/>
              <a:gd name="T16" fmla="*/ 158 w 560"/>
              <a:gd name="T17" fmla="*/ 531 h 560"/>
              <a:gd name="T18" fmla="*/ 333 w 560"/>
              <a:gd name="T19" fmla="*/ 560 h 560"/>
              <a:gd name="T20" fmla="*/ 491 w 560"/>
              <a:gd name="T21" fmla="*/ 526 h 560"/>
              <a:gd name="T22" fmla="*/ 499 w 560"/>
              <a:gd name="T23" fmla="*/ 477 h 560"/>
              <a:gd name="T24" fmla="*/ 528 w 560"/>
              <a:gd name="T25" fmla="*/ 384 h 560"/>
              <a:gd name="T26" fmla="*/ 545 w 560"/>
              <a:gd name="T27" fmla="*/ 294 h 560"/>
              <a:gd name="T28" fmla="*/ 560 w 560"/>
              <a:gd name="T29" fmla="*/ 252 h 560"/>
              <a:gd name="T30" fmla="*/ 510 w 560"/>
              <a:gd name="T31" fmla="*/ 183 h 560"/>
              <a:gd name="T32" fmla="*/ 105 w 560"/>
              <a:gd name="T33" fmla="*/ 525 h 560"/>
              <a:gd name="T34" fmla="*/ 35 w 560"/>
              <a:gd name="T35" fmla="*/ 508 h 560"/>
              <a:gd name="T36" fmla="*/ 53 w 560"/>
              <a:gd name="T37" fmla="*/ 210 h 560"/>
              <a:gd name="T38" fmla="*/ 123 w 560"/>
              <a:gd name="T39" fmla="*/ 228 h 560"/>
              <a:gd name="T40" fmla="*/ 525 w 560"/>
              <a:gd name="T41" fmla="*/ 254 h 560"/>
              <a:gd name="T42" fmla="*/ 455 w 560"/>
              <a:gd name="T43" fmla="*/ 280 h 560"/>
              <a:gd name="T44" fmla="*/ 455 w 560"/>
              <a:gd name="T45" fmla="*/ 298 h 560"/>
              <a:gd name="T46" fmla="*/ 517 w 560"/>
              <a:gd name="T47" fmla="*/ 330 h 560"/>
              <a:gd name="T48" fmla="*/ 438 w 560"/>
              <a:gd name="T49" fmla="*/ 368 h 560"/>
              <a:gd name="T50" fmla="*/ 438 w 560"/>
              <a:gd name="T51" fmla="*/ 385 h 560"/>
              <a:gd name="T52" fmla="*/ 495 w 560"/>
              <a:gd name="T53" fmla="*/ 421 h 560"/>
              <a:gd name="T54" fmla="*/ 420 w 560"/>
              <a:gd name="T55" fmla="*/ 455 h 560"/>
              <a:gd name="T56" fmla="*/ 420 w 560"/>
              <a:gd name="T57" fmla="*/ 473 h 560"/>
              <a:gd name="T58" fmla="*/ 465 w 560"/>
              <a:gd name="T59" fmla="*/ 497 h 560"/>
              <a:gd name="T60" fmla="*/ 429 w 560"/>
              <a:gd name="T61" fmla="*/ 525 h 560"/>
              <a:gd name="T62" fmla="*/ 236 w 560"/>
              <a:gd name="T63" fmla="*/ 514 h 560"/>
              <a:gd name="T64" fmla="*/ 140 w 560"/>
              <a:gd name="T65" fmla="*/ 479 h 560"/>
              <a:gd name="T66" fmla="*/ 154 w 560"/>
              <a:gd name="T67" fmla="*/ 219 h 560"/>
              <a:gd name="T68" fmla="*/ 263 w 560"/>
              <a:gd name="T69" fmla="*/ 53 h 560"/>
              <a:gd name="T70" fmla="*/ 331 w 560"/>
              <a:gd name="T71" fmla="*/ 118 h 560"/>
              <a:gd name="T72" fmla="*/ 504 w 560"/>
              <a:gd name="T73" fmla="*/ 217 h 560"/>
              <a:gd name="T74" fmla="*/ 525 w 560"/>
              <a:gd name="T75" fmla="*/ 25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0" h="560">
                <a:moveTo>
                  <a:pt x="510" y="183"/>
                </a:moveTo>
                <a:cubicBezTo>
                  <a:pt x="489" y="178"/>
                  <a:pt x="437" y="178"/>
                  <a:pt x="362" y="176"/>
                </a:cubicBezTo>
                <a:cubicBezTo>
                  <a:pt x="365" y="159"/>
                  <a:pt x="366" y="144"/>
                  <a:pt x="366" y="118"/>
                </a:cubicBezTo>
                <a:cubicBezTo>
                  <a:pt x="366" y="55"/>
                  <a:pt x="320" y="0"/>
                  <a:pt x="280" y="0"/>
                </a:cubicBezTo>
                <a:cubicBezTo>
                  <a:pt x="251" y="0"/>
                  <a:pt x="228" y="23"/>
                  <a:pt x="228" y="52"/>
                </a:cubicBezTo>
                <a:cubicBezTo>
                  <a:pt x="227" y="87"/>
                  <a:pt x="216" y="148"/>
                  <a:pt x="158" y="179"/>
                </a:cubicBezTo>
                <a:cubicBezTo>
                  <a:pt x="153" y="181"/>
                  <a:pt x="141" y="187"/>
                  <a:pt x="139" y="188"/>
                </a:cubicBezTo>
                <a:cubicBezTo>
                  <a:pt x="140" y="189"/>
                  <a:pt x="140" y="189"/>
                  <a:pt x="140" y="189"/>
                </a:cubicBezTo>
                <a:cubicBezTo>
                  <a:pt x="131" y="181"/>
                  <a:pt x="118" y="175"/>
                  <a:pt x="105" y="175"/>
                </a:cubicBezTo>
                <a:cubicBezTo>
                  <a:pt x="53" y="175"/>
                  <a:pt x="53" y="175"/>
                  <a:pt x="53" y="175"/>
                </a:cubicBezTo>
                <a:cubicBezTo>
                  <a:pt x="24" y="175"/>
                  <a:pt x="0" y="199"/>
                  <a:pt x="0" y="228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36"/>
                  <a:pt x="24" y="560"/>
                  <a:pt x="53" y="560"/>
                </a:cubicBezTo>
                <a:cubicBezTo>
                  <a:pt x="105" y="560"/>
                  <a:pt x="105" y="560"/>
                  <a:pt x="105" y="560"/>
                </a:cubicBezTo>
                <a:cubicBezTo>
                  <a:pt x="126" y="560"/>
                  <a:pt x="143" y="547"/>
                  <a:pt x="152" y="530"/>
                </a:cubicBezTo>
                <a:cubicBezTo>
                  <a:pt x="152" y="530"/>
                  <a:pt x="152" y="530"/>
                  <a:pt x="153" y="530"/>
                </a:cubicBezTo>
                <a:cubicBezTo>
                  <a:pt x="154" y="530"/>
                  <a:pt x="155" y="531"/>
                  <a:pt x="157" y="531"/>
                </a:cubicBezTo>
                <a:cubicBezTo>
                  <a:pt x="157" y="531"/>
                  <a:pt x="157" y="531"/>
                  <a:pt x="158" y="531"/>
                </a:cubicBezTo>
                <a:cubicBezTo>
                  <a:pt x="168" y="534"/>
                  <a:pt x="187" y="538"/>
                  <a:pt x="228" y="548"/>
                </a:cubicBezTo>
                <a:cubicBezTo>
                  <a:pt x="237" y="550"/>
                  <a:pt x="284" y="560"/>
                  <a:pt x="333" y="560"/>
                </a:cubicBezTo>
                <a:cubicBezTo>
                  <a:pt x="429" y="560"/>
                  <a:pt x="429" y="560"/>
                  <a:pt x="429" y="560"/>
                </a:cubicBezTo>
                <a:cubicBezTo>
                  <a:pt x="458" y="560"/>
                  <a:pt x="479" y="549"/>
                  <a:pt x="491" y="526"/>
                </a:cubicBezTo>
                <a:cubicBezTo>
                  <a:pt x="492" y="526"/>
                  <a:pt x="496" y="518"/>
                  <a:pt x="499" y="507"/>
                </a:cubicBezTo>
                <a:cubicBezTo>
                  <a:pt x="501" y="499"/>
                  <a:pt x="502" y="488"/>
                  <a:pt x="499" y="477"/>
                </a:cubicBezTo>
                <a:cubicBezTo>
                  <a:pt x="518" y="464"/>
                  <a:pt x="524" y="444"/>
                  <a:pt x="528" y="431"/>
                </a:cubicBezTo>
                <a:cubicBezTo>
                  <a:pt x="535" y="411"/>
                  <a:pt x="533" y="395"/>
                  <a:pt x="528" y="384"/>
                </a:cubicBezTo>
                <a:cubicBezTo>
                  <a:pt x="539" y="374"/>
                  <a:pt x="548" y="359"/>
                  <a:pt x="551" y="335"/>
                </a:cubicBezTo>
                <a:cubicBezTo>
                  <a:pt x="554" y="321"/>
                  <a:pt x="551" y="306"/>
                  <a:pt x="545" y="294"/>
                </a:cubicBezTo>
                <a:cubicBezTo>
                  <a:pt x="555" y="283"/>
                  <a:pt x="559" y="269"/>
                  <a:pt x="560" y="256"/>
                </a:cubicBezTo>
                <a:cubicBezTo>
                  <a:pt x="560" y="252"/>
                  <a:pt x="560" y="252"/>
                  <a:pt x="560" y="252"/>
                </a:cubicBezTo>
                <a:cubicBezTo>
                  <a:pt x="560" y="250"/>
                  <a:pt x="560" y="248"/>
                  <a:pt x="560" y="243"/>
                </a:cubicBezTo>
                <a:cubicBezTo>
                  <a:pt x="560" y="221"/>
                  <a:pt x="545" y="193"/>
                  <a:pt x="510" y="183"/>
                </a:cubicBezTo>
                <a:close/>
                <a:moveTo>
                  <a:pt x="123" y="508"/>
                </a:moveTo>
                <a:cubicBezTo>
                  <a:pt x="123" y="517"/>
                  <a:pt x="115" y="525"/>
                  <a:pt x="105" y="525"/>
                </a:cubicBezTo>
                <a:cubicBezTo>
                  <a:pt x="53" y="525"/>
                  <a:pt x="53" y="525"/>
                  <a:pt x="53" y="525"/>
                </a:cubicBezTo>
                <a:cubicBezTo>
                  <a:pt x="43" y="525"/>
                  <a:pt x="35" y="517"/>
                  <a:pt x="35" y="50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18"/>
                  <a:pt x="43" y="210"/>
                  <a:pt x="53" y="210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15" y="210"/>
                  <a:pt x="123" y="218"/>
                  <a:pt x="123" y="228"/>
                </a:cubicBezTo>
                <a:lnTo>
                  <a:pt x="123" y="508"/>
                </a:lnTo>
                <a:close/>
                <a:moveTo>
                  <a:pt x="525" y="254"/>
                </a:moveTo>
                <a:cubicBezTo>
                  <a:pt x="524" y="263"/>
                  <a:pt x="521" y="280"/>
                  <a:pt x="490" y="280"/>
                </a:cubicBezTo>
                <a:cubicBezTo>
                  <a:pt x="464" y="280"/>
                  <a:pt x="455" y="280"/>
                  <a:pt x="455" y="280"/>
                </a:cubicBezTo>
                <a:cubicBezTo>
                  <a:pt x="450" y="280"/>
                  <a:pt x="446" y="284"/>
                  <a:pt x="446" y="289"/>
                </a:cubicBezTo>
                <a:cubicBezTo>
                  <a:pt x="446" y="294"/>
                  <a:pt x="450" y="298"/>
                  <a:pt x="455" y="298"/>
                </a:cubicBezTo>
                <a:cubicBezTo>
                  <a:pt x="455" y="298"/>
                  <a:pt x="463" y="298"/>
                  <a:pt x="489" y="298"/>
                </a:cubicBezTo>
                <a:cubicBezTo>
                  <a:pt x="515" y="298"/>
                  <a:pt x="519" y="319"/>
                  <a:pt x="517" y="330"/>
                </a:cubicBezTo>
                <a:cubicBezTo>
                  <a:pt x="515" y="343"/>
                  <a:pt x="509" y="368"/>
                  <a:pt x="479" y="368"/>
                </a:cubicBezTo>
                <a:cubicBezTo>
                  <a:pt x="450" y="368"/>
                  <a:pt x="438" y="368"/>
                  <a:pt x="438" y="368"/>
                </a:cubicBezTo>
                <a:cubicBezTo>
                  <a:pt x="433" y="368"/>
                  <a:pt x="429" y="371"/>
                  <a:pt x="429" y="376"/>
                </a:cubicBezTo>
                <a:cubicBezTo>
                  <a:pt x="429" y="381"/>
                  <a:pt x="433" y="385"/>
                  <a:pt x="438" y="385"/>
                </a:cubicBezTo>
                <a:cubicBezTo>
                  <a:pt x="438" y="385"/>
                  <a:pt x="458" y="385"/>
                  <a:pt x="472" y="385"/>
                </a:cubicBezTo>
                <a:cubicBezTo>
                  <a:pt x="501" y="385"/>
                  <a:pt x="499" y="408"/>
                  <a:pt x="495" y="421"/>
                </a:cubicBezTo>
                <a:cubicBezTo>
                  <a:pt x="489" y="439"/>
                  <a:pt x="486" y="455"/>
                  <a:pt x="448" y="455"/>
                </a:cubicBezTo>
                <a:cubicBezTo>
                  <a:pt x="436" y="455"/>
                  <a:pt x="420" y="455"/>
                  <a:pt x="420" y="455"/>
                </a:cubicBezTo>
                <a:cubicBezTo>
                  <a:pt x="415" y="455"/>
                  <a:pt x="411" y="459"/>
                  <a:pt x="411" y="464"/>
                </a:cubicBezTo>
                <a:cubicBezTo>
                  <a:pt x="411" y="469"/>
                  <a:pt x="415" y="473"/>
                  <a:pt x="420" y="473"/>
                </a:cubicBezTo>
                <a:cubicBezTo>
                  <a:pt x="420" y="473"/>
                  <a:pt x="432" y="473"/>
                  <a:pt x="447" y="473"/>
                </a:cubicBezTo>
                <a:cubicBezTo>
                  <a:pt x="466" y="473"/>
                  <a:pt x="467" y="491"/>
                  <a:pt x="465" y="497"/>
                </a:cubicBezTo>
                <a:cubicBezTo>
                  <a:pt x="463" y="504"/>
                  <a:pt x="461" y="509"/>
                  <a:pt x="461" y="510"/>
                </a:cubicBezTo>
                <a:cubicBezTo>
                  <a:pt x="455" y="519"/>
                  <a:pt x="447" y="525"/>
                  <a:pt x="429" y="525"/>
                </a:cubicBezTo>
                <a:cubicBezTo>
                  <a:pt x="333" y="525"/>
                  <a:pt x="333" y="525"/>
                  <a:pt x="333" y="525"/>
                </a:cubicBezTo>
                <a:cubicBezTo>
                  <a:pt x="285" y="525"/>
                  <a:pt x="237" y="514"/>
                  <a:pt x="236" y="514"/>
                </a:cubicBezTo>
                <a:cubicBezTo>
                  <a:pt x="163" y="497"/>
                  <a:pt x="160" y="496"/>
                  <a:pt x="155" y="494"/>
                </a:cubicBezTo>
                <a:cubicBezTo>
                  <a:pt x="155" y="494"/>
                  <a:pt x="140" y="492"/>
                  <a:pt x="140" y="479"/>
                </a:cubicBezTo>
                <a:cubicBezTo>
                  <a:pt x="140" y="237"/>
                  <a:pt x="140" y="237"/>
                  <a:pt x="140" y="237"/>
                </a:cubicBezTo>
                <a:cubicBezTo>
                  <a:pt x="140" y="229"/>
                  <a:pt x="145" y="222"/>
                  <a:pt x="154" y="219"/>
                </a:cubicBezTo>
                <a:cubicBezTo>
                  <a:pt x="155" y="219"/>
                  <a:pt x="156" y="218"/>
                  <a:pt x="158" y="218"/>
                </a:cubicBezTo>
                <a:cubicBezTo>
                  <a:pt x="237" y="185"/>
                  <a:pt x="262" y="112"/>
                  <a:pt x="263" y="53"/>
                </a:cubicBezTo>
                <a:cubicBezTo>
                  <a:pt x="263" y="44"/>
                  <a:pt x="269" y="35"/>
                  <a:pt x="280" y="35"/>
                </a:cubicBezTo>
                <a:cubicBezTo>
                  <a:pt x="299" y="35"/>
                  <a:pt x="331" y="72"/>
                  <a:pt x="331" y="118"/>
                </a:cubicBezTo>
                <a:cubicBezTo>
                  <a:pt x="331" y="160"/>
                  <a:pt x="330" y="167"/>
                  <a:pt x="315" y="210"/>
                </a:cubicBezTo>
                <a:cubicBezTo>
                  <a:pt x="490" y="210"/>
                  <a:pt x="489" y="213"/>
                  <a:pt x="504" y="217"/>
                </a:cubicBezTo>
                <a:cubicBezTo>
                  <a:pt x="523" y="222"/>
                  <a:pt x="525" y="238"/>
                  <a:pt x="525" y="243"/>
                </a:cubicBezTo>
                <a:cubicBezTo>
                  <a:pt x="525" y="249"/>
                  <a:pt x="525" y="248"/>
                  <a:pt x="52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7" name="TextBox 46"/>
          <p:cNvSpPr txBox="1"/>
          <p:nvPr/>
        </p:nvSpPr>
        <p:spPr>
          <a:xfrm>
            <a:off x="2392354" y="1847578"/>
            <a:ext cx="2039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37572"/>
                </a:solidFill>
                <a:latin typeface="Roboto Regular"/>
              </a:rPr>
              <a:t>Patient Focused Care. Superior Service</a:t>
            </a:r>
            <a:r>
              <a:rPr lang="en-US" sz="2800" dirty="0">
                <a:solidFill>
                  <a:srgbClr val="0A274C"/>
                </a:solidFill>
                <a:latin typeface="Roboto Regular"/>
                <a:cs typeface="Roboto Regular"/>
              </a:rPr>
              <a:t>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F8A7D70-5A3C-4225-B52F-81F6F584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8134374"/>
            <a:ext cx="1430216" cy="1430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23994-8D5F-47F9-A5B2-ACC6AF762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45" y="6800440"/>
            <a:ext cx="1085850" cy="9429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490FD6D-0CCB-4317-9376-377A1F761E1F}"/>
              </a:ext>
            </a:extLst>
          </p:cNvPr>
          <p:cNvSpPr txBox="1"/>
          <p:nvPr/>
        </p:nvSpPr>
        <p:spPr>
          <a:xfrm>
            <a:off x="2295734" y="839107"/>
            <a:ext cx="20392214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6598" dirty="0">
                <a:solidFill>
                  <a:srgbClr val="0A274C"/>
                </a:solidFill>
                <a:latin typeface="Roboto Light" charset="0"/>
                <a:ea typeface="Roboto Light" charset="0"/>
                <a:cs typeface="Roboto Light" charset="0"/>
              </a:rPr>
              <a:t>Our Triage Experience</a:t>
            </a:r>
          </a:p>
        </p:txBody>
      </p:sp>
      <p:sp>
        <p:nvSpPr>
          <p:cNvPr id="27" name="object 36">
            <a:extLst>
              <a:ext uri="{FF2B5EF4-FFF2-40B4-BE49-F238E27FC236}">
                <a16:creationId xmlns:a16="http://schemas.microsoft.com/office/drawing/2014/main" id="{F15EC81F-CFB3-0C44-AC8C-EF14BFC595BF}"/>
              </a:ext>
            </a:extLst>
          </p:cNvPr>
          <p:cNvSpPr/>
          <p:nvPr/>
        </p:nvSpPr>
        <p:spPr>
          <a:xfrm>
            <a:off x="4984251" y="12578469"/>
            <a:ext cx="3883388" cy="846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8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39558" y="3453887"/>
            <a:ext cx="1847654" cy="1847414"/>
          </a:xfrm>
          <a:prstGeom prst="ellipse">
            <a:avLst/>
          </a:prstGeom>
          <a:solidFill>
            <a:srgbClr val="0A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1219018"/>
            <a:endParaRPr lang="id-ID" dirty="0">
              <a:solidFill>
                <a:prstClr val="white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978" y="4079088"/>
            <a:ext cx="7367314" cy="615541"/>
          </a:xfrm>
          <a:prstGeom prst="rect">
            <a:avLst/>
          </a:prstGeom>
        </p:spPr>
        <p:txBody>
          <a:bodyPr wrap="square" lIns="182866" tIns="91434" rIns="182866" bIns="91434">
            <a:spAutoFit/>
          </a:bodyPr>
          <a:lstStyle/>
          <a:p>
            <a:pPr defTabSz="1219018"/>
            <a:r>
              <a:rPr lang="en-US" sz="2800" dirty="0">
                <a:solidFill>
                  <a:srgbClr val="737572"/>
                </a:solidFill>
                <a:latin typeface="Roboto Light"/>
                <a:cs typeface="Roboto Light"/>
              </a:rPr>
              <a:t>866-221-4874</a:t>
            </a:r>
          </a:p>
        </p:txBody>
      </p:sp>
      <p:sp>
        <p:nvSpPr>
          <p:cNvPr id="11" name="Oval 10"/>
          <p:cNvSpPr/>
          <p:nvPr/>
        </p:nvSpPr>
        <p:spPr>
          <a:xfrm>
            <a:off x="2039560" y="6148829"/>
            <a:ext cx="1847654" cy="1847414"/>
          </a:xfrm>
          <a:prstGeom prst="ellipse">
            <a:avLst/>
          </a:prstGeom>
          <a:solidFill>
            <a:srgbClr val="BCD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1219018"/>
            <a:endParaRPr lang="id-ID" dirty="0">
              <a:solidFill>
                <a:prstClr val="white"/>
              </a:solidFill>
              <a:latin typeface="Roboto Light"/>
              <a:cs typeface="Roboto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9560" y="8761171"/>
            <a:ext cx="1847654" cy="1847414"/>
          </a:xfrm>
          <a:prstGeom prst="ellipse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1219018"/>
            <a:endParaRPr lang="id-ID" dirty="0">
              <a:solidFill>
                <a:prstClr val="white"/>
              </a:solidFill>
              <a:latin typeface="Roboto Light"/>
              <a:cs typeface="Roboto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22931" y="6677850"/>
            <a:ext cx="7130308" cy="1046428"/>
          </a:xfrm>
          <a:prstGeom prst="rect">
            <a:avLst/>
          </a:prstGeom>
        </p:spPr>
        <p:txBody>
          <a:bodyPr wrap="square" lIns="182866" tIns="91434" rIns="182866" bIns="91434">
            <a:spAutoFit/>
          </a:bodyPr>
          <a:lstStyle/>
          <a:p>
            <a:pPr defTabSz="1219018"/>
            <a:r>
              <a:rPr lang="en-US" sz="2800" dirty="0">
                <a:solidFill>
                  <a:srgbClr val="737572"/>
                </a:solidFill>
                <a:latin typeface="Roboto Light"/>
                <a:cs typeface="Roboto Light"/>
              </a:rPr>
              <a:t>Place in a prominent place in each work location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22932" y="9392365"/>
            <a:ext cx="7439362" cy="615541"/>
          </a:xfrm>
          <a:prstGeom prst="rect">
            <a:avLst/>
          </a:prstGeom>
        </p:spPr>
        <p:txBody>
          <a:bodyPr wrap="square" lIns="182866" tIns="91434" rIns="182866" bIns="91434">
            <a:spAutoFit/>
          </a:bodyPr>
          <a:lstStyle/>
          <a:p>
            <a:pPr defTabSz="1219018"/>
            <a:r>
              <a:rPr lang="en-US" sz="2800" dirty="0">
                <a:solidFill>
                  <a:srgbClr val="737572"/>
                </a:solidFill>
                <a:latin typeface="Roboto Light"/>
                <a:cs typeface="Roboto Light"/>
              </a:rPr>
              <a:t>Give to employees and/or supervisors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018"/>
            <a:fld id="{010B77E7-8D76-A248-9E9F-68FC055C9F4B}" type="slidenum">
              <a:rPr lang="en-US" sz="1800">
                <a:solidFill>
                  <a:prstClr val="white"/>
                </a:solidFill>
              </a:rPr>
              <a:pPr defTabSz="1219018"/>
              <a:t>3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6020" y="1806492"/>
            <a:ext cx="203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2800" dirty="0">
                <a:solidFill>
                  <a:srgbClr val="737572"/>
                </a:solidFill>
                <a:latin typeface="Roboto Regular"/>
                <a:cs typeface="Roboto Regular"/>
              </a:rPr>
              <a:t>An employee perspective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20352" y="3453886"/>
            <a:ext cx="4362384" cy="615541"/>
          </a:xfrm>
          <a:prstGeom prst="rect">
            <a:avLst/>
          </a:prstGeom>
          <a:noFill/>
        </p:spPr>
        <p:txBody>
          <a:bodyPr wrap="none" lIns="182866" tIns="91434" rIns="182866" bIns="91434" rtlCol="0">
            <a:spAutoFit/>
          </a:bodyPr>
          <a:lstStyle/>
          <a:p>
            <a:pPr defTabSz="1219018"/>
            <a:r>
              <a:rPr lang="en-US" sz="2800" b="1" dirty="0">
                <a:solidFill>
                  <a:srgbClr val="737572"/>
                </a:solidFill>
                <a:latin typeface="Roboto Regular"/>
                <a:cs typeface="Roboto Regular"/>
              </a:rPr>
              <a:t>Custom Phone Number</a:t>
            </a:r>
            <a:endParaRPr lang="id-ID" sz="2800" b="1" dirty="0">
              <a:solidFill>
                <a:srgbClr val="737572"/>
              </a:solidFill>
              <a:latin typeface="Roboto Regular"/>
              <a:cs typeface="Roboto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0935" y="6052648"/>
            <a:ext cx="1488200" cy="615541"/>
          </a:xfrm>
          <a:prstGeom prst="rect">
            <a:avLst/>
          </a:prstGeom>
          <a:noFill/>
        </p:spPr>
        <p:txBody>
          <a:bodyPr wrap="none" lIns="182866" tIns="91434" rIns="182866" bIns="91434" rtlCol="0">
            <a:spAutoFit/>
          </a:bodyPr>
          <a:lstStyle/>
          <a:p>
            <a:pPr defTabSz="1219018"/>
            <a:r>
              <a:rPr lang="en-US" sz="2800" b="1" dirty="0">
                <a:solidFill>
                  <a:srgbClr val="737572"/>
                </a:solidFill>
                <a:latin typeface="Roboto Regular"/>
                <a:cs typeface="Roboto Regular"/>
              </a:rPr>
              <a:t>Poster</a:t>
            </a:r>
            <a:endParaRPr lang="id-ID" sz="2800" b="1" dirty="0">
              <a:solidFill>
                <a:srgbClr val="737572"/>
              </a:solidFill>
              <a:latin typeface="Roboto Regular"/>
              <a:cs typeface="Robo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0951" y="8767164"/>
            <a:ext cx="2532845" cy="615541"/>
          </a:xfrm>
          <a:prstGeom prst="rect">
            <a:avLst/>
          </a:prstGeom>
          <a:noFill/>
        </p:spPr>
        <p:txBody>
          <a:bodyPr wrap="none" lIns="182866" tIns="91434" rIns="182866" bIns="91434" rtlCol="0">
            <a:spAutoFit/>
          </a:bodyPr>
          <a:lstStyle/>
          <a:p>
            <a:pPr defTabSz="1219018"/>
            <a:r>
              <a:rPr lang="en-US" sz="2800" b="1" dirty="0">
                <a:solidFill>
                  <a:srgbClr val="737572"/>
                </a:solidFill>
                <a:latin typeface="Roboto Regular"/>
                <a:cs typeface="Roboto Regular"/>
              </a:rPr>
              <a:t>Wallet Cards</a:t>
            </a:r>
            <a:endParaRPr lang="id-ID" sz="2800" b="1" dirty="0">
              <a:solidFill>
                <a:srgbClr val="737572"/>
              </a:solidFill>
              <a:latin typeface="Roboto Regular"/>
              <a:cs typeface="Roboto Regular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717CB-86E1-42CB-BCEA-E3BF600C363F}"/>
              </a:ext>
            </a:extLst>
          </p:cNvPr>
          <p:cNvSpPr txBox="1"/>
          <p:nvPr/>
        </p:nvSpPr>
        <p:spPr>
          <a:xfrm>
            <a:off x="19695436" y="9136484"/>
            <a:ext cx="133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2000" dirty="0">
                <a:solidFill>
                  <a:srgbClr val="445469"/>
                </a:solidFill>
                <a:latin typeface="Roboto Black"/>
                <a:cs typeface="Roboto Black"/>
              </a:rPr>
              <a:t>(BACK)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A1769A-DD25-411A-AA51-1661F9CDCB9D}"/>
              </a:ext>
            </a:extLst>
          </p:cNvPr>
          <p:cNvSpPr txBox="1"/>
          <p:nvPr/>
        </p:nvSpPr>
        <p:spPr>
          <a:xfrm>
            <a:off x="19639413" y="5695123"/>
            <a:ext cx="148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2000" dirty="0">
                <a:solidFill>
                  <a:srgbClr val="445469"/>
                </a:solidFill>
                <a:latin typeface="Roboto Black"/>
                <a:cs typeface="Roboto Black"/>
              </a:rPr>
              <a:t>(FRONT)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8F26C5-74D5-4542-BA40-4E5D861D4B83}"/>
              </a:ext>
            </a:extLst>
          </p:cNvPr>
          <p:cNvSpPr/>
          <p:nvPr/>
        </p:nvSpPr>
        <p:spPr>
          <a:xfrm>
            <a:off x="1902727" y="1007313"/>
            <a:ext cx="200927" cy="1204070"/>
          </a:xfrm>
          <a:prstGeom prst="rect">
            <a:avLst/>
          </a:prstGeom>
          <a:solidFill>
            <a:srgbClr val="ED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3707D8-7B9C-4BED-AFD7-61FAD43BBB2E}"/>
              </a:ext>
            </a:extLst>
          </p:cNvPr>
          <p:cNvSpPr txBox="1"/>
          <p:nvPr/>
        </p:nvSpPr>
        <p:spPr>
          <a:xfrm>
            <a:off x="2326020" y="774196"/>
            <a:ext cx="20392214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6598" dirty="0">
                <a:solidFill>
                  <a:srgbClr val="0A274C"/>
                </a:solidFill>
                <a:latin typeface="Roboto Light" charset="0"/>
                <a:ea typeface="Roboto Light" charset="0"/>
                <a:cs typeface="Roboto Light" charset="0"/>
              </a:rPr>
              <a:t>EDUCATION – SPREADING THE WORD</a:t>
            </a:r>
          </a:p>
        </p:txBody>
      </p:sp>
      <p:sp>
        <p:nvSpPr>
          <p:cNvPr id="23" name="object 36">
            <a:extLst>
              <a:ext uri="{FF2B5EF4-FFF2-40B4-BE49-F238E27FC236}">
                <a16:creationId xmlns:a16="http://schemas.microsoft.com/office/drawing/2014/main" id="{E2DD7AD0-209B-434D-B712-89D9628E9BC9}"/>
              </a:ext>
            </a:extLst>
          </p:cNvPr>
          <p:cNvSpPr/>
          <p:nvPr/>
        </p:nvSpPr>
        <p:spPr>
          <a:xfrm>
            <a:off x="4984251" y="12578469"/>
            <a:ext cx="3883388" cy="846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2888C8-9573-BA42-B612-293287CE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656" y="2369214"/>
            <a:ext cx="6591834" cy="85559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85F236-AD73-A049-8E06-8499458AF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124" y="3257023"/>
            <a:ext cx="3888343" cy="20363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BB82A8-73EB-4642-96A9-F2A2CC384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0072" y="6680840"/>
            <a:ext cx="388834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4977E7-AE56-463C-9337-9FFA38252B17}"/>
              </a:ext>
            </a:extLst>
          </p:cNvPr>
          <p:cNvSpPr/>
          <p:nvPr/>
        </p:nvSpPr>
        <p:spPr>
          <a:xfrm>
            <a:off x="1902727" y="1007313"/>
            <a:ext cx="200927" cy="1204070"/>
          </a:xfrm>
          <a:prstGeom prst="rect">
            <a:avLst/>
          </a:prstGeom>
          <a:solidFill>
            <a:srgbClr val="ED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E584D-EE0F-4CCF-A190-F9791E4AF742}"/>
              </a:ext>
            </a:extLst>
          </p:cNvPr>
          <p:cNvSpPr txBox="1"/>
          <p:nvPr/>
        </p:nvSpPr>
        <p:spPr>
          <a:xfrm>
            <a:off x="2326020" y="774196"/>
            <a:ext cx="20392214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6598" dirty="0">
                <a:solidFill>
                  <a:srgbClr val="0A274C"/>
                </a:solidFill>
                <a:latin typeface="Roboto Light" charset="0"/>
                <a:ea typeface="Roboto Light" charset="0"/>
                <a:cs typeface="Roboto Light" charset="0"/>
              </a:rPr>
              <a:t>INITIATING TRIAGE – WHEN TO CALL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4B38D9-F9AD-441B-BC48-40018F3678BD}"/>
              </a:ext>
            </a:extLst>
          </p:cNvPr>
          <p:cNvSpPr txBox="1"/>
          <p:nvPr/>
        </p:nvSpPr>
        <p:spPr>
          <a:xfrm>
            <a:off x="2326020" y="1806492"/>
            <a:ext cx="203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2800" dirty="0">
                <a:solidFill>
                  <a:srgbClr val="737572"/>
                </a:solidFill>
                <a:latin typeface="Roboto Regular"/>
                <a:cs typeface="Roboto Regular"/>
              </a:rPr>
              <a:t>An employee perspective</a:t>
            </a:r>
          </a:p>
        </p:txBody>
      </p:sp>
      <p:sp>
        <p:nvSpPr>
          <p:cNvPr id="20" name="object 36">
            <a:extLst>
              <a:ext uri="{FF2B5EF4-FFF2-40B4-BE49-F238E27FC236}">
                <a16:creationId xmlns:a16="http://schemas.microsoft.com/office/drawing/2014/main" id="{902F8345-7EE6-1A4D-86DB-D12FF43DFA6D}"/>
              </a:ext>
            </a:extLst>
          </p:cNvPr>
          <p:cNvSpPr/>
          <p:nvPr/>
        </p:nvSpPr>
        <p:spPr>
          <a:xfrm>
            <a:off x="4984251" y="12578469"/>
            <a:ext cx="3883388" cy="846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2980E5-8E41-C042-AEF5-3906A3B982B6}"/>
              </a:ext>
            </a:extLst>
          </p:cNvPr>
          <p:cNvGrpSpPr/>
          <p:nvPr/>
        </p:nvGrpSpPr>
        <p:grpSpPr>
          <a:xfrm>
            <a:off x="1016289" y="3127077"/>
            <a:ext cx="9377811" cy="2246792"/>
            <a:chOff x="1928709" y="4448049"/>
            <a:chExt cx="9377811" cy="22467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9C861C0-D479-1541-8464-14C005F97F6D}"/>
                </a:ext>
              </a:extLst>
            </p:cNvPr>
            <p:cNvSpPr/>
            <p:nvPr/>
          </p:nvSpPr>
          <p:spPr>
            <a:xfrm>
              <a:off x="1928709" y="4508628"/>
              <a:ext cx="1847895" cy="1847654"/>
            </a:xfrm>
            <a:prstGeom prst="ellipse">
              <a:avLst/>
            </a:prstGeom>
            <a:solidFill>
              <a:srgbClr val="FCB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id-ID" dirty="0">
                <a:latin typeface="Roboto Light"/>
                <a:cs typeface="Roboto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6B687A-ABF5-094C-9CA1-80297D5770DA}"/>
                </a:ext>
              </a:extLst>
            </p:cNvPr>
            <p:cNvSpPr/>
            <p:nvPr/>
          </p:nvSpPr>
          <p:spPr>
            <a:xfrm>
              <a:off x="3938246" y="5217503"/>
              <a:ext cx="7368274" cy="1477338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2800" dirty="0">
                  <a:latin typeface="Roboto Light"/>
                  <a:cs typeface="Roboto Light"/>
                </a:rPr>
                <a:t>Employees/Supervisors should call S1 Medical for all work-related injuries for appropriate care and reporting purposes.</a:t>
              </a:r>
              <a:endParaRPr lang="en-US" sz="2400" dirty="0">
                <a:latin typeface="Roboto Light"/>
                <a:cs typeface="Roboto Ligh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E3480B-136B-8446-A31F-E7621F4B55B8}"/>
                </a:ext>
              </a:extLst>
            </p:cNvPr>
            <p:cNvSpPr txBox="1"/>
            <p:nvPr/>
          </p:nvSpPr>
          <p:spPr>
            <a:xfrm>
              <a:off x="3929956" y="4448049"/>
              <a:ext cx="5821676" cy="615563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800" b="1" dirty="0">
                  <a:latin typeface="Roboto Regular"/>
                  <a:cs typeface="Roboto Regular"/>
                </a:rPr>
                <a:t>ALL WORK-RELATED INJURIES</a:t>
              </a:r>
              <a:endParaRPr lang="id-ID" sz="2800" b="1" dirty="0">
                <a:latin typeface="Roboto Regular"/>
                <a:cs typeface="Roboto Regular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4B3275-35C8-4948-BBA6-E7A77FF4719C}"/>
              </a:ext>
            </a:extLst>
          </p:cNvPr>
          <p:cNvGrpSpPr/>
          <p:nvPr/>
        </p:nvGrpSpPr>
        <p:grpSpPr>
          <a:xfrm>
            <a:off x="1016289" y="5972121"/>
            <a:ext cx="10610801" cy="1847654"/>
            <a:chOff x="1902727" y="7607498"/>
            <a:chExt cx="10610801" cy="18476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9A19D66-0176-804A-B57C-2CAB07087298}"/>
                </a:ext>
              </a:extLst>
            </p:cNvPr>
            <p:cNvSpPr/>
            <p:nvPr/>
          </p:nvSpPr>
          <p:spPr>
            <a:xfrm>
              <a:off x="1902727" y="7607498"/>
              <a:ext cx="1847895" cy="1847654"/>
            </a:xfrm>
            <a:prstGeom prst="ellipse">
              <a:avLst/>
            </a:prstGeom>
            <a:solidFill>
              <a:srgbClr val="BCD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id-ID" dirty="0">
                <a:latin typeface="Roboto Light"/>
                <a:cs typeface="Roboto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172500-3A68-6C43-93B1-ECDCB5778676}"/>
                </a:ext>
              </a:extLst>
            </p:cNvPr>
            <p:cNvSpPr/>
            <p:nvPr/>
          </p:nvSpPr>
          <p:spPr>
            <a:xfrm>
              <a:off x="3929662" y="8384046"/>
              <a:ext cx="7131237" cy="1046450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2800" dirty="0">
                  <a:latin typeface="Roboto Light"/>
                  <a:cs typeface="Roboto Light"/>
                </a:rPr>
                <a:t>Details such as medications or medical history may factor into treatment advice.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C88ABC-6577-264B-B8D2-F67E452CC05C}"/>
                </a:ext>
              </a:extLst>
            </p:cNvPr>
            <p:cNvSpPr txBox="1"/>
            <p:nvPr/>
          </p:nvSpPr>
          <p:spPr>
            <a:xfrm>
              <a:off x="3896343" y="7797513"/>
              <a:ext cx="8617185" cy="615563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800" b="1" dirty="0">
                  <a:latin typeface="Roboto Regular"/>
                  <a:cs typeface="Roboto Regular"/>
                </a:rPr>
                <a:t>CALL EVEN IF YOU FEEL IT IS NOT IMPORTANT</a:t>
              </a:r>
              <a:endParaRPr lang="id-ID" sz="2800" b="1" dirty="0">
                <a:latin typeface="Roboto Regular"/>
                <a:cs typeface="Roboto Regular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10B80A-A2A0-1D4A-9ECE-A476C1A26374}"/>
              </a:ext>
            </a:extLst>
          </p:cNvPr>
          <p:cNvGrpSpPr/>
          <p:nvPr/>
        </p:nvGrpSpPr>
        <p:grpSpPr>
          <a:xfrm>
            <a:off x="11983476" y="3185717"/>
            <a:ext cx="9868257" cy="2504137"/>
            <a:chOff x="12228803" y="4496190"/>
            <a:chExt cx="9868257" cy="250413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2F7653-8D5F-5243-BF0F-0030F7779DDB}"/>
                </a:ext>
              </a:extLst>
            </p:cNvPr>
            <p:cNvSpPr/>
            <p:nvPr/>
          </p:nvSpPr>
          <p:spPr>
            <a:xfrm>
              <a:off x="12228803" y="4508628"/>
              <a:ext cx="1847895" cy="1847654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id-ID" dirty="0">
                <a:latin typeface="Roboto Light"/>
                <a:cs typeface="Roboto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4D99F96-5A49-F04B-A79B-0377934EBA14}"/>
                </a:ext>
              </a:extLst>
            </p:cNvPr>
            <p:cNvSpPr/>
            <p:nvPr/>
          </p:nvSpPr>
          <p:spPr>
            <a:xfrm>
              <a:off x="14656730" y="5092102"/>
              <a:ext cx="7440330" cy="1908225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2800" dirty="0">
                  <a:latin typeface="Roboto Light"/>
                  <a:cs typeface="Roboto Light"/>
                </a:rPr>
                <a:t>Employees/Supervisors should call S1 Medical BEFORE the employee seeks treatment to receive the appropriate level of care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20BF95-BBA3-FE41-A05D-A1EF773CDAA5}"/>
                </a:ext>
              </a:extLst>
            </p:cNvPr>
            <p:cNvSpPr txBox="1"/>
            <p:nvPr/>
          </p:nvSpPr>
          <p:spPr>
            <a:xfrm>
              <a:off x="14596304" y="4496190"/>
              <a:ext cx="7150502" cy="615563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800" b="1" dirty="0">
                  <a:latin typeface="Roboto Regular"/>
                  <a:cs typeface="Roboto Regular"/>
                </a:rPr>
                <a:t>CALL BEFORE YOU SEEK TREATMENT</a:t>
              </a:r>
              <a:endParaRPr lang="id-ID" sz="2800" b="1" dirty="0">
                <a:latin typeface="Roboto Regular"/>
                <a:cs typeface="Roboto Regular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CABE48-BD91-3646-85B9-0C09944704C1}"/>
              </a:ext>
            </a:extLst>
          </p:cNvPr>
          <p:cNvGrpSpPr/>
          <p:nvPr/>
        </p:nvGrpSpPr>
        <p:grpSpPr>
          <a:xfrm>
            <a:off x="11983476" y="6044562"/>
            <a:ext cx="12429056" cy="2073250"/>
            <a:chOff x="12228803" y="4496190"/>
            <a:chExt cx="12429056" cy="207325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77F38C-FE2C-4F43-9CCE-31C6522B441E}"/>
                </a:ext>
              </a:extLst>
            </p:cNvPr>
            <p:cNvSpPr/>
            <p:nvPr/>
          </p:nvSpPr>
          <p:spPr>
            <a:xfrm>
              <a:off x="12228803" y="4508628"/>
              <a:ext cx="1847895" cy="1847654"/>
            </a:xfrm>
            <a:prstGeom prst="ellipse">
              <a:avLst/>
            </a:prstGeom>
            <a:solidFill>
              <a:srgbClr val="2F3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id-ID" dirty="0">
                <a:latin typeface="Roboto Light"/>
                <a:cs typeface="Roboto Ligh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582E9D-DCE6-634A-BB17-5FC3C22D0627}"/>
                </a:ext>
              </a:extLst>
            </p:cNvPr>
            <p:cNvSpPr/>
            <p:nvPr/>
          </p:nvSpPr>
          <p:spPr>
            <a:xfrm>
              <a:off x="14656730" y="5092102"/>
              <a:ext cx="7440330" cy="1477338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2800" dirty="0">
                  <a:latin typeface="Roboto Light"/>
                  <a:cs typeface="Roboto Light"/>
                </a:rPr>
                <a:t>Many times, homecare remedies will alleviate pain and avoid worsening symptoms.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D8BD0D-E782-E348-B8E2-76F0B63DD9A1}"/>
                </a:ext>
              </a:extLst>
            </p:cNvPr>
            <p:cNvSpPr txBox="1"/>
            <p:nvPr/>
          </p:nvSpPr>
          <p:spPr>
            <a:xfrm>
              <a:off x="14596304" y="4496190"/>
              <a:ext cx="10061555" cy="615563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800" b="1" dirty="0">
                  <a:latin typeface="Roboto Regular"/>
                  <a:cs typeface="Roboto Regular"/>
                </a:rPr>
                <a:t>CALL EVEN IF YOU THINK TREATMENT IS NOT NEEDED</a:t>
              </a:r>
              <a:endParaRPr lang="id-ID" sz="2800" b="1" dirty="0">
                <a:latin typeface="Roboto Regular"/>
                <a:cs typeface="Roboto Regular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AA04AA-BFC0-F84C-A53E-5868B39864B0}"/>
              </a:ext>
            </a:extLst>
          </p:cNvPr>
          <p:cNvGrpSpPr/>
          <p:nvPr/>
        </p:nvGrpSpPr>
        <p:grpSpPr>
          <a:xfrm>
            <a:off x="5705194" y="8985981"/>
            <a:ext cx="9377811" cy="3047011"/>
            <a:chOff x="1928709" y="4448049"/>
            <a:chExt cx="9377811" cy="304701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132A04B-04B5-F34B-8AEE-BBF6FDD8F613}"/>
                </a:ext>
              </a:extLst>
            </p:cNvPr>
            <p:cNvSpPr/>
            <p:nvPr/>
          </p:nvSpPr>
          <p:spPr>
            <a:xfrm>
              <a:off x="1928709" y="4508628"/>
              <a:ext cx="1847895" cy="1847654"/>
            </a:xfrm>
            <a:prstGeom prst="ellipse">
              <a:avLst/>
            </a:prstGeom>
            <a:solidFill>
              <a:srgbClr val="ED2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id-ID" dirty="0">
                <a:latin typeface="Roboto Light"/>
                <a:cs typeface="Roboto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58400FD-A3ED-E744-8DDA-91DB5BE874E5}"/>
                </a:ext>
              </a:extLst>
            </p:cNvPr>
            <p:cNvSpPr/>
            <p:nvPr/>
          </p:nvSpPr>
          <p:spPr>
            <a:xfrm>
              <a:off x="3938246" y="5217503"/>
              <a:ext cx="7368274" cy="2277557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en-US" sz="2800" dirty="0">
                  <a:latin typeface="Roboto Light"/>
                  <a:cs typeface="Roboto Light"/>
                </a:rPr>
                <a:t>If the injury is life threatening, the employee is unconscious or bleeding profusely, etc. call 911 and call Triage when the employee is stable. </a:t>
              </a:r>
            </a:p>
            <a:p>
              <a:endParaRPr lang="en-US" sz="2400" dirty="0">
                <a:latin typeface="Roboto Light"/>
                <a:cs typeface="Roboto Ligh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F2CEBB-3AFD-0248-8FDB-A3B1604B539C}"/>
                </a:ext>
              </a:extLst>
            </p:cNvPr>
            <p:cNvSpPr txBox="1"/>
            <p:nvPr/>
          </p:nvSpPr>
          <p:spPr>
            <a:xfrm>
              <a:off x="4088731" y="4448049"/>
              <a:ext cx="2682484" cy="615563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800" b="1" dirty="0">
                  <a:latin typeface="Roboto Regular"/>
                  <a:cs typeface="Roboto Regular"/>
                </a:rPr>
                <a:t>EMERGENCY</a:t>
              </a:r>
              <a:endParaRPr lang="id-ID" sz="2800" b="1" dirty="0">
                <a:latin typeface="Roboto Regular"/>
                <a:cs typeface="Robo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16067233" y="8787824"/>
            <a:ext cx="2136583" cy="210177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64008" rtlCol="0" anchor="ctr"/>
          <a:lstStyle/>
          <a:p>
            <a:pPr algn="ctr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686B8-C880-FF40-96DC-14FF2413C3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80135" y="5234024"/>
            <a:ext cx="1663242" cy="2099311"/>
          </a:xfrm>
          <a:prstGeom prst="rect">
            <a:avLst/>
          </a:prstGeom>
          <a:solidFill>
            <a:srgbClr val="BCD6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4480" tIns="117240" rIns="234480" bIns="117240" anchor="ctr"/>
          <a:lstStyle/>
          <a:p>
            <a:pPr algn="ctr">
              <a:defRPr/>
            </a:pPr>
            <a:r>
              <a:rPr lang="en-US" sz="4000" dirty="0">
                <a:latin typeface="Roboto Regular"/>
                <a:cs typeface="Roboto Regular"/>
              </a:rPr>
              <a:t>What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6558" y="2977614"/>
            <a:ext cx="1663241" cy="2099311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4480" tIns="117240" rIns="234480" bIns="117240" anchor="ctr"/>
          <a:lstStyle/>
          <a:p>
            <a:pPr algn="ctr">
              <a:defRPr/>
            </a:pPr>
            <a:r>
              <a:rPr lang="en-US" sz="4000" dirty="0">
                <a:latin typeface="Roboto Regular"/>
                <a:cs typeface="Roboto Regular"/>
              </a:rPr>
              <a:t>Who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332508" y="3042400"/>
            <a:ext cx="1663241" cy="209930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4480" tIns="117240" rIns="234480" bIns="117240" anchor="ctr"/>
          <a:lstStyle/>
          <a:p>
            <a:pPr algn="ctr">
              <a:defRPr/>
            </a:pPr>
            <a:r>
              <a:rPr lang="en-US" sz="3600" dirty="0">
                <a:latin typeface="Roboto Regular"/>
                <a:cs typeface="Roboto Regular"/>
              </a:rPr>
              <a:t>When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153565" y="3308563"/>
            <a:ext cx="8246859" cy="1477338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fr-FR" sz="2800" b="1" dirty="0">
                <a:latin typeface="Roboto Black"/>
                <a:cs typeface="Roboto Black"/>
              </a:rPr>
              <a:t>TIME OF INJURY</a:t>
            </a:r>
          </a:p>
          <a:p>
            <a:r>
              <a:rPr lang="en-US" sz="2800" dirty="0">
                <a:latin typeface="Roboto Light"/>
                <a:cs typeface="Roboto Light"/>
              </a:rPr>
              <a:t>Designed to be a service for the time of incident,</a:t>
            </a:r>
          </a:p>
          <a:p>
            <a:r>
              <a:rPr lang="en-US" sz="2800" dirty="0">
                <a:latin typeface="Roboto Light"/>
                <a:cs typeface="Roboto Light"/>
              </a:rPr>
              <a:t>Available 24/7.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29478" y="3711056"/>
            <a:ext cx="8660425" cy="104645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fr-FR" sz="2800" b="1" dirty="0">
                <a:latin typeface="Roboto Light"/>
                <a:cs typeface="Roboto Light"/>
              </a:rPr>
              <a:t>REGISTERED NURSES</a:t>
            </a:r>
          </a:p>
          <a:p>
            <a:r>
              <a:rPr lang="fr-FR" sz="2800" dirty="0">
                <a:latin typeface="Roboto Light"/>
                <a:cs typeface="Roboto Light"/>
              </a:rPr>
              <a:t>Registered Nurses, triage trained, handling all calls.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102567" y="5626867"/>
            <a:ext cx="8624546" cy="104645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fr-FR" sz="2800" b="1" dirty="0">
                <a:latin typeface="Roboto Black"/>
                <a:cs typeface="Roboto Black"/>
              </a:rPr>
              <a:t>APPROPRIATE CARE RESOURCE</a:t>
            </a:r>
          </a:p>
          <a:p>
            <a:r>
              <a:rPr lang="fr-FR" sz="2800" dirty="0">
                <a:latin typeface="Roboto Black"/>
                <a:cs typeface="Roboto Black"/>
              </a:rPr>
              <a:t>Facilitating the right level of care from the first day.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2727" y="1066399"/>
            <a:ext cx="200927" cy="12040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32507" y="5412403"/>
            <a:ext cx="1663241" cy="2099309"/>
          </a:xfrm>
          <a:prstGeom prst="rect">
            <a:avLst/>
          </a:prstGeom>
          <a:solidFill>
            <a:srgbClr val="FCB1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34480" tIns="117240" rIns="234480" bIns="117240" anchor="ctr"/>
          <a:lstStyle/>
          <a:p>
            <a:pPr algn="ctr">
              <a:defRPr/>
            </a:pPr>
            <a:r>
              <a:rPr lang="en-US" sz="4000" dirty="0">
                <a:latin typeface="Roboto Regular"/>
                <a:cs typeface="Roboto Regular"/>
              </a:rPr>
              <a:t>Why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30035" y="5735582"/>
            <a:ext cx="8246859" cy="104645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fr-FR" sz="2800" b="1" dirty="0">
                <a:latin typeface="Roboto Black"/>
                <a:cs typeface="Roboto Black"/>
              </a:rPr>
              <a:t>FROI MEDICAL CALL CENTER</a:t>
            </a:r>
          </a:p>
          <a:p>
            <a:r>
              <a:rPr lang="fr-FR" sz="2800" dirty="0">
                <a:latin typeface="Roboto Black"/>
                <a:cs typeface="Roboto Black"/>
              </a:rPr>
              <a:t>Assess, document and provide care advice </a:t>
            </a:r>
          </a:p>
        </p:txBody>
      </p:sp>
      <p:sp>
        <p:nvSpPr>
          <p:cNvPr id="51" name="AutoShape 9"/>
          <p:cNvSpPr>
            <a:spLocks/>
          </p:cNvSpPr>
          <p:nvPr/>
        </p:nvSpPr>
        <p:spPr bwMode="auto">
          <a:xfrm>
            <a:off x="6366716" y="9477422"/>
            <a:ext cx="3799002" cy="89182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89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557945">
              <a:defRPr/>
            </a:pPr>
            <a:endParaRPr lang="en-US" sz="107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52" name="Title 20"/>
          <p:cNvSpPr txBox="1">
            <a:spLocks/>
          </p:cNvSpPr>
          <p:nvPr/>
        </p:nvSpPr>
        <p:spPr>
          <a:xfrm>
            <a:off x="15586352" y="11014527"/>
            <a:ext cx="3263048" cy="861774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srgbClr val="0A274C"/>
                </a:solidFill>
                <a:latin typeface="Roboto Regular"/>
                <a:cs typeface="Roboto Regular"/>
              </a:rPr>
              <a:t>Care Advice </a:t>
            </a:r>
          </a:p>
          <a:p>
            <a:r>
              <a:rPr lang="en-US" sz="2800" b="1" dirty="0">
                <a:solidFill>
                  <a:srgbClr val="0A274C"/>
                </a:solidFill>
                <a:latin typeface="Roboto Regular"/>
                <a:cs typeface="Roboto Regular"/>
              </a:rPr>
              <a:t>Text Message</a:t>
            </a:r>
          </a:p>
        </p:txBody>
      </p:sp>
      <p:sp>
        <p:nvSpPr>
          <p:cNvPr id="53" name="Title 20"/>
          <p:cNvSpPr txBox="1">
            <a:spLocks/>
          </p:cNvSpPr>
          <p:nvPr/>
        </p:nvSpPr>
        <p:spPr>
          <a:xfrm>
            <a:off x="6006042" y="9707887"/>
            <a:ext cx="4527322" cy="430887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srgbClr val="0A274C"/>
                </a:solidFill>
                <a:latin typeface="Roboto Regular"/>
                <a:cs typeface="Roboto Regular"/>
              </a:rPr>
              <a:t>Incident Info</a:t>
            </a:r>
          </a:p>
        </p:txBody>
      </p:sp>
      <p:sp>
        <p:nvSpPr>
          <p:cNvPr id="54" name="Title 20"/>
          <p:cNvSpPr txBox="1">
            <a:spLocks/>
          </p:cNvSpPr>
          <p:nvPr/>
        </p:nvSpPr>
        <p:spPr>
          <a:xfrm>
            <a:off x="20098989" y="9601287"/>
            <a:ext cx="4204355" cy="2339102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200" b="1" dirty="0">
                <a:solidFill>
                  <a:srgbClr val="0A274C"/>
                </a:solidFill>
                <a:latin typeface="Roboto Regular"/>
                <a:cs typeface="Roboto Regular"/>
              </a:rPr>
              <a:t>E-Mail Notification</a:t>
            </a:r>
          </a:p>
          <a:p>
            <a:pPr algn="l"/>
            <a:r>
              <a:rPr lang="en-US" sz="2000" b="1" dirty="0">
                <a:solidFill>
                  <a:srgbClr val="0A274C"/>
                </a:solidFill>
                <a:latin typeface="Roboto Regular"/>
                <a:cs typeface="Roboto Regular"/>
              </a:rPr>
              <a:t>	</a:t>
            </a:r>
            <a:r>
              <a:rPr lang="en-US" sz="2400" b="1" dirty="0">
                <a:solidFill>
                  <a:srgbClr val="0A274C"/>
                </a:solidFill>
                <a:latin typeface="Roboto Regular"/>
                <a:cs typeface="Roboto Regular"/>
              </a:rPr>
              <a:t>- Incident Details</a:t>
            </a:r>
          </a:p>
          <a:p>
            <a:pPr algn="l"/>
            <a:r>
              <a:rPr lang="en-US" sz="2400" b="1" dirty="0">
                <a:solidFill>
                  <a:srgbClr val="0A274C"/>
                </a:solidFill>
                <a:latin typeface="Roboto Regular"/>
                <a:cs typeface="Roboto Regular"/>
              </a:rPr>
              <a:t>	- First Report</a:t>
            </a:r>
          </a:p>
          <a:p>
            <a:pPr algn="l"/>
            <a:r>
              <a:rPr lang="en-US" sz="2400" b="1" dirty="0">
                <a:solidFill>
                  <a:srgbClr val="0A274C"/>
                </a:solidFill>
                <a:latin typeface="Roboto Regular"/>
                <a:cs typeface="Roboto Regular"/>
              </a:rPr>
              <a:t>	- Provider Notification</a:t>
            </a:r>
          </a:p>
          <a:p>
            <a:pPr algn="l"/>
            <a:r>
              <a:rPr lang="en-US" sz="2400" b="1" dirty="0">
                <a:solidFill>
                  <a:srgbClr val="0A274C"/>
                </a:solidFill>
                <a:latin typeface="Roboto Regular"/>
                <a:cs typeface="Roboto Regular"/>
              </a:rPr>
              <a:t>	- OSHA 300</a:t>
            </a:r>
          </a:p>
          <a:p>
            <a:pPr algn="l"/>
            <a:r>
              <a:rPr lang="en-US" sz="2400" b="1" dirty="0">
                <a:solidFill>
                  <a:srgbClr val="0A274C"/>
                </a:solidFill>
                <a:latin typeface="Roboto Regular"/>
                <a:cs typeface="Roboto Regular"/>
              </a:rPr>
              <a:t>	- Other Forms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04254" y="8503377"/>
            <a:ext cx="426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A274C"/>
                </a:solidFill>
                <a:latin typeface="Roboto" charset="0"/>
                <a:ea typeface="Roboto" charset="0"/>
                <a:cs typeface="Roboto" charset="0"/>
              </a:rPr>
              <a:t>Triage</a:t>
            </a:r>
            <a:endParaRPr lang="en-US" sz="3200" dirty="0">
              <a:solidFill>
                <a:srgbClr val="0A274C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23" y="9026686"/>
            <a:ext cx="1783418" cy="1783418"/>
          </a:xfrm>
          <a:prstGeom prst="rect">
            <a:avLst/>
          </a:prstGeom>
        </p:spPr>
      </p:pic>
      <p:pic>
        <p:nvPicPr>
          <p:cNvPr id="5" name="Picture 4" descr="Clipart - Mobile Icon - White on Grey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79" y="9109381"/>
            <a:ext cx="1629005" cy="16290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4553" y="10740060"/>
            <a:ext cx="2383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A274C"/>
                </a:solidFill>
                <a:latin typeface="Roboto" charset="0"/>
                <a:ea typeface="Roboto" charset="0"/>
                <a:cs typeface="Roboto" charset="0"/>
              </a:rPr>
              <a:t>Incident </a:t>
            </a:r>
          </a:p>
          <a:p>
            <a:pPr algn="ctr"/>
            <a:r>
              <a:rPr lang="en-US" sz="3600" dirty="0">
                <a:solidFill>
                  <a:srgbClr val="0A274C"/>
                </a:solidFill>
                <a:latin typeface="Roboto" charset="0"/>
                <a:ea typeface="Roboto" charset="0"/>
                <a:cs typeface="Roboto" charset="0"/>
              </a:rPr>
              <a:t>Call</a:t>
            </a:r>
            <a:endParaRPr lang="en-US" sz="3200" dirty="0">
              <a:solidFill>
                <a:srgbClr val="0A274C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0" name="AutoShape 9"/>
          <p:cNvSpPr>
            <a:spLocks/>
          </p:cNvSpPr>
          <p:nvPr/>
        </p:nvSpPr>
        <p:spPr bwMode="auto">
          <a:xfrm>
            <a:off x="6369893" y="8217560"/>
            <a:ext cx="3799002" cy="89182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89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557945">
              <a:defRPr/>
            </a:pPr>
            <a:endParaRPr lang="en-US" sz="10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2" name="Title 20"/>
          <p:cNvSpPr txBox="1">
            <a:spLocks/>
          </p:cNvSpPr>
          <p:nvPr/>
        </p:nvSpPr>
        <p:spPr>
          <a:xfrm>
            <a:off x="6009219" y="8448025"/>
            <a:ext cx="4527322" cy="430887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srgbClr val="0A274C"/>
                </a:solidFill>
                <a:latin typeface="Roboto Regular"/>
                <a:cs typeface="Roboto Regular"/>
              </a:rPr>
              <a:t>Demographic Info</a:t>
            </a:r>
          </a:p>
        </p:txBody>
      </p:sp>
      <p:sp>
        <p:nvSpPr>
          <p:cNvPr id="33" name="AutoShape 9"/>
          <p:cNvSpPr>
            <a:spLocks/>
          </p:cNvSpPr>
          <p:nvPr/>
        </p:nvSpPr>
        <p:spPr bwMode="auto">
          <a:xfrm>
            <a:off x="6366716" y="10698462"/>
            <a:ext cx="3799002" cy="89182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89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557945">
              <a:defRPr/>
            </a:pPr>
            <a:endParaRPr lang="en-US" sz="10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4" name="Title 20"/>
          <p:cNvSpPr txBox="1">
            <a:spLocks/>
          </p:cNvSpPr>
          <p:nvPr/>
        </p:nvSpPr>
        <p:spPr>
          <a:xfrm>
            <a:off x="6006042" y="10928927"/>
            <a:ext cx="4527322" cy="430887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srgbClr val="0A274C"/>
                </a:solidFill>
                <a:latin typeface="Roboto Regular"/>
                <a:cs typeface="Roboto Regular"/>
              </a:rPr>
              <a:t>Injury Info</a:t>
            </a:r>
          </a:p>
        </p:txBody>
      </p:sp>
      <p:sp>
        <p:nvSpPr>
          <p:cNvPr id="35" name="AutoShape 9"/>
          <p:cNvSpPr>
            <a:spLocks/>
          </p:cNvSpPr>
          <p:nvPr/>
        </p:nvSpPr>
        <p:spPr bwMode="auto">
          <a:xfrm>
            <a:off x="11602867" y="9459084"/>
            <a:ext cx="2574073" cy="89182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89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557945">
              <a:defRPr/>
            </a:pPr>
            <a:endParaRPr lang="en-US" sz="107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Gill Sans" charset="0"/>
            </a:endParaRP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10626243" y="9659395"/>
            <a:ext cx="4527322" cy="430887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srgbClr val="0A274C"/>
                </a:solidFill>
                <a:latin typeface="Roboto Regular"/>
                <a:cs typeface="Roboto Regular"/>
              </a:rPr>
              <a:t>Care Advice</a:t>
            </a:r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21380966" y="8633637"/>
            <a:ext cx="1269871" cy="825447"/>
          </a:xfrm>
          <a:custGeom>
            <a:avLst/>
            <a:gdLst>
              <a:gd name="T0" fmla="*/ 284 w 325"/>
              <a:gd name="T1" fmla="*/ 0 h 213"/>
              <a:gd name="T2" fmla="*/ 41 w 325"/>
              <a:gd name="T3" fmla="*/ 0 h 213"/>
              <a:gd name="T4" fmla="*/ 0 w 325"/>
              <a:gd name="T5" fmla="*/ 41 h 213"/>
              <a:gd name="T6" fmla="*/ 0 w 325"/>
              <a:gd name="T7" fmla="*/ 173 h 213"/>
              <a:gd name="T8" fmla="*/ 41 w 325"/>
              <a:gd name="T9" fmla="*/ 213 h 213"/>
              <a:gd name="T10" fmla="*/ 284 w 325"/>
              <a:gd name="T11" fmla="*/ 213 h 213"/>
              <a:gd name="T12" fmla="*/ 325 w 325"/>
              <a:gd name="T13" fmla="*/ 173 h 213"/>
              <a:gd name="T14" fmla="*/ 325 w 325"/>
              <a:gd name="T15" fmla="*/ 41 h 213"/>
              <a:gd name="T16" fmla="*/ 284 w 325"/>
              <a:gd name="T17" fmla="*/ 0 h 213"/>
              <a:gd name="T18" fmla="*/ 20 w 325"/>
              <a:gd name="T19" fmla="*/ 53 h 213"/>
              <a:gd name="T20" fmla="*/ 91 w 325"/>
              <a:gd name="T21" fmla="*/ 107 h 213"/>
              <a:gd name="T22" fmla="*/ 20 w 325"/>
              <a:gd name="T23" fmla="*/ 160 h 213"/>
              <a:gd name="T24" fmla="*/ 20 w 325"/>
              <a:gd name="T25" fmla="*/ 53 h 213"/>
              <a:gd name="T26" fmla="*/ 305 w 325"/>
              <a:gd name="T27" fmla="*/ 173 h 213"/>
              <a:gd name="T28" fmla="*/ 284 w 325"/>
              <a:gd name="T29" fmla="*/ 193 h 213"/>
              <a:gd name="T30" fmla="*/ 41 w 325"/>
              <a:gd name="T31" fmla="*/ 193 h 213"/>
              <a:gd name="T32" fmla="*/ 20 w 325"/>
              <a:gd name="T33" fmla="*/ 173 h 213"/>
              <a:gd name="T34" fmla="*/ 100 w 325"/>
              <a:gd name="T35" fmla="*/ 113 h 213"/>
              <a:gd name="T36" fmla="*/ 144 w 325"/>
              <a:gd name="T37" fmla="*/ 146 h 213"/>
              <a:gd name="T38" fmla="*/ 163 w 325"/>
              <a:gd name="T39" fmla="*/ 152 h 213"/>
              <a:gd name="T40" fmla="*/ 181 w 325"/>
              <a:gd name="T41" fmla="*/ 146 h 213"/>
              <a:gd name="T42" fmla="*/ 225 w 325"/>
              <a:gd name="T43" fmla="*/ 113 h 213"/>
              <a:gd name="T44" fmla="*/ 305 w 325"/>
              <a:gd name="T45" fmla="*/ 173 h 213"/>
              <a:gd name="T46" fmla="*/ 305 w 325"/>
              <a:gd name="T47" fmla="*/ 160 h 213"/>
              <a:gd name="T48" fmla="*/ 234 w 325"/>
              <a:gd name="T49" fmla="*/ 107 h 213"/>
              <a:gd name="T50" fmla="*/ 305 w 325"/>
              <a:gd name="T51" fmla="*/ 53 h 213"/>
              <a:gd name="T52" fmla="*/ 305 w 325"/>
              <a:gd name="T53" fmla="*/ 160 h 213"/>
              <a:gd name="T54" fmla="*/ 175 w 325"/>
              <a:gd name="T55" fmla="*/ 138 h 213"/>
              <a:gd name="T56" fmla="*/ 163 w 325"/>
              <a:gd name="T57" fmla="*/ 142 h 213"/>
              <a:gd name="T58" fmla="*/ 150 w 325"/>
              <a:gd name="T59" fmla="*/ 138 h 213"/>
              <a:gd name="T60" fmla="*/ 108 w 325"/>
              <a:gd name="T61" fmla="*/ 107 h 213"/>
              <a:gd name="T62" fmla="*/ 100 w 325"/>
              <a:gd name="T63" fmla="*/ 100 h 213"/>
              <a:gd name="T64" fmla="*/ 20 w 325"/>
              <a:gd name="T65" fmla="*/ 41 h 213"/>
              <a:gd name="T66" fmla="*/ 20 w 325"/>
              <a:gd name="T67" fmla="*/ 41 h 213"/>
              <a:gd name="T68" fmla="*/ 41 w 325"/>
              <a:gd name="T69" fmla="*/ 20 h 213"/>
              <a:gd name="T70" fmla="*/ 284 w 325"/>
              <a:gd name="T71" fmla="*/ 20 h 213"/>
              <a:gd name="T72" fmla="*/ 305 w 325"/>
              <a:gd name="T73" fmla="*/ 41 h 213"/>
              <a:gd name="T74" fmla="*/ 175 w 325"/>
              <a:gd name="T75" fmla="*/ 13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5" h="213">
                <a:moveTo>
                  <a:pt x="28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95"/>
                  <a:pt x="18" y="213"/>
                  <a:pt x="41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307" y="213"/>
                  <a:pt x="325" y="195"/>
                  <a:pt x="325" y="173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325" y="18"/>
                  <a:pt x="307" y="0"/>
                  <a:pt x="284" y="0"/>
                </a:cubicBezTo>
                <a:close/>
                <a:moveTo>
                  <a:pt x="20" y="53"/>
                </a:moveTo>
                <a:cubicBezTo>
                  <a:pt x="91" y="107"/>
                  <a:pt x="91" y="107"/>
                  <a:pt x="91" y="107"/>
                </a:cubicBezTo>
                <a:cubicBezTo>
                  <a:pt x="20" y="160"/>
                  <a:pt x="20" y="160"/>
                  <a:pt x="20" y="160"/>
                </a:cubicBezTo>
                <a:lnTo>
                  <a:pt x="20" y="53"/>
                </a:lnTo>
                <a:close/>
                <a:moveTo>
                  <a:pt x="305" y="173"/>
                </a:moveTo>
                <a:cubicBezTo>
                  <a:pt x="305" y="184"/>
                  <a:pt x="296" y="193"/>
                  <a:pt x="284" y="193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30" y="193"/>
                  <a:pt x="20" y="184"/>
                  <a:pt x="20" y="17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44" y="146"/>
                  <a:pt x="144" y="146"/>
                  <a:pt x="144" y="146"/>
                </a:cubicBezTo>
                <a:cubicBezTo>
                  <a:pt x="150" y="150"/>
                  <a:pt x="156" y="152"/>
                  <a:pt x="163" y="152"/>
                </a:cubicBezTo>
                <a:cubicBezTo>
                  <a:pt x="169" y="152"/>
                  <a:pt x="175" y="150"/>
                  <a:pt x="181" y="146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305" y="173"/>
                  <a:pt x="305" y="173"/>
                  <a:pt x="305" y="173"/>
                </a:cubicBezTo>
                <a:close/>
                <a:moveTo>
                  <a:pt x="305" y="160"/>
                </a:moveTo>
                <a:cubicBezTo>
                  <a:pt x="234" y="107"/>
                  <a:pt x="234" y="107"/>
                  <a:pt x="234" y="107"/>
                </a:cubicBezTo>
                <a:cubicBezTo>
                  <a:pt x="305" y="53"/>
                  <a:pt x="305" y="53"/>
                  <a:pt x="305" y="53"/>
                </a:cubicBezTo>
                <a:lnTo>
                  <a:pt x="305" y="160"/>
                </a:lnTo>
                <a:close/>
                <a:moveTo>
                  <a:pt x="175" y="138"/>
                </a:moveTo>
                <a:cubicBezTo>
                  <a:pt x="171" y="141"/>
                  <a:pt x="167" y="142"/>
                  <a:pt x="163" y="142"/>
                </a:cubicBezTo>
                <a:cubicBezTo>
                  <a:pt x="158" y="142"/>
                  <a:pt x="154" y="141"/>
                  <a:pt x="150" y="138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29"/>
                  <a:pt x="30" y="20"/>
                  <a:pt x="41" y="20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96" y="20"/>
                  <a:pt x="305" y="29"/>
                  <a:pt x="305" y="41"/>
                </a:cubicBezTo>
                <a:lnTo>
                  <a:pt x="175" y="1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2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1449" r="19853" b="1"/>
          <a:stretch/>
        </p:blipFill>
        <p:spPr>
          <a:xfrm>
            <a:off x="16583334" y="9002959"/>
            <a:ext cx="1110045" cy="1632393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8" name="Straight Connector 37"/>
          <p:cNvCxnSpPr>
            <a:endCxn id="61" idx="1"/>
          </p:cNvCxnSpPr>
          <p:nvPr/>
        </p:nvCxnSpPr>
        <p:spPr>
          <a:xfrm>
            <a:off x="2269798" y="9918395"/>
            <a:ext cx="9766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29417" y="9930790"/>
            <a:ext cx="11587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029841" y="9918395"/>
            <a:ext cx="1158308" cy="1225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028071" y="8709751"/>
            <a:ext cx="1236683" cy="12339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266778" y="8691865"/>
            <a:ext cx="1236683" cy="11765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344729" y="9868402"/>
            <a:ext cx="11587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0314884" y="9874838"/>
            <a:ext cx="1188577" cy="12534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324850" y="9873518"/>
            <a:ext cx="1601882" cy="13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344317" y="9874838"/>
            <a:ext cx="18256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5155F57-33C6-493D-8068-2215AEBE5847}"/>
              </a:ext>
            </a:extLst>
          </p:cNvPr>
          <p:cNvSpPr txBox="1"/>
          <p:nvPr/>
        </p:nvSpPr>
        <p:spPr>
          <a:xfrm>
            <a:off x="2280787" y="803484"/>
            <a:ext cx="20392214" cy="11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6598" dirty="0">
                <a:solidFill>
                  <a:srgbClr val="0A274C"/>
                </a:solidFill>
                <a:latin typeface="Roboto Light" charset="0"/>
                <a:ea typeface="Roboto Light" charset="0"/>
                <a:cs typeface="Roboto Light" charset="0"/>
              </a:rPr>
              <a:t>The Service Profile</a:t>
            </a:r>
          </a:p>
        </p:txBody>
      </p:sp>
      <p:sp>
        <p:nvSpPr>
          <p:cNvPr id="48" name="object 36">
            <a:extLst>
              <a:ext uri="{FF2B5EF4-FFF2-40B4-BE49-F238E27FC236}">
                <a16:creationId xmlns:a16="http://schemas.microsoft.com/office/drawing/2014/main" id="{1B395BD2-FBA7-D74A-840C-EA61F233CBEF}"/>
              </a:ext>
            </a:extLst>
          </p:cNvPr>
          <p:cNvSpPr/>
          <p:nvPr/>
        </p:nvSpPr>
        <p:spPr>
          <a:xfrm>
            <a:off x="4984251" y="12578469"/>
            <a:ext cx="3883388" cy="8465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24774B-4B71-B444-9D57-FD612278797F}"/>
              </a:ext>
            </a:extLst>
          </p:cNvPr>
          <p:cNvSpPr txBox="1"/>
          <p:nvPr/>
        </p:nvSpPr>
        <p:spPr>
          <a:xfrm>
            <a:off x="2326020" y="1806492"/>
            <a:ext cx="2039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2800" dirty="0">
                <a:solidFill>
                  <a:srgbClr val="737572"/>
                </a:solidFill>
                <a:latin typeface="Roboto Regular"/>
                <a:cs typeface="Roboto Regular"/>
              </a:rPr>
              <a:t>How do we define triage? </a:t>
            </a:r>
          </a:p>
        </p:txBody>
      </p:sp>
    </p:spTree>
    <p:extLst>
      <p:ext uri="{BB962C8B-B14F-4D97-AF65-F5344CB8AC3E}">
        <p14:creationId xmlns:p14="http://schemas.microsoft.com/office/powerpoint/2010/main" val="1935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26020</TotalTime>
  <Words>328</Words>
  <Application>Microsoft Macintosh PowerPoint</Application>
  <PresentationFormat>Custom</PresentationFormat>
  <Paragraphs>70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Gill Sans</vt:lpstr>
      <vt:lpstr>Roboto</vt:lpstr>
      <vt:lpstr>Roboto Black</vt:lpstr>
      <vt:lpstr>Roboto Light</vt:lpstr>
      <vt:lpstr>Roboto Regular</vt:lpstr>
      <vt:lpstr>Roboto Thin</vt:lpstr>
      <vt:lpstr>Office Theme</vt:lpstr>
      <vt:lpstr>Triage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Beau Spreck</cp:lastModifiedBy>
  <cp:revision>857</cp:revision>
  <cp:lastPrinted>2016-06-13T19:24:04Z</cp:lastPrinted>
  <dcterms:created xsi:type="dcterms:W3CDTF">2015-02-19T08:45:44Z</dcterms:created>
  <dcterms:modified xsi:type="dcterms:W3CDTF">2020-12-01T21:05:03Z</dcterms:modified>
</cp:coreProperties>
</file>